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2"/>
  </p:handoutMasterIdLst>
  <p:sldIdLst>
    <p:sldId id="256" r:id="rId2"/>
    <p:sldId id="259" r:id="rId3"/>
    <p:sldId id="257" r:id="rId4"/>
    <p:sldId id="270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108" d="100"/>
          <a:sy n="108" d="100"/>
        </p:scale>
        <p:origin x="33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0B806-174D-48F6-94DF-57E59AA71EF8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3EEA1-85D6-4E7D-9B13-472530F78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3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1D9DB40-51B3-4F5A-8A84-934BB692979D}" type="datetimeFigureOut">
              <a:rPr lang="en-US" smtClean="0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EA4477A-C536-4B21-97B5-7E1350F95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/>
              <a:t>MLA and </a:t>
            </a:r>
            <a:r>
              <a:rPr lang="en-US" sz="6000" dirty="0" err="1"/>
              <a:t>SCQuIRT</a:t>
            </a:r>
            <a:endParaRPr lang="en-US" sz="6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T- 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Thesis</a:t>
            </a:r>
          </a:p>
          <a:p>
            <a:pPr>
              <a:buNone/>
            </a:pPr>
            <a:r>
              <a:rPr lang="en-US" dirty="0"/>
              <a:t>		- topic sentence and supporting material should show a clear relationship to the thesis.</a:t>
            </a:r>
          </a:p>
          <a:p>
            <a:pPr>
              <a:buNone/>
            </a:pPr>
            <a:r>
              <a:rPr lang="en-US" dirty="0"/>
              <a:t>		- final sentence of body paragraph should link the specific </a:t>
            </a:r>
            <a:r>
              <a:rPr lang="en-US" i="1" dirty="0"/>
              <a:t>idea</a:t>
            </a:r>
            <a:r>
              <a:rPr lang="en-US" dirty="0"/>
              <a:t> of the topic sentence to the more general </a:t>
            </a:r>
            <a:r>
              <a:rPr lang="en-US" i="1" dirty="0"/>
              <a:t>idea </a:t>
            </a:r>
            <a:r>
              <a:rPr lang="en-US" dirty="0"/>
              <a:t>of the thesis statement.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SCQuIRT</a:t>
            </a:r>
            <a:r>
              <a:rPr lang="en-US" dirty="0"/>
              <a:t>- Body paragraphs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S- Statement. Begin with a topic sentence that states the point you plan to make in your paragraph. </a:t>
            </a:r>
          </a:p>
          <a:p>
            <a:pPr lvl="1">
              <a:buNone/>
            </a:pPr>
            <a:r>
              <a:rPr lang="en-US" dirty="0"/>
              <a:t>		- Should contain a transitional element that relates to the point of the previous paragraph.</a:t>
            </a:r>
          </a:p>
          <a:p>
            <a:pPr lvl="1">
              <a:buNone/>
            </a:pPr>
            <a:r>
              <a:rPr lang="en-US" dirty="0"/>
              <a:t>			* Avoid words like “next,” “also,” “in addition,” “secondly,” “thirdly.”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MLA Format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Margins-</a:t>
            </a:r>
          </a:p>
          <a:p>
            <a:pPr lvl="1"/>
            <a:r>
              <a:rPr lang="en-US" sz="2000" dirty="0"/>
              <a:t>Right: 1”</a:t>
            </a:r>
          </a:p>
          <a:p>
            <a:pPr lvl="1"/>
            <a:r>
              <a:rPr lang="en-US" sz="2000" dirty="0"/>
              <a:t>Left: 1”</a:t>
            </a:r>
          </a:p>
          <a:p>
            <a:pPr lvl="1"/>
            <a:r>
              <a:rPr lang="en-US" sz="2000" dirty="0"/>
              <a:t>Top: 1” </a:t>
            </a:r>
          </a:p>
          <a:p>
            <a:pPr lvl="1"/>
            <a:r>
              <a:rPr lang="en-US" sz="2000" dirty="0"/>
              <a:t>Bottom 1”</a:t>
            </a:r>
          </a:p>
          <a:p>
            <a:pPr>
              <a:buNone/>
            </a:pPr>
            <a:r>
              <a:rPr lang="en-US" dirty="0"/>
              <a:t>Font- </a:t>
            </a:r>
          </a:p>
          <a:p>
            <a:pPr>
              <a:buNone/>
            </a:pPr>
            <a:r>
              <a:rPr lang="en-US" sz="2000" dirty="0"/>
              <a:t>12 pt, Times New Roman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dirty="0"/>
              <a:t>Spacing-</a:t>
            </a:r>
          </a:p>
          <a:p>
            <a:pPr>
              <a:buNone/>
            </a:pPr>
            <a:r>
              <a:rPr lang="en-US" sz="2000" dirty="0"/>
              <a:t>Line: Double, not 1.5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C-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524000"/>
            <a:ext cx="7620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C- Context</a:t>
            </a:r>
          </a:p>
          <a:p>
            <a:r>
              <a:rPr lang="en-US" sz="3200" dirty="0"/>
              <a:t>	- You must give the context of the quotation that you are introducing.</a:t>
            </a:r>
          </a:p>
          <a:p>
            <a:r>
              <a:rPr lang="en-US" sz="3200" dirty="0"/>
              <a:t>	- By introducing the context, it allows the reader to understand the situation and easily make the connection back to your thesis statement.</a:t>
            </a:r>
          </a:p>
          <a:p>
            <a:r>
              <a:rPr lang="en-US" sz="3200" dirty="0"/>
              <a:t>	- If you choose to ignore context, this will lead to a confusing read and may weaken your argument.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SQuIRT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Qu</a:t>
            </a:r>
            <a:r>
              <a:rPr lang="en-US" dirty="0"/>
              <a:t>- Quotation</a:t>
            </a:r>
          </a:p>
          <a:p>
            <a:pPr>
              <a:buNone/>
            </a:pPr>
            <a:r>
              <a:rPr lang="en-US" dirty="0"/>
              <a:t>		- Every paragraph must contain evidence to back up your topic sentence.</a:t>
            </a:r>
          </a:p>
          <a:p>
            <a:pPr>
              <a:buNone/>
            </a:pPr>
            <a:r>
              <a:rPr lang="en-US" dirty="0"/>
              <a:t>		- For a quotation from a text, you must explain the situation: What is going on or has just happened?  Who is speaking ?</a:t>
            </a:r>
          </a:p>
          <a:p>
            <a:pPr>
              <a:buNone/>
            </a:pPr>
            <a:r>
              <a:rPr lang="en-US" dirty="0"/>
              <a:t>		- INTEGRATE YOUR QUOTES. Please do not simply “throw” them in your paper.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</a:t>
            </a:r>
            <a:r>
              <a:rPr lang="en-US" dirty="0"/>
              <a:t>- Quotation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DO NOT DO THIS:</a:t>
            </a:r>
          </a:p>
          <a:p>
            <a:pPr>
              <a:buNone/>
            </a:pPr>
            <a:endParaRPr lang="en-US" i="1" dirty="0"/>
          </a:p>
          <a:p>
            <a:pPr>
              <a:buNone/>
            </a:pPr>
            <a:r>
              <a:rPr lang="en-US" i="1" dirty="0"/>
              <a:t>	Lord of the Flies </a:t>
            </a:r>
            <a:r>
              <a:rPr lang="en-US" dirty="0"/>
              <a:t>has many important symbols.</a:t>
            </a:r>
            <a:r>
              <a:rPr lang="en-US" dirty="0">
                <a:solidFill>
                  <a:srgbClr val="00B050"/>
                </a:solidFill>
              </a:rPr>
              <a:t> “The conch was shattered into countless pieces and ceased to exist.” </a:t>
            </a:r>
            <a:r>
              <a:rPr lang="en-US" dirty="0"/>
              <a:t>When the conch was destroyed, all of the boys’ rules were destroyed with it, allowing the id to gain control.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QU- Quotation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THIS:</a:t>
            </a:r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r>
              <a:rPr lang="en-US" i="1" dirty="0"/>
              <a:t>	Lord of the Flies </a:t>
            </a:r>
            <a:r>
              <a:rPr lang="en-US" dirty="0"/>
              <a:t>has many important symbols.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At the climactic moment of the novel, Golding explains, </a:t>
            </a:r>
            <a:r>
              <a:rPr lang="en-US" dirty="0">
                <a:solidFill>
                  <a:srgbClr val="00B050"/>
                </a:solidFill>
              </a:rPr>
              <a:t>“The conch was shattered into countless pieces and ceased to exist.” </a:t>
            </a:r>
            <a:r>
              <a:rPr lang="en-US" dirty="0"/>
              <a:t>When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the conch was destroyed, all of the boys’ rules were destroyed with it, allowing the id to gain control.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I-Interpretation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Interpretation</a:t>
            </a:r>
          </a:p>
          <a:p>
            <a:pPr>
              <a:buNone/>
            </a:pPr>
            <a:r>
              <a:rPr lang="en-US" dirty="0"/>
              <a:t> 		- When using a quote, reference to the text, or piece of research, be sure to make evident </a:t>
            </a:r>
            <a:r>
              <a:rPr lang="en-US" b="1" dirty="0"/>
              <a:t>WHY</a:t>
            </a:r>
            <a:r>
              <a:rPr lang="en-US" dirty="0"/>
              <a:t> it is important.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 Relate Back to Thesis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Relationship</a:t>
            </a:r>
          </a:p>
          <a:p>
            <a:pPr>
              <a:buNone/>
            </a:pPr>
            <a:r>
              <a:rPr lang="en-US" dirty="0"/>
              <a:t>	- Every sentence in your body paragraph should relate to your topic sentence.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- You should only be covering </a:t>
            </a:r>
            <a:r>
              <a:rPr lang="en-US" b="1" dirty="0"/>
              <a:t>one</a:t>
            </a:r>
            <a:r>
              <a:rPr lang="en-US" dirty="0"/>
              <a:t> major point per paragraph.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192</TotalTime>
  <Words>91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MLA and SCQuIRT</vt:lpstr>
      <vt:lpstr>SCQuIRT- Body paragraphs</vt:lpstr>
      <vt:lpstr>MLA Format </vt:lpstr>
      <vt:lpstr>C- Context</vt:lpstr>
      <vt:lpstr>SQuIRT</vt:lpstr>
      <vt:lpstr>Qu- Quotation Continued</vt:lpstr>
      <vt:lpstr>QU- Quotation continued</vt:lpstr>
      <vt:lpstr>I-Interpretation </vt:lpstr>
      <vt:lpstr>R- Relate Back to Thesis </vt:lpstr>
      <vt:lpstr>T- Thesis</vt:lpstr>
    </vt:vector>
  </TitlesOfParts>
  <Company>Ridgefield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MLA and SQuIRT</dc:title>
  <dc:creator>etesta</dc:creator>
  <cp:lastModifiedBy>Robert Baugher</cp:lastModifiedBy>
  <cp:revision>14</cp:revision>
  <cp:lastPrinted>2012-09-14T11:19:35Z</cp:lastPrinted>
  <dcterms:created xsi:type="dcterms:W3CDTF">2010-11-30T11:54:24Z</dcterms:created>
  <dcterms:modified xsi:type="dcterms:W3CDTF">2016-11-15T14:42:07Z</dcterms:modified>
</cp:coreProperties>
</file>