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74" r:id="rId4"/>
    <p:sldId id="259" r:id="rId5"/>
    <p:sldId id="260" r:id="rId6"/>
    <p:sldId id="262" r:id="rId7"/>
    <p:sldId id="264" r:id="rId8"/>
    <p:sldId id="263" r:id="rId9"/>
    <p:sldId id="276" r:id="rId10"/>
    <p:sldId id="278" r:id="rId11"/>
    <p:sldId id="268" r:id="rId12"/>
    <p:sldId id="269" r:id="rId13"/>
    <p:sldId id="270" r:id="rId14"/>
    <p:sldId id="272"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7"/>
    <p:penClr>
      <a:schemeClr val="accent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2" autoAdjust="0"/>
    <p:restoredTop sz="75415" autoAdjust="0"/>
  </p:normalViewPr>
  <p:slideViewPr>
    <p:cSldViewPr>
      <p:cViewPr>
        <p:scale>
          <a:sx n="50" d="100"/>
          <a:sy n="50" d="100"/>
        </p:scale>
        <p:origin x="-928" y="3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26A254-3175-4FD8-BFAE-E70D44D929B5}" type="datetimeFigureOut">
              <a:rPr lang="en-US" smtClean="0"/>
              <a:pPr/>
              <a:t>4/11/2017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916304-4913-4298-B31D-431BD75DE0F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most</a:t>
            </a:r>
            <a:r>
              <a:rPr lang="en-US" baseline="0" dirty="0" smtClean="0"/>
              <a:t> important function of the water-soluble vitamins is to help release energy from foods. other functions include </a:t>
            </a:r>
            <a:r>
              <a:rPr lang="en-US" baseline="0" dirty="0" err="1" smtClean="0"/>
              <a:t>maintainance</a:t>
            </a:r>
            <a:r>
              <a:rPr lang="en-US" baseline="0" dirty="0" smtClean="0"/>
              <a:t> of healthy tissues and overall health.</a:t>
            </a:r>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Notably, water-soluble vitamins play many roles of in the cell metabolism and repair thus facilitating the overall health of the body.</a:t>
            </a:r>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While deficiency of water soluble vitamins</a:t>
            </a:r>
            <a:r>
              <a:rPr lang="en-US" baseline="0" dirty="0" smtClean="0"/>
              <a:t> leads to deficiency risk illnesses, excess accumulations leads to toxicity risks.</a:t>
            </a:r>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Vitamin are categorized according to the solvent in which they dissolve;</a:t>
            </a:r>
            <a:r>
              <a:rPr lang="en-US" baseline="0" dirty="0" smtClean="0"/>
              <a:t> either fat or water.</a:t>
            </a:r>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all the metabolic reactions</a:t>
            </a:r>
            <a:r>
              <a:rPr lang="en-US" baseline="0" dirty="0" smtClean="0"/>
              <a:t> to take place effectively, the body requires different types of vitamins. Daily intake of  health balanced foods is the best way to get sufficient amounts of vitamins as required by the body.</a:t>
            </a:r>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Due to the fact that they can be stored in the body and the body eliminates</a:t>
            </a:r>
            <a:r>
              <a:rPr lang="en-US" baseline="0" dirty="0" smtClean="0"/>
              <a:t> them relatively slowly; regular replacement of the fat-soluble vitamins in the body is not necessary. In other words, it is not necessary to take them daily</a:t>
            </a:r>
            <a:r>
              <a:rPr lang="en-US"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fat-</a:t>
            </a:r>
            <a:r>
              <a:rPr lang="en-US" baseline="0" dirty="0" smtClean="0"/>
              <a:t> soluble vitamins can be obtained by incorporating vegetables, cereals and oils into the diet. Also, some vitamin D is produced by our skins in response to sunlight exposure. It is therefore important especially for infants to be exposed to sunlight for a few </a:t>
            </a:r>
            <a:r>
              <a:rPr lang="en-US" baseline="0" dirty="0" err="1" smtClean="0"/>
              <a:t>minutes.also</a:t>
            </a:r>
            <a:r>
              <a:rPr lang="en-US" baseline="0" dirty="0" smtClean="0"/>
              <a:t>, the </a:t>
            </a:r>
            <a:r>
              <a:rPr lang="en-US" baseline="0" dirty="0" err="1" smtClean="0"/>
              <a:t>betacarotene</a:t>
            </a:r>
            <a:r>
              <a:rPr lang="en-US" baseline="0" dirty="0" smtClean="0"/>
              <a:t> which is an antioxidant is </a:t>
            </a:r>
            <a:r>
              <a:rPr lang="en-US" baseline="0" dirty="0" err="1" smtClean="0"/>
              <a:t>coverted</a:t>
            </a:r>
            <a:r>
              <a:rPr lang="en-US" baseline="0" dirty="0" smtClean="0"/>
              <a:t> into vitamin A BY the body.</a:t>
            </a:r>
            <a:endParaRPr lang="en-US"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Vitamins</a:t>
            </a:r>
            <a:r>
              <a:rPr lang="en-US" baseline="0" dirty="0" smtClean="0"/>
              <a:t> A and D helps to increase the amount of minerals absorbed by the body such as calcium and phosphorus thereby facilitating the formation and maintenance of healthy teeth and bones. Vitamin C acts as an antioxidants thus freeing the body of harmful free radicals.</a:t>
            </a:r>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People who take the recommended</a:t>
            </a:r>
            <a:r>
              <a:rPr lang="en-US" baseline="0" dirty="0" smtClean="0"/>
              <a:t> amounts of fat-soluble vitamins are likely to have high immunity and good health. Moreover, the </a:t>
            </a:r>
            <a:r>
              <a:rPr lang="en-US" baseline="0" dirty="0" err="1" smtClean="0"/>
              <a:t>antioxidation</a:t>
            </a:r>
            <a:r>
              <a:rPr lang="en-US" baseline="0" dirty="0" smtClean="0"/>
              <a:t> aspects of vitamins in this category helps in promoting healthy hair and skin as well as protection against heart illnesses and cancer.</a:t>
            </a:r>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Since it takes a long time for the fat-soluble vitamins to be eliminated from the body, signs</a:t>
            </a:r>
            <a:r>
              <a:rPr lang="en-US" baseline="0" dirty="0" smtClean="0"/>
              <a:t> and </a:t>
            </a:r>
            <a:r>
              <a:rPr lang="en-US" baseline="0" dirty="0" err="1" smtClean="0"/>
              <a:t>symptons</a:t>
            </a:r>
            <a:r>
              <a:rPr lang="en-US" baseline="0" dirty="0" smtClean="0"/>
              <a:t> of their deficiency occur after around two years. This may be characterized by unhealthy skin and hair, poor eyesight and night blindness. Moreover, hemorrhage is likely to occur due to ineffective process of blood clotting</a:t>
            </a:r>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Toxicity</a:t>
            </a:r>
            <a:r>
              <a:rPr lang="en-US" baseline="0" dirty="0" smtClean="0"/>
              <a:t> is likely to occur to people who take vitamin supplements . it can cause bad or even fatal effects to the body. However, it is hard for toxicity to occur from the vitamins obtained from food alone. It is therefore important to consult a specialist before using vitamin supplements. </a:t>
            </a:r>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Due to the act that a large percentage of our bodies are made up of water, theses vitamins circulate easily through</a:t>
            </a:r>
            <a:r>
              <a:rPr lang="en-US" baseline="0" dirty="0" smtClean="0"/>
              <a:t> out the body</a:t>
            </a:r>
            <a:r>
              <a:rPr lang="en-US" baseline="0" dirty="0" smtClean="0"/>
              <a:t>.</a:t>
            </a:r>
            <a:r>
              <a:rPr lang="en-US"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Water-soluble</a:t>
            </a:r>
            <a:r>
              <a:rPr lang="en-US" baseline="0" dirty="0" smtClean="0"/>
              <a:t> vitamins can be obtained by incorporating foods such as cereals, meat, dairy products vegetables and fruits in the daily diet. However, care must be taken during the preparation of these foods and fruits to prevent the vitamins from dissolving in water.</a:t>
            </a:r>
            <a:endParaRPr lang="en-US" dirty="0" smtClean="0"/>
          </a:p>
          <a:p>
            <a:endParaRPr lang="en-US" dirty="0"/>
          </a:p>
        </p:txBody>
      </p:sp>
      <p:sp>
        <p:nvSpPr>
          <p:cNvPr id="4" name="Slide Number Placeholder 3"/>
          <p:cNvSpPr>
            <a:spLocks noGrp="1"/>
          </p:cNvSpPr>
          <p:nvPr>
            <p:ph type="sldNum" sz="quarter" idx="10"/>
          </p:nvPr>
        </p:nvSpPr>
        <p:spPr/>
        <p:txBody>
          <a:bodyPr/>
          <a:lstStyle/>
          <a:p>
            <a:fld id="{C1916304-4913-4298-B31D-431BD75DE0F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C0CC2DA-407F-4E60-ABDC-C202CE29FBA8}" type="datetimeFigureOut">
              <a:rPr lang="en-US" smtClean="0"/>
              <a:pPr/>
              <a:t>4/11/2017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0CC2DA-407F-4E60-ABDC-C202CE29FBA8}" type="datetimeFigureOut">
              <a:rPr lang="en-US" smtClean="0"/>
              <a:pPr/>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0CC2DA-407F-4E60-ABDC-C202CE29FBA8}" type="datetimeFigureOut">
              <a:rPr lang="en-US" smtClean="0"/>
              <a:pPr/>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0CC2DA-407F-4E60-ABDC-C202CE29FBA8}" type="datetimeFigureOut">
              <a:rPr lang="en-US" smtClean="0"/>
              <a:pPr/>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C0CC2DA-407F-4E60-ABDC-C202CE29FBA8}" type="datetimeFigureOut">
              <a:rPr lang="en-US" smtClean="0"/>
              <a:pPr/>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0CC2DA-407F-4E60-ABDC-C202CE29FBA8}" type="datetimeFigureOut">
              <a:rPr lang="en-US" smtClean="0"/>
              <a:pPr/>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C0CC2DA-407F-4E60-ABDC-C202CE29FBA8}" type="datetimeFigureOut">
              <a:rPr lang="en-US" smtClean="0"/>
              <a:pPr/>
              <a:t>4/11/2017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C0CC2DA-407F-4E60-ABDC-C202CE29FBA8}" type="datetimeFigureOut">
              <a:rPr lang="en-US" smtClean="0"/>
              <a:pPr/>
              <a:t>4/11/2017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0CC2DA-407F-4E60-ABDC-C202CE29FBA8}" type="datetimeFigureOut">
              <a:rPr lang="en-US" smtClean="0"/>
              <a:pPr/>
              <a:t>4/11/2017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0CC2DA-407F-4E60-ABDC-C202CE29FBA8}" type="datetimeFigureOut">
              <a:rPr lang="en-US" smtClean="0"/>
              <a:pPr/>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0DC365-7D49-4417-A8BC-247DE41391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C0CC2DA-407F-4E60-ABDC-C202CE29FBA8}" type="datetimeFigureOut">
              <a:rPr lang="en-US" smtClean="0"/>
              <a:pPr/>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D0DC365-7D49-4417-A8BC-247DE4139161}"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C0CC2DA-407F-4E60-ABDC-C202CE29FBA8}" type="datetimeFigureOut">
              <a:rPr lang="en-US" smtClean="0"/>
              <a:pPr/>
              <a:t>4/11/2017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D0DC365-7D49-4417-A8BC-247DE4139161}"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371600" y="1600200"/>
            <a:ext cx="7772400" cy="1295400"/>
          </a:xfrm>
        </p:spPr>
        <p:txBody>
          <a:bodyPr>
            <a:noAutofit/>
          </a:bodyPr>
          <a:lstStyle/>
          <a:p>
            <a:r>
              <a:rPr lang="en-US" sz="5400" b="1" dirty="0" smtClean="0">
                <a:solidFill>
                  <a:schemeClr val="tx2"/>
                </a:solidFill>
                <a:effectLst>
                  <a:outerShdw blurRad="38100" dist="38100" dir="2700000" algn="tl">
                    <a:srgbClr val="000000">
                      <a:alpha val="43137"/>
                    </a:srgbClr>
                  </a:outerShdw>
                </a:effectLst>
              </a:rPr>
              <a:t>T</a:t>
            </a:r>
            <a:r>
              <a:rPr lang="en-US" sz="5400" b="1" dirty="0" smtClean="0">
                <a:solidFill>
                  <a:schemeClr val="tx2"/>
                </a:solidFill>
                <a:effectLst>
                  <a:outerShdw blurRad="38100" dist="38100" dir="2700000" algn="tl">
                    <a:srgbClr val="000000">
                      <a:alpha val="43137"/>
                    </a:srgbClr>
                  </a:outerShdw>
                </a:effectLst>
              </a:rPr>
              <a:t>he Functions, Importance, And Role Of Fat- And Water-soluble Vitamins</a:t>
            </a:r>
            <a:endParaRPr lang="en-US" sz="5400" b="1" dirty="0">
              <a:solidFill>
                <a:schemeClr val="tx2"/>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8229600" cy="1143000"/>
          </a:xfrm>
        </p:spPr>
        <p:txBody>
          <a:bodyPr>
            <a:noAutofit/>
          </a:bodyPr>
          <a:lstStyle/>
          <a:p>
            <a:r>
              <a:rPr lang="en-US" sz="5400" dirty="0" smtClean="0"/>
              <a:t>Definition water-soluble vitamins</a:t>
            </a:r>
            <a:endParaRPr lang="en-US" sz="5400" dirty="0"/>
          </a:p>
        </p:txBody>
      </p:sp>
      <p:sp>
        <p:nvSpPr>
          <p:cNvPr id="3" name="Content Placeholder 2"/>
          <p:cNvSpPr>
            <a:spLocks noGrp="1"/>
          </p:cNvSpPr>
          <p:nvPr>
            <p:ph idx="1"/>
          </p:nvPr>
        </p:nvSpPr>
        <p:spPr/>
        <p:txBody>
          <a:bodyPr>
            <a:normAutofit/>
          </a:bodyPr>
          <a:lstStyle/>
          <a:p>
            <a:r>
              <a:rPr lang="en-US" dirty="0" smtClean="0"/>
              <a:t>Water-soluble vitamins are those that dissolve in the liquids from the food we eat, and are absorbed directly into the blood </a:t>
            </a:r>
            <a:r>
              <a:rPr lang="en-US" dirty="0" smtClean="0"/>
              <a:t>stream.</a:t>
            </a:r>
            <a:endParaRPr lang="en-US" sz="28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reflection blurRad="12700" stA="50000" endPos="50000" dist="5000" dir="5400000" sy="-100000" rotWithShape="0"/>
              </a:effectLst>
            </a:endParaRPr>
          </a:p>
          <a:p>
            <a:pPr>
              <a:buNone/>
            </a:pPr>
            <a:r>
              <a:rPr lang="en-US" sz="28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reflection blurRad="12700" stA="50000" endPos="50000" dist="5000" dir="5400000" sy="-100000" rotWithShape="0"/>
                </a:effectLst>
              </a:rPr>
              <a:t>High nutrient sources of water-soluble vitamins </a:t>
            </a:r>
          </a:p>
          <a:p>
            <a:r>
              <a:rPr lang="en-US" dirty="0" smtClean="0"/>
              <a:t>Cereals</a:t>
            </a:r>
            <a:r>
              <a:rPr lang="en-US" dirty="0" smtClean="0"/>
              <a:t>, meat and poultry </a:t>
            </a:r>
            <a:endParaRPr lang="en-US" dirty="0" smtClean="0"/>
          </a:p>
          <a:p>
            <a:r>
              <a:rPr lang="en-US" dirty="0" smtClean="0"/>
              <a:t> Eggs</a:t>
            </a:r>
            <a:r>
              <a:rPr lang="en-US" dirty="0" smtClean="0"/>
              <a:t>, fish and </a:t>
            </a:r>
            <a:r>
              <a:rPr lang="en-US" dirty="0" smtClean="0"/>
              <a:t>milk</a:t>
            </a:r>
            <a:endParaRPr lang="en-US" dirty="0" smtClean="0"/>
          </a:p>
          <a:p>
            <a:r>
              <a:rPr lang="en-US" dirty="0" smtClean="0"/>
              <a:t>Legumes </a:t>
            </a:r>
            <a:r>
              <a:rPr lang="en-US" dirty="0" smtClean="0"/>
              <a:t>and fresh </a:t>
            </a:r>
            <a:r>
              <a:rPr lang="en-US" dirty="0" smtClean="0"/>
              <a:t>vegetables</a:t>
            </a:r>
            <a:endParaRPr lang="en-US" dirty="0" smtClean="0"/>
          </a:p>
          <a:p>
            <a:r>
              <a:rPr lang="en-US" dirty="0" smtClean="0"/>
              <a:t>Citrus fruits </a:t>
            </a:r>
            <a:r>
              <a:rPr lang="en-US" dirty="0" smtClean="0"/>
              <a:t>(Whitney </a:t>
            </a:r>
            <a:r>
              <a:rPr lang="en-US" dirty="0" smtClean="0"/>
              <a:t>and </a:t>
            </a:r>
            <a:r>
              <a:rPr lang="en-US" dirty="0" err="1" smtClean="0"/>
              <a:t>Rolfes</a:t>
            </a:r>
            <a:r>
              <a:rPr lang="en-US" dirty="0" smtClean="0"/>
              <a:t>, 2007)</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FUNCTIONS OF WATER SOULBE NUTRIENTS</a:t>
            </a:r>
            <a:endParaRPr lang="en-US" dirty="0"/>
          </a:p>
        </p:txBody>
      </p:sp>
      <p:sp>
        <p:nvSpPr>
          <p:cNvPr id="3" name="Content Placeholder 2"/>
          <p:cNvSpPr>
            <a:spLocks noGrp="1"/>
          </p:cNvSpPr>
          <p:nvPr>
            <p:ph idx="1"/>
          </p:nvPr>
        </p:nvSpPr>
        <p:spPr/>
        <p:txBody>
          <a:bodyPr/>
          <a:lstStyle/>
          <a:p>
            <a:r>
              <a:rPr lang="en-US" dirty="0" smtClean="0"/>
              <a:t>release of energy from food</a:t>
            </a:r>
          </a:p>
          <a:p>
            <a:r>
              <a:rPr lang="en-US" dirty="0" smtClean="0"/>
              <a:t>Boost immunity</a:t>
            </a:r>
          </a:p>
          <a:p>
            <a:r>
              <a:rPr lang="en-US" dirty="0" smtClean="0"/>
              <a:t>build protein and cells</a:t>
            </a:r>
          </a:p>
          <a:p>
            <a:r>
              <a:rPr lang="en-US" dirty="0" smtClean="0"/>
              <a:t>make collagen</a:t>
            </a:r>
          </a:p>
          <a:p>
            <a:r>
              <a:rPr lang="en-US" dirty="0" smtClean="0"/>
              <a:t>maintain healthy skin and nervous system</a:t>
            </a:r>
          </a:p>
          <a:p>
            <a:r>
              <a:rPr lang="en-US" dirty="0" smtClean="0"/>
              <a:t>Synthesis </a:t>
            </a:r>
            <a:r>
              <a:rPr lang="en-US" dirty="0" smtClean="0"/>
              <a:t>DNA (Ball, 2008)</a:t>
            </a:r>
            <a:endParaRPr lang="en-US" dirty="0" smtClean="0"/>
          </a:p>
          <a:p>
            <a:endParaRPr lang="en-US" dirty="0"/>
          </a:p>
        </p:txBody>
      </p:sp>
    </p:spTree>
  </p:cSld>
  <p:clrMapOvr>
    <a:masterClrMapping/>
  </p:clrMapOvr>
  <p:transition>
    <p:cut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Benefits of water-soluble vitamins</a:t>
            </a:r>
            <a:endParaRPr lang="en-US" dirty="0"/>
          </a:p>
        </p:txBody>
      </p:sp>
      <p:sp>
        <p:nvSpPr>
          <p:cNvPr id="3" name="Content Placeholder 2"/>
          <p:cNvSpPr>
            <a:spLocks noGrp="1"/>
          </p:cNvSpPr>
          <p:nvPr>
            <p:ph idx="1"/>
          </p:nvPr>
        </p:nvSpPr>
        <p:spPr/>
        <p:txBody>
          <a:bodyPr/>
          <a:lstStyle/>
          <a:p>
            <a:r>
              <a:rPr lang="en-US" dirty="0" smtClean="0"/>
              <a:t>Strengthen the walls of the cells</a:t>
            </a:r>
          </a:p>
          <a:p>
            <a:r>
              <a:rPr lang="en-US" dirty="0" smtClean="0"/>
              <a:t>Growth and repair of tissues</a:t>
            </a:r>
          </a:p>
          <a:p>
            <a:r>
              <a:rPr lang="en-US" dirty="0" smtClean="0"/>
              <a:t>Energy metabolism</a:t>
            </a:r>
          </a:p>
          <a:p>
            <a:r>
              <a:rPr lang="en-US" dirty="0" smtClean="0"/>
              <a:t>Promote an effective nervous system</a:t>
            </a:r>
          </a:p>
          <a:p>
            <a:r>
              <a:rPr lang="en-US" dirty="0" smtClean="0"/>
              <a:t>Increases resistance to </a:t>
            </a:r>
            <a:r>
              <a:rPr lang="en-US" dirty="0" smtClean="0"/>
              <a:t>illness as stated by Bellows and Moore (2012 </a:t>
            </a:r>
            <a:r>
              <a:rPr lang="en-US" dirty="0" smtClean="0"/>
              <a:t>a)</a:t>
            </a:r>
            <a:endParaRPr lang="en-US" dirty="0" smtClean="0"/>
          </a:p>
          <a:p>
            <a:endParaRPr lang="en-US" dirty="0" smtClean="0"/>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Deficiency and toxicity </a:t>
            </a:r>
            <a:r>
              <a:rPr lang="en-US" dirty="0" smtClean="0"/>
              <a:t>risks of water-soluble vitamins</a:t>
            </a:r>
            <a:endParaRPr lang="en-US" dirty="0"/>
          </a:p>
        </p:txBody>
      </p:sp>
      <p:sp>
        <p:nvSpPr>
          <p:cNvPr id="4" name="Text Placeholder 3"/>
          <p:cNvSpPr>
            <a:spLocks noGrp="1"/>
          </p:cNvSpPr>
          <p:nvPr>
            <p:ph type="body" idx="1"/>
          </p:nvPr>
        </p:nvSpPr>
        <p:spPr/>
        <p:txBody>
          <a:bodyPr/>
          <a:lstStyle/>
          <a:p>
            <a:r>
              <a:rPr lang="en-US" dirty="0" smtClean="0"/>
              <a:t>Deficiency risks</a:t>
            </a:r>
            <a:endParaRPr lang="en-US" dirty="0"/>
          </a:p>
        </p:txBody>
      </p:sp>
      <p:sp>
        <p:nvSpPr>
          <p:cNvPr id="5" name="Text Placeholder 4"/>
          <p:cNvSpPr>
            <a:spLocks noGrp="1"/>
          </p:cNvSpPr>
          <p:nvPr>
            <p:ph type="body" sz="half" idx="3"/>
          </p:nvPr>
        </p:nvSpPr>
        <p:spPr/>
        <p:txBody>
          <a:bodyPr/>
          <a:lstStyle/>
          <a:p>
            <a:r>
              <a:rPr lang="en-US" dirty="0" smtClean="0"/>
              <a:t>Toxicity risks</a:t>
            </a:r>
            <a:endParaRPr lang="en-US" dirty="0"/>
          </a:p>
        </p:txBody>
      </p:sp>
      <p:sp>
        <p:nvSpPr>
          <p:cNvPr id="3" name="Content Placeholder 2"/>
          <p:cNvSpPr>
            <a:spLocks noGrp="1"/>
          </p:cNvSpPr>
          <p:nvPr>
            <p:ph sz="quarter" idx="2"/>
          </p:nvPr>
        </p:nvSpPr>
        <p:spPr/>
        <p:txBody>
          <a:bodyPr/>
          <a:lstStyle/>
          <a:p>
            <a:r>
              <a:rPr lang="en-US" dirty="0" smtClean="0"/>
              <a:t>mental confusions and  muscle weakness</a:t>
            </a:r>
          </a:p>
          <a:p>
            <a:r>
              <a:rPr lang="en-US" dirty="0" smtClean="0"/>
              <a:t>beriberi </a:t>
            </a:r>
            <a:r>
              <a:rPr lang="en-US" dirty="0" smtClean="0"/>
              <a:t>disease, Pellagra and anemia</a:t>
            </a:r>
          </a:p>
          <a:p>
            <a:r>
              <a:rPr lang="en-US" dirty="0" smtClean="0"/>
              <a:t>kidney stones, neurological disorders,</a:t>
            </a:r>
          </a:p>
          <a:p>
            <a:r>
              <a:rPr lang="en-US" dirty="0" smtClean="0"/>
              <a:t>scurvy </a:t>
            </a:r>
            <a:r>
              <a:rPr lang="en-US" dirty="0" smtClean="0"/>
              <a:t>and edema (Bellows and Moore, 2012 a)</a:t>
            </a:r>
            <a:endParaRPr lang="en-US" dirty="0"/>
          </a:p>
        </p:txBody>
      </p:sp>
      <p:sp>
        <p:nvSpPr>
          <p:cNvPr id="6" name="Content Placeholder 5"/>
          <p:cNvSpPr>
            <a:spLocks noGrp="1"/>
          </p:cNvSpPr>
          <p:nvPr>
            <p:ph sz="quarter" idx="4"/>
          </p:nvPr>
        </p:nvSpPr>
        <p:spPr/>
        <p:txBody>
          <a:bodyPr/>
          <a:lstStyle/>
          <a:p>
            <a:r>
              <a:rPr lang="en-US" dirty="0" smtClean="0"/>
              <a:t>Liver and nerve damage</a:t>
            </a:r>
          </a:p>
          <a:p>
            <a:r>
              <a:rPr lang="en-US" dirty="0" smtClean="0"/>
              <a:t>Kidney </a:t>
            </a:r>
            <a:r>
              <a:rPr lang="en-US" sz="2400" dirty="0" smtClean="0"/>
              <a:t>stones</a:t>
            </a:r>
            <a:r>
              <a:rPr lang="en-US" dirty="0" smtClean="0"/>
              <a:t> and gout</a:t>
            </a:r>
          </a:p>
          <a:p>
            <a:r>
              <a:rPr lang="en-US" dirty="0" smtClean="0"/>
              <a:t> Diarrhea, and rebound scurvy (Bellows and Moore, 2012 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SCURVY</a:t>
            </a:r>
            <a:endParaRPr lang="en-US" sz="5400" dirty="0"/>
          </a:p>
        </p:txBody>
      </p:sp>
      <p:sp>
        <p:nvSpPr>
          <p:cNvPr id="3" name="Content Placeholder 2"/>
          <p:cNvSpPr>
            <a:spLocks noGrp="1"/>
          </p:cNvSpPr>
          <p:nvPr>
            <p:ph idx="1"/>
          </p:nvPr>
        </p:nvSpPr>
        <p:spPr/>
        <p:txBody>
          <a:bodyPr>
            <a:normAutofit/>
          </a:bodyPr>
          <a:lstStyle/>
          <a:p>
            <a:r>
              <a:rPr lang="en-US" dirty="0" smtClean="0"/>
              <a:t>Scurvy is a condition that is caused by deficiency </a:t>
            </a:r>
            <a:r>
              <a:rPr lang="en-US" dirty="0" smtClean="0"/>
              <a:t>of vitamin </a:t>
            </a:r>
            <a:r>
              <a:rPr lang="en-US" dirty="0" smtClean="0"/>
              <a:t>C, which facilitates the formation of collagen. as  a result various tissues break down resulting into symptoms of </a:t>
            </a:r>
            <a:r>
              <a:rPr lang="en-US" dirty="0" smtClean="0"/>
              <a:t>scurvy. these </a:t>
            </a:r>
            <a:r>
              <a:rPr lang="en-US" dirty="0" smtClean="0"/>
              <a:t>includes; muscle and joint pain, fatigue, red dotted skin and bleeding </a:t>
            </a:r>
            <a:r>
              <a:rPr lang="en-US" dirty="0" smtClean="0"/>
              <a:t>gums. Since </a:t>
            </a:r>
            <a:r>
              <a:rPr lang="en-US" dirty="0" smtClean="0"/>
              <a:t>the body does not produce </a:t>
            </a:r>
            <a:r>
              <a:rPr lang="en-US" dirty="0" smtClean="0"/>
              <a:t>vitamin C</a:t>
            </a:r>
            <a:r>
              <a:rPr lang="en-US" dirty="0" smtClean="0"/>
              <a:t>, scurvy is treated by intake of vitamin C by eating fruits and vegetables and use of vitamin C </a:t>
            </a:r>
            <a:r>
              <a:rPr lang="en-US" dirty="0" smtClean="0"/>
              <a:t>supplements (</a:t>
            </a:r>
            <a:r>
              <a:rPr lang="en-US" dirty="0" err="1" smtClean="0"/>
              <a:t>Hirschmann</a:t>
            </a:r>
            <a:r>
              <a:rPr lang="en-US" dirty="0" smtClean="0"/>
              <a:t> and </a:t>
            </a:r>
            <a:r>
              <a:rPr lang="en-US" dirty="0" err="1" smtClean="0"/>
              <a:t>Raugi</a:t>
            </a:r>
            <a:r>
              <a:rPr lang="en-US" dirty="0" smtClean="0"/>
              <a:t>, 1999)</a:t>
            </a: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229600" cy="1143000"/>
          </a:xfrm>
        </p:spPr>
        <p:txBody>
          <a:bodyPr>
            <a:normAutofit/>
          </a:bodyPr>
          <a:lstStyle/>
          <a:p>
            <a:r>
              <a:rPr lang="en-US" sz="5400" dirty="0" smtClean="0"/>
              <a:t>  References</a:t>
            </a:r>
            <a:endParaRPr lang="en-US" sz="5400" dirty="0"/>
          </a:p>
        </p:txBody>
      </p:sp>
      <p:sp>
        <p:nvSpPr>
          <p:cNvPr id="3" name="Content Placeholder 2"/>
          <p:cNvSpPr>
            <a:spLocks noGrp="1"/>
          </p:cNvSpPr>
          <p:nvPr>
            <p:ph idx="1"/>
          </p:nvPr>
        </p:nvSpPr>
        <p:spPr/>
        <p:txBody>
          <a:bodyPr>
            <a:normAutofit/>
          </a:bodyPr>
          <a:lstStyle/>
          <a:p>
            <a:r>
              <a:rPr lang="en-US" sz="1700" dirty="0" smtClean="0"/>
              <a:t>Whitney, E., &amp; </a:t>
            </a:r>
            <a:r>
              <a:rPr lang="en-US" sz="1700" dirty="0" err="1" smtClean="0"/>
              <a:t>Rolfes</a:t>
            </a:r>
            <a:r>
              <a:rPr lang="en-US" sz="1700" dirty="0" smtClean="0"/>
              <a:t>, S. R. (2007). </a:t>
            </a:r>
            <a:r>
              <a:rPr lang="en-US" sz="1700" i="1" dirty="0" smtClean="0"/>
              <a:t>Understanding nutrition</a:t>
            </a:r>
            <a:r>
              <a:rPr lang="en-US" sz="1700" dirty="0" smtClean="0"/>
              <a:t>. Cengage Learning.</a:t>
            </a:r>
          </a:p>
          <a:p>
            <a:r>
              <a:rPr lang="en-US" sz="1700" dirty="0" smtClean="0"/>
              <a:t>Ball, G. F. (2008). </a:t>
            </a:r>
            <a:r>
              <a:rPr lang="en-US" sz="1700" i="1" dirty="0" smtClean="0"/>
              <a:t>Vitamins: their role in the human body</a:t>
            </a:r>
            <a:r>
              <a:rPr lang="en-US" sz="1700" dirty="0" smtClean="0"/>
              <a:t>. John Wiley &amp; Sons.</a:t>
            </a:r>
          </a:p>
          <a:p>
            <a:r>
              <a:rPr lang="en-US" sz="1700" dirty="0" err="1" smtClean="0"/>
              <a:t>Hirschmann</a:t>
            </a:r>
            <a:r>
              <a:rPr lang="en-US" sz="1700" dirty="0" smtClean="0"/>
              <a:t>, J. V., &amp; </a:t>
            </a:r>
            <a:r>
              <a:rPr lang="en-US" sz="1700" dirty="0" err="1" smtClean="0"/>
              <a:t>Raugi</a:t>
            </a:r>
            <a:r>
              <a:rPr lang="en-US" sz="1700" dirty="0" smtClean="0"/>
              <a:t>, G. J. (1999). Adult scurvy. </a:t>
            </a:r>
            <a:r>
              <a:rPr lang="en-US" sz="1700" i="1" dirty="0" smtClean="0"/>
              <a:t>Journal of the American Academy of Dermatology</a:t>
            </a:r>
            <a:r>
              <a:rPr lang="en-US" sz="1700" dirty="0" smtClean="0"/>
              <a:t>, </a:t>
            </a:r>
            <a:r>
              <a:rPr lang="en-US" sz="1700" i="1" dirty="0" smtClean="0"/>
              <a:t>41</a:t>
            </a:r>
            <a:r>
              <a:rPr lang="en-US" sz="1700" dirty="0" smtClean="0"/>
              <a:t>(6), 895-910</a:t>
            </a:r>
            <a:r>
              <a:rPr lang="en-US" sz="1700" dirty="0" smtClean="0"/>
              <a:t>.</a:t>
            </a:r>
          </a:p>
          <a:p>
            <a:r>
              <a:rPr lang="en-US" sz="1700" dirty="0" smtClean="0"/>
              <a:t>Bellows, L., &amp; Moore, R. (</a:t>
            </a:r>
            <a:r>
              <a:rPr lang="en-US" sz="1700" dirty="0" smtClean="0"/>
              <a:t>2012 a). </a:t>
            </a:r>
            <a:r>
              <a:rPr lang="en-US" sz="1700" dirty="0" smtClean="0"/>
              <a:t>Water-soluble vitamins: B-complex and vitamin </a:t>
            </a:r>
            <a:r>
              <a:rPr lang="en-US" sz="1700" dirty="0" smtClean="0"/>
              <a:t>C </a:t>
            </a:r>
            <a:r>
              <a:rPr lang="en-US" sz="1700" i="1" dirty="0" smtClean="0"/>
              <a:t>Fort Collins: Colorado State </a:t>
            </a:r>
            <a:r>
              <a:rPr lang="en-US" sz="1700" i="1" dirty="0" smtClean="0"/>
              <a:t>University</a:t>
            </a:r>
            <a:r>
              <a:rPr lang="en-US" sz="1700" dirty="0" smtClean="0"/>
              <a:t>.</a:t>
            </a:r>
          </a:p>
          <a:p>
            <a:r>
              <a:rPr lang="en-US" sz="1700" dirty="0" smtClean="0"/>
              <a:t>Bellows</a:t>
            </a:r>
            <a:r>
              <a:rPr lang="en-US" sz="1700" dirty="0" smtClean="0"/>
              <a:t>, L., &amp; Moore, R. (</a:t>
            </a:r>
            <a:r>
              <a:rPr lang="en-US" sz="1700" dirty="0" smtClean="0"/>
              <a:t>2012b). </a:t>
            </a:r>
            <a:r>
              <a:rPr lang="en-US" sz="1700" dirty="0" smtClean="0"/>
              <a:t>Fat-soluble vitamins: A, d, e, and k. </a:t>
            </a:r>
            <a:r>
              <a:rPr lang="en-US" sz="1700" i="1" dirty="0" smtClean="0"/>
              <a:t>Colorado State University Extension</a:t>
            </a:r>
            <a:r>
              <a:rPr lang="en-US" sz="1700" dirty="0" smtClean="0"/>
              <a:t>.</a:t>
            </a:r>
          </a:p>
          <a:p>
            <a:endParaRPr lang="en-US"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I</a:t>
            </a:r>
            <a:r>
              <a:rPr lang="en-US" sz="5400" dirty="0" smtClean="0"/>
              <a:t>ntroduction</a:t>
            </a:r>
            <a:endParaRPr lang="en-US" sz="5400" dirty="0"/>
          </a:p>
        </p:txBody>
      </p:sp>
      <p:sp>
        <p:nvSpPr>
          <p:cNvPr id="3" name="Content Placeholder 2"/>
          <p:cNvSpPr>
            <a:spLocks noGrp="1"/>
          </p:cNvSpPr>
          <p:nvPr>
            <p:ph idx="1"/>
          </p:nvPr>
        </p:nvSpPr>
        <p:spPr/>
        <p:txBody>
          <a:bodyPr>
            <a:normAutofit/>
          </a:bodyPr>
          <a:lstStyle/>
          <a:p>
            <a:pPr>
              <a:buNone/>
            </a:pPr>
            <a:r>
              <a:rPr lang="en-US" sz="3000" dirty="0" smtClean="0"/>
              <a:t>Vitamins</a:t>
            </a:r>
            <a:r>
              <a:rPr lang="en-US" dirty="0" smtClean="0"/>
              <a:t> are vital micronutrients which are needed in small amounts to perform different roles in the </a:t>
            </a:r>
            <a:r>
              <a:rPr lang="en-US" dirty="0" smtClean="0"/>
              <a:t>body (Ball, 2008).</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610600" cy="1143000"/>
          </a:xfrm>
        </p:spPr>
        <p:txBody>
          <a:bodyPr>
            <a:normAutofit/>
          </a:bodyPr>
          <a:lstStyle/>
          <a:p>
            <a:r>
              <a:rPr lang="en-US" sz="5400" dirty="0" smtClean="0"/>
              <a:t>Classification of vitamins</a:t>
            </a:r>
            <a:endParaRPr lang="en-US" sz="5400" dirty="0"/>
          </a:p>
        </p:txBody>
      </p:sp>
      <p:sp>
        <p:nvSpPr>
          <p:cNvPr id="3" name="Content Placeholder 2"/>
          <p:cNvSpPr>
            <a:spLocks noGrp="1"/>
          </p:cNvSpPr>
          <p:nvPr>
            <p:ph idx="1"/>
          </p:nvPr>
        </p:nvSpPr>
        <p:spPr/>
        <p:txBody>
          <a:bodyPr/>
          <a:lstStyle/>
          <a:p>
            <a:r>
              <a:rPr lang="en-US" dirty="0" smtClean="0"/>
              <a:t>There are two type of vitamins.</a:t>
            </a:r>
          </a:p>
          <a:p>
            <a:r>
              <a:rPr lang="en-US" dirty="0" smtClean="0"/>
              <a:t>The water -soluble vitamins include: </a:t>
            </a:r>
          </a:p>
          <a:p>
            <a:r>
              <a:rPr lang="en-US" dirty="0" smtClean="0"/>
              <a:t>BI,B2,B3,B6</a:t>
            </a:r>
            <a:r>
              <a:rPr lang="en-US" dirty="0" smtClean="0"/>
              <a:t>, B12, </a:t>
            </a:r>
            <a:r>
              <a:rPr lang="en-US" dirty="0" smtClean="0"/>
              <a:t>niacin, </a:t>
            </a:r>
            <a:r>
              <a:rPr lang="en-US" dirty="0" smtClean="0"/>
              <a:t>folic </a:t>
            </a:r>
            <a:r>
              <a:rPr lang="en-US" dirty="0" smtClean="0"/>
              <a:t>acid, and </a:t>
            </a:r>
            <a:r>
              <a:rPr lang="en-US" dirty="0" smtClean="0"/>
              <a:t>C </a:t>
            </a:r>
            <a:r>
              <a:rPr lang="en-US" dirty="0" smtClean="0"/>
              <a:t>vitamins.</a:t>
            </a:r>
          </a:p>
          <a:p>
            <a:r>
              <a:rPr lang="en-US" dirty="0" smtClean="0"/>
              <a:t>The  </a:t>
            </a:r>
            <a:r>
              <a:rPr lang="en-US" dirty="0" smtClean="0"/>
              <a:t>fats-soluble vitamins </a:t>
            </a:r>
            <a:r>
              <a:rPr lang="en-US" dirty="0" smtClean="0"/>
              <a:t>include:</a:t>
            </a:r>
          </a:p>
          <a:p>
            <a:r>
              <a:rPr lang="en-US" dirty="0" smtClean="0"/>
              <a:t>A,D,E </a:t>
            </a:r>
            <a:r>
              <a:rPr lang="en-US" dirty="0" smtClean="0"/>
              <a:t>and K (Bellows and Moore 2012 a/2012b).</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04088"/>
            <a:ext cx="8153400" cy="1277112"/>
          </a:xfrm>
        </p:spPr>
        <p:txBody>
          <a:bodyPr>
            <a:noAutofit/>
          </a:bodyPr>
          <a:lstStyle/>
          <a:p>
            <a:r>
              <a:rPr lang="en-US" sz="5400" dirty="0" smtClean="0"/>
              <a:t>Importance of vitamins as a part of daily nutrient intake</a:t>
            </a:r>
            <a:endParaRPr lang="en-US" sz="5400" dirty="0"/>
          </a:p>
        </p:txBody>
      </p:sp>
      <p:sp>
        <p:nvSpPr>
          <p:cNvPr id="3" name="Content Placeholder 2"/>
          <p:cNvSpPr>
            <a:spLocks noGrp="1"/>
          </p:cNvSpPr>
          <p:nvPr>
            <p:ph idx="1"/>
          </p:nvPr>
        </p:nvSpPr>
        <p:spPr/>
        <p:txBody>
          <a:bodyPr/>
          <a:lstStyle/>
          <a:p>
            <a:r>
              <a:rPr lang="en-US" dirty="0" smtClean="0"/>
              <a:t>maintain proper functioning of the body</a:t>
            </a:r>
          </a:p>
          <a:p>
            <a:r>
              <a:rPr lang="en-US" dirty="0" smtClean="0"/>
              <a:t>boost the immune system</a:t>
            </a:r>
          </a:p>
          <a:p>
            <a:r>
              <a:rPr lang="en-US" dirty="0" smtClean="0"/>
              <a:t>Repair of damaged cells</a:t>
            </a:r>
          </a:p>
          <a:p>
            <a:r>
              <a:rPr lang="en-US" dirty="0" smtClean="0"/>
              <a:t>Facilitate blood clotting</a:t>
            </a:r>
          </a:p>
          <a:p>
            <a:r>
              <a:rPr lang="en-US" dirty="0" smtClean="0"/>
              <a:t>Strengthening of bones</a:t>
            </a:r>
          </a:p>
          <a:p>
            <a:r>
              <a:rPr lang="en-US" dirty="0" smtClean="0"/>
              <a:t>Convert food into energy</a:t>
            </a:r>
          </a:p>
          <a:p>
            <a:r>
              <a:rPr lang="en-US" dirty="0" smtClean="0"/>
              <a:t>Prevents birth defects (Ball, 2008)</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77200" cy="1600200"/>
          </a:xfrm>
        </p:spPr>
        <p:txBody>
          <a:bodyPr>
            <a:noAutofit/>
          </a:bodyPr>
          <a:lstStyle/>
          <a:p>
            <a:r>
              <a:rPr lang="en-US" sz="5400" dirty="0" smtClean="0"/>
              <a:t>Fat-soluble Nutrients</a:t>
            </a:r>
            <a:r>
              <a:rPr lang="en-US" sz="5400" dirty="0" smtClean="0"/>
              <a:t/>
            </a:r>
            <a:br>
              <a:rPr lang="en-US" sz="5400" dirty="0" smtClean="0"/>
            </a:br>
            <a:endParaRPr lang="en-US" sz="5400" dirty="0"/>
          </a:p>
        </p:txBody>
      </p:sp>
      <p:sp>
        <p:nvSpPr>
          <p:cNvPr id="3" name="Content Placeholder 2"/>
          <p:cNvSpPr>
            <a:spLocks noGrp="1"/>
          </p:cNvSpPr>
          <p:nvPr>
            <p:ph idx="1"/>
          </p:nvPr>
        </p:nvSpPr>
        <p:spPr/>
        <p:txBody>
          <a:bodyPr>
            <a:normAutofit lnSpcReduction="10000"/>
          </a:bodyPr>
          <a:lstStyle/>
          <a:p>
            <a:pPr>
              <a:lnSpc>
                <a:spcPct val="110000"/>
              </a:lnSpc>
            </a:pPr>
            <a:r>
              <a:rPr lang="en-US" dirty="0" smtClean="0"/>
              <a:t>Fat-soluble vitamins dissolve in fat before they are absorbed in the bloodstream to carry out their functions. Excesses of these vitamins are stored in the liver and the fatty tissues (Bellows and Moore, </a:t>
            </a:r>
            <a:r>
              <a:rPr lang="en-US" dirty="0" smtClean="0"/>
              <a:t>2012b</a:t>
            </a:r>
            <a:r>
              <a:rPr lang="en-US" dirty="0" smtClean="0"/>
              <a:t>).</a:t>
            </a:r>
            <a:r>
              <a:rPr lang="en-US" dirty="0" smtClean="0">
                <a:effectLst>
                  <a:outerShdw blurRad="38100" dist="38100" dir="2700000" algn="tl">
                    <a:srgbClr val="000000">
                      <a:alpha val="43137"/>
                    </a:srgbClr>
                  </a:outerShdw>
                </a:effectLst>
              </a:rPr>
              <a:t> </a:t>
            </a:r>
          </a:p>
          <a:p>
            <a:r>
              <a:rPr lang="en-US" dirty="0" smtClean="0"/>
              <a:t> </a:t>
            </a:r>
          </a:p>
          <a:p>
            <a:endParaRPr lang="en-US" dirty="0" smtClean="0"/>
          </a:p>
          <a:p>
            <a:r>
              <a:rPr lang="en-US" dirty="0" smtClean="0"/>
              <a:t>Dairy </a:t>
            </a:r>
            <a:r>
              <a:rPr lang="en-US" dirty="0" smtClean="0"/>
              <a:t>products, </a:t>
            </a:r>
            <a:r>
              <a:rPr lang="en-US" dirty="0" smtClean="0"/>
              <a:t>fish</a:t>
            </a:r>
            <a:endParaRPr lang="en-US" dirty="0" smtClean="0"/>
          </a:p>
          <a:p>
            <a:r>
              <a:rPr lang="en-US" dirty="0" smtClean="0"/>
              <a:t>Foods rich in beta-carotene</a:t>
            </a:r>
          </a:p>
          <a:p>
            <a:r>
              <a:rPr lang="en-US" dirty="0" smtClean="0"/>
              <a:t>Green leafy vegetables</a:t>
            </a:r>
            <a:r>
              <a:rPr lang="en-US" dirty="0" smtClean="0"/>
              <a:t>, </a:t>
            </a:r>
            <a:r>
              <a:rPr lang="en-US" dirty="0" smtClean="0"/>
              <a:t>and vegetable oils </a:t>
            </a:r>
          </a:p>
          <a:p>
            <a:r>
              <a:rPr lang="en-US" dirty="0" smtClean="0"/>
              <a:t>Fortified cereals  (2012b)</a:t>
            </a:r>
            <a:endParaRPr lang="en-US" dirty="0" smtClean="0"/>
          </a:p>
          <a:p>
            <a:endParaRPr lang="en-US" dirty="0"/>
          </a:p>
        </p:txBody>
      </p:sp>
      <p:sp>
        <p:nvSpPr>
          <p:cNvPr id="4" name="Rectangle 3"/>
          <p:cNvSpPr/>
          <p:nvPr/>
        </p:nvSpPr>
        <p:spPr>
          <a:xfrm>
            <a:off x="381000" y="3733800"/>
            <a:ext cx="8763000" cy="461665"/>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4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High Nutrient Sources Of Fat-soluble Vitamins </a:t>
            </a:r>
            <a:endParaRPr lang="en-US" sz="2400" b="1"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Functions of fat-soluble vitamins</a:t>
            </a:r>
            <a:endParaRPr lang="en-US" dirty="0"/>
          </a:p>
        </p:txBody>
      </p:sp>
      <p:sp>
        <p:nvSpPr>
          <p:cNvPr id="3" name="Content Placeholder 2"/>
          <p:cNvSpPr>
            <a:spLocks noGrp="1"/>
          </p:cNvSpPr>
          <p:nvPr>
            <p:ph idx="1"/>
          </p:nvPr>
        </p:nvSpPr>
        <p:spPr/>
        <p:txBody>
          <a:bodyPr/>
          <a:lstStyle/>
          <a:p>
            <a:r>
              <a:rPr lang="en-US" dirty="0" smtClean="0"/>
              <a:t>Strong bone and tooth </a:t>
            </a:r>
            <a:r>
              <a:rPr lang="en-US" dirty="0" smtClean="0"/>
              <a:t>development</a:t>
            </a:r>
            <a:endParaRPr lang="en-US" dirty="0" smtClean="0"/>
          </a:p>
          <a:p>
            <a:r>
              <a:rPr lang="en-US" dirty="0" smtClean="0"/>
              <a:t>Protects </a:t>
            </a:r>
            <a:r>
              <a:rPr lang="en-US" dirty="0" smtClean="0"/>
              <a:t>vision</a:t>
            </a:r>
            <a:endParaRPr lang="en-US" dirty="0" smtClean="0"/>
          </a:p>
          <a:p>
            <a:r>
              <a:rPr lang="en-US" dirty="0" smtClean="0"/>
              <a:t>healthy bones and </a:t>
            </a:r>
            <a:r>
              <a:rPr lang="en-US" dirty="0" smtClean="0"/>
              <a:t>teeth</a:t>
            </a:r>
            <a:endParaRPr lang="en-US" dirty="0" smtClean="0"/>
          </a:p>
          <a:p>
            <a:r>
              <a:rPr lang="en-US" dirty="0" smtClean="0"/>
              <a:t>Immunity and control cell </a:t>
            </a:r>
            <a:r>
              <a:rPr lang="en-US" dirty="0" smtClean="0"/>
              <a:t>growth</a:t>
            </a:r>
            <a:endParaRPr lang="en-US" dirty="0" smtClean="0"/>
          </a:p>
          <a:p>
            <a:r>
              <a:rPr lang="en-US" dirty="0" smtClean="0"/>
              <a:t>Antioxidants</a:t>
            </a:r>
            <a:endParaRPr lang="en-US" dirty="0" smtClean="0"/>
          </a:p>
          <a:p>
            <a:r>
              <a:rPr lang="en-US" dirty="0" smtClean="0"/>
              <a:t>Blood clotting and strong bones </a:t>
            </a:r>
            <a:r>
              <a:rPr lang="en-US" dirty="0" smtClean="0"/>
              <a:t>as stated </a:t>
            </a:r>
            <a:r>
              <a:rPr lang="en-US" dirty="0" err="1" smtClean="0"/>
              <a:t>by</a:t>
            </a:r>
            <a:r>
              <a:rPr lang="en-US" dirty="0" err="1" smtClean="0"/>
              <a:t>Ball</a:t>
            </a:r>
            <a:r>
              <a:rPr lang="en-US" dirty="0" smtClean="0"/>
              <a:t> (2008</a:t>
            </a:r>
            <a:r>
              <a:rPr lang="en-US" dirty="0" smtClean="0"/>
              <a:t>)</a:t>
            </a:r>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Benefits of fat-soluble vitamins</a:t>
            </a:r>
            <a:endParaRPr lang="en-US" dirty="0"/>
          </a:p>
        </p:txBody>
      </p:sp>
      <p:sp>
        <p:nvSpPr>
          <p:cNvPr id="3" name="Content Placeholder 2"/>
          <p:cNvSpPr>
            <a:spLocks noGrp="1"/>
          </p:cNvSpPr>
          <p:nvPr>
            <p:ph idx="1"/>
          </p:nvPr>
        </p:nvSpPr>
        <p:spPr/>
        <p:txBody>
          <a:bodyPr/>
          <a:lstStyle/>
          <a:p>
            <a:r>
              <a:rPr lang="en-US" dirty="0" smtClean="0"/>
              <a:t>Protects heart disease and cancer</a:t>
            </a:r>
          </a:p>
          <a:p>
            <a:r>
              <a:rPr lang="en-US" dirty="0" smtClean="0"/>
              <a:t>Promotes proper growth and development </a:t>
            </a:r>
          </a:p>
          <a:p>
            <a:r>
              <a:rPr lang="en-US" dirty="0" smtClean="0"/>
              <a:t>Promote healthy skin and hair</a:t>
            </a:r>
          </a:p>
          <a:p>
            <a:r>
              <a:rPr lang="en-US" dirty="0" smtClean="0"/>
              <a:t>Increase disease resistance.</a:t>
            </a:r>
          </a:p>
          <a:p>
            <a:r>
              <a:rPr lang="en-US" dirty="0" smtClean="0"/>
              <a:t>overall proper functioning of the body </a:t>
            </a:r>
            <a:r>
              <a:rPr lang="en-US" dirty="0" smtClean="0"/>
              <a:t>(</a:t>
            </a:r>
            <a:r>
              <a:rPr lang="en-US" dirty="0" smtClean="0"/>
              <a:t>Bellows and Moore, 2012 b)</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Deficiency risks of fat soluble vitamins</a:t>
            </a:r>
            <a:endParaRPr lang="en-US" dirty="0"/>
          </a:p>
        </p:txBody>
      </p:sp>
      <p:sp>
        <p:nvSpPr>
          <p:cNvPr id="3" name="Content Placeholder 2"/>
          <p:cNvSpPr>
            <a:spLocks noGrp="1"/>
          </p:cNvSpPr>
          <p:nvPr>
            <p:ph idx="1"/>
          </p:nvPr>
        </p:nvSpPr>
        <p:spPr/>
        <p:txBody>
          <a:bodyPr/>
          <a:lstStyle/>
          <a:p>
            <a:r>
              <a:rPr lang="en-US" dirty="0" smtClean="0"/>
              <a:t>Unhealthy </a:t>
            </a:r>
            <a:r>
              <a:rPr lang="en-US" dirty="0" smtClean="0"/>
              <a:t>skin and hair</a:t>
            </a:r>
          </a:p>
          <a:p>
            <a:r>
              <a:rPr lang="en-US" dirty="0" smtClean="0"/>
              <a:t>Poor eye-sight/ night blindness</a:t>
            </a:r>
          </a:p>
          <a:p>
            <a:r>
              <a:rPr lang="en-US" dirty="0" smtClean="0"/>
              <a:t> hemorrhaging</a:t>
            </a:r>
          </a:p>
          <a:p>
            <a:r>
              <a:rPr lang="en-US" dirty="0" smtClean="0"/>
              <a:t>Rickets</a:t>
            </a:r>
          </a:p>
          <a:p>
            <a:r>
              <a:rPr lang="en-US" dirty="0" smtClean="0"/>
              <a:t>Decreased immunity (</a:t>
            </a:r>
            <a:r>
              <a:rPr lang="en-US" dirty="0" err="1" smtClean="0"/>
              <a:t>Russle</a:t>
            </a:r>
            <a:r>
              <a:rPr lang="en-US" dirty="0" smtClean="0"/>
              <a:t> and </a:t>
            </a:r>
            <a:r>
              <a:rPr lang="en-US" dirty="0" err="1" smtClean="0"/>
              <a:t>Suter</a:t>
            </a:r>
            <a:r>
              <a:rPr lang="en-US" dirty="0" smtClean="0"/>
              <a:t>, 2005)</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04088"/>
            <a:ext cx="7848600" cy="1143000"/>
          </a:xfrm>
        </p:spPr>
        <p:txBody>
          <a:bodyPr>
            <a:noAutofit/>
          </a:bodyPr>
          <a:lstStyle/>
          <a:p>
            <a:r>
              <a:rPr lang="en-US" sz="5400" dirty="0" smtClean="0"/>
              <a:t>T</a:t>
            </a:r>
            <a:r>
              <a:rPr lang="en-US" sz="5400" dirty="0" smtClean="0"/>
              <a:t>oxicity risks of fat-soluble            vitamins</a:t>
            </a:r>
            <a:endParaRPr lang="en-US" sz="5400" dirty="0"/>
          </a:p>
        </p:txBody>
      </p:sp>
      <p:sp>
        <p:nvSpPr>
          <p:cNvPr id="3" name="Content Placeholder 2"/>
          <p:cNvSpPr>
            <a:spLocks noGrp="1"/>
          </p:cNvSpPr>
          <p:nvPr>
            <p:ph idx="1"/>
          </p:nvPr>
        </p:nvSpPr>
        <p:spPr/>
        <p:txBody>
          <a:bodyPr>
            <a:normAutofit/>
          </a:bodyPr>
          <a:lstStyle/>
          <a:p>
            <a:r>
              <a:rPr lang="en-US" dirty="0" smtClean="0"/>
              <a:t>Dizziness, blurred </a:t>
            </a:r>
            <a:r>
              <a:rPr lang="en-US" dirty="0" smtClean="0"/>
              <a:t>vision</a:t>
            </a:r>
            <a:endParaRPr lang="en-US" dirty="0" smtClean="0"/>
          </a:p>
          <a:p>
            <a:r>
              <a:rPr lang="en-US" dirty="0" smtClean="0"/>
              <a:t>excess calcium in the blood</a:t>
            </a:r>
          </a:p>
          <a:p>
            <a:r>
              <a:rPr lang="en-US" dirty="0" smtClean="0"/>
              <a:t> slowed mental and physical </a:t>
            </a:r>
            <a:r>
              <a:rPr lang="en-US" dirty="0" smtClean="0"/>
              <a:t>growth</a:t>
            </a:r>
            <a:endParaRPr lang="en-US" dirty="0" smtClean="0"/>
          </a:p>
          <a:p>
            <a:r>
              <a:rPr lang="en-US" dirty="0" smtClean="0"/>
              <a:t>decreased appetite, nausea and </a:t>
            </a:r>
            <a:r>
              <a:rPr lang="en-US" dirty="0" smtClean="0"/>
              <a:t>vomiting</a:t>
            </a:r>
            <a:endParaRPr lang="en-US" dirty="0" smtClean="0"/>
          </a:p>
          <a:p>
            <a:r>
              <a:rPr lang="en-US" dirty="0" smtClean="0"/>
              <a:t>alter blood </a:t>
            </a:r>
            <a:r>
              <a:rPr lang="en-US" dirty="0" smtClean="0"/>
              <a:t>clotting</a:t>
            </a:r>
            <a:endParaRPr lang="en-US" dirty="0" smtClean="0"/>
          </a:p>
          <a:p>
            <a:r>
              <a:rPr lang="en-US" dirty="0" smtClean="0"/>
              <a:t>Liver damage </a:t>
            </a:r>
            <a:r>
              <a:rPr lang="en-US" dirty="0" smtClean="0"/>
              <a:t>(</a:t>
            </a:r>
            <a:r>
              <a:rPr lang="en-US" dirty="0" smtClean="0"/>
              <a:t>Russell and </a:t>
            </a:r>
            <a:r>
              <a:rPr lang="en-US" dirty="0" err="1" smtClean="0"/>
              <a:t>Suter</a:t>
            </a:r>
            <a:r>
              <a:rPr lang="en-US" dirty="0" smtClean="0"/>
              <a:t>, 2005 )</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2">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549</TotalTime>
  <Words>1255</Words>
  <Application>Microsoft Office PowerPoint</Application>
  <PresentationFormat>On-screen Show (4:3)</PresentationFormat>
  <Paragraphs>117</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The Functions, Importance, And Role Of Fat- And Water-soluble Vitamins</vt:lpstr>
      <vt:lpstr>Introduction</vt:lpstr>
      <vt:lpstr>Classification of vitamins</vt:lpstr>
      <vt:lpstr>Importance of vitamins as a part of daily nutrient intake</vt:lpstr>
      <vt:lpstr>Fat-soluble Nutrients </vt:lpstr>
      <vt:lpstr>Functions of fat-soluble vitamins</vt:lpstr>
      <vt:lpstr>Benefits of fat-soluble vitamins</vt:lpstr>
      <vt:lpstr>Deficiency risks of fat soluble vitamins</vt:lpstr>
      <vt:lpstr>Toxicity risks of fat-soluble            vitamins</vt:lpstr>
      <vt:lpstr>Definition water-soluble vitamins</vt:lpstr>
      <vt:lpstr>FUNCTIONS OF WATER SOULBE NUTRIENTS</vt:lpstr>
      <vt:lpstr>Benefits of water-soluble vitamins</vt:lpstr>
      <vt:lpstr>Deficiency and toxicity risks of water-soluble vitamins</vt:lpstr>
      <vt:lpstr>SCURVY</vt:lpstr>
      <vt:lpstr>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functions, importance, and role of fat- and water-soluble vitamins</dc:title>
  <dc:creator>USER</dc:creator>
  <cp:lastModifiedBy>USER</cp:lastModifiedBy>
  <cp:revision>6</cp:revision>
  <dcterms:created xsi:type="dcterms:W3CDTF">2017-04-10T19:31:59Z</dcterms:created>
  <dcterms:modified xsi:type="dcterms:W3CDTF">2017-04-11T09:12:59Z</dcterms:modified>
</cp:coreProperties>
</file>