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notesSlides/notesSlide2.xml" ContentType="application/vnd.openxmlformats-officedocument.presentationml.notesSlide+xml"/>
  <Override PartName="/ppt/slides/slide5.xml" ContentType="application/vnd.openxmlformats-officedocument.presentationml.slide+xml"/>
  <Override PartName="/ppt/notesSlides/notesSlide3.xml" ContentType="application/vnd.openxmlformats-officedocument.presentationml.notesSlide+xml"/>
  <Override PartName="/ppt/slides/slide6.xml" ContentType="application/vnd.openxmlformats-officedocument.presentationml.slide+xml"/>
  <Override PartName="/ppt/notesSlides/notesSlide4.xml" ContentType="application/vnd.openxmlformats-officedocument.presentationml.notesSlide+xml"/>
  <Override PartName="/ppt/slides/slide7.xml" ContentType="application/vnd.openxmlformats-officedocument.presentationml.slide+xml"/>
  <Override PartName="/ppt/notesSlides/notesSlide5.xml" ContentType="application/vnd.openxmlformats-officedocument.presentationml.notesSlide+xml"/>
  <Override PartName="/ppt/slides/slide8.xml" ContentType="application/vnd.openxmlformats-officedocument.presentationml.slide+xml"/>
  <Override PartName="/ppt/notesSlides/notesSlide6.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Lst>
  <p:sldSz cy="6858000" cx="12192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000" autoAdjust="0"/>
    <p:restoredTop sz="58724" autoAdjust="0"/>
  </p:normalViewPr>
  <p:slideViewPr>
    <p:cSldViewPr snapToGrid="0">
      <p:cViewPr varScale="1">
        <p:scale>
          <a:sx n="68" d="100"/>
          <a:sy n="68" d="100"/>
        </p:scale>
        <p:origin x="90" y="138"/>
      </p:cViewPr>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tableStyles" Target="tableStyles.xml"/><Relationship Id="rId12" Type="http://schemas.openxmlformats.org/officeDocument/2006/relationships/presProps" Target="presProps.xml"/><Relationship Id="rId1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53" name=""/>
        <p:cNvGrpSpPr/>
        <p:nvPr/>
      </p:nvGrpSpPr>
      <p:grpSpPr>
        <a:xfrm>
          <a:off x="0" y="0"/>
          <a:ext cx="0" cy="0"/>
          <a:chOff x="0" y="0"/>
          <a:chExt cx="0" cy="0"/>
        </a:xfrm>
      </p:grpSpPr>
      <p:sp>
        <p:nvSpPr>
          <p:cNvPr id="1048671" name="Header Placeholder 1"/>
          <p:cNvSpPr>
            <a:spLocks noGrp="1"/>
          </p:cNvSpPr>
          <p:nvPr>
            <p:ph type="hdr" sz="quarter"/>
          </p:nvPr>
        </p:nvSpPr>
        <p:spPr>
          <a:xfrm>
            <a:off x="0" y="0"/>
            <a:ext cx="2971800" cy="458788"/>
          </a:xfrm>
          <a:prstGeom prst="rect"/>
        </p:spPr>
        <p:txBody>
          <a:bodyPr bIns="45720" lIns="91440" rIns="91440" rtlCol="0" tIns="45720" vert="horz"/>
          <a:lstStyle>
            <a:lvl1pPr algn="l">
              <a:defRPr sz="1200"/>
            </a:lvl1pPr>
          </a:lstStyle>
          <a:p>
            <a:endParaRPr lang="en-US"/>
          </a:p>
        </p:txBody>
      </p:sp>
      <p:sp>
        <p:nvSpPr>
          <p:cNvPr id="1048672" name="Date Placeholder 2"/>
          <p:cNvSpPr>
            <a:spLocks noGrp="1"/>
          </p:cNvSpPr>
          <p:nvPr>
            <p:ph type="dt" idx="1"/>
          </p:nvPr>
        </p:nvSpPr>
        <p:spPr>
          <a:xfrm>
            <a:off x="3884613" y="0"/>
            <a:ext cx="2971800" cy="458788"/>
          </a:xfrm>
          <a:prstGeom prst="rect"/>
        </p:spPr>
        <p:txBody>
          <a:bodyPr bIns="45720" lIns="91440" rIns="91440" rtlCol="0" tIns="45720" vert="horz"/>
          <a:lstStyle>
            <a:lvl1pPr algn="r">
              <a:defRPr sz="1200"/>
            </a:lvl1pPr>
          </a:lstStyle>
          <a:p>
            <a:fld id="{C99BD1D2-EDB8-4D18-A510-20A3EB91F321}" type="datetimeFigureOut">
              <a:rPr lang="en-US" smtClean="0"/>
            </a:fld>
            <a:endParaRPr lang="en-US"/>
          </a:p>
        </p:txBody>
      </p:sp>
      <p:sp>
        <p:nvSpPr>
          <p:cNvPr id="1048673" name="Slide Image Placeholder 3"/>
          <p:cNvSpPr>
            <a:spLocks noChangeAspect="1" noRot="1" noGrp="1"/>
          </p:cNvSpPr>
          <p:nvPr>
            <p:ph type="sldImg" idx="2"/>
          </p:nvPr>
        </p:nvSpPr>
        <p:spPr>
          <a:xfrm>
            <a:off x="685800" y="1143000"/>
            <a:ext cx="5486400" cy="3086100"/>
          </a:xfrm>
          <a:prstGeom prst="rect"/>
          <a:noFill/>
          <a:ln w="12700">
            <a:solidFill>
              <a:prstClr val="black"/>
            </a:solidFill>
          </a:ln>
        </p:spPr>
        <p:txBody>
          <a:bodyPr anchor="ctr" bIns="45720" lIns="91440" rIns="91440" rtlCol="0" tIns="45720" vert="horz"/>
          <a:p>
            <a:endParaRPr lang="en-US"/>
          </a:p>
        </p:txBody>
      </p:sp>
      <p:sp>
        <p:nvSpPr>
          <p:cNvPr id="1048674" name="Notes Placeholder 4"/>
          <p:cNvSpPr>
            <a:spLocks noGrp="1"/>
          </p:cNvSpPr>
          <p:nvPr>
            <p:ph type="body" sz="quarter" idx="3"/>
          </p:nvPr>
        </p:nvSpPr>
        <p:spPr>
          <a:xfrm>
            <a:off x="685800" y="4400550"/>
            <a:ext cx="5486400" cy="3600450"/>
          </a:xfrm>
          <a:prstGeom prst="rect"/>
        </p:spPr>
        <p:txBody>
          <a:bodyPr bIns="45720" lIns="91440" rIns="91440" rtlCol="0" tIns="45720" vert="horz"/>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5" name="Footer Placeholder 5"/>
          <p:cNvSpPr>
            <a:spLocks noGrp="1"/>
          </p:cNvSpPr>
          <p:nvPr>
            <p:ph type="ftr" sz="quarter" idx="4"/>
          </p:nvPr>
        </p:nvSpPr>
        <p:spPr>
          <a:xfrm>
            <a:off x="0" y="8685213"/>
            <a:ext cx="2971800" cy="458787"/>
          </a:xfrm>
          <a:prstGeom prst="rect"/>
        </p:spPr>
        <p:txBody>
          <a:bodyPr anchor="b" bIns="45720" lIns="91440" rIns="91440" rtlCol="0" tIns="45720" vert="horz"/>
          <a:lstStyle>
            <a:lvl1pPr algn="l">
              <a:defRPr sz="1200"/>
            </a:lvl1pPr>
          </a:lstStyle>
          <a:p>
            <a:endParaRPr lang="en-US"/>
          </a:p>
        </p:txBody>
      </p:sp>
      <p:sp>
        <p:nvSpPr>
          <p:cNvPr id="1048676" name="Slide Number Placeholder 6"/>
          <p:cNvSpPr>
            <a:spLocks noGrp="1"/>
          </p:cNvSpPr>
          <p:nvPr>
            <p:ph type="sldNum" sz="quarter" idx="5"/>
          </p:nvPr>
        </p:nvSpPr>
        <p:spPr>
          <a:xfrm>
            <a:off x="3884613" y="8685213"/>
            <a:ext cx="2971800" cy="458787"/>
          </a:xfrm>
          <a:prstGeom prst="rect"/>
        </p:spPr>
        <p:txBody>
          <a:bodyPr anchor="b" bIns="45720" lIns="91440" rIns="91440" rtlCol="0" tIns="45720" vert="horz"/>
          <a:lstStyle>
            <a:lvl1pPr algn="r">
              <a:defRPr sz="1200"/>
            </a:lvl1pPr>
          </a:lstStyle>
          <a:p>
            <a:fld id="{A3117C28-8564-4051-9438-AC62BF98F521}" type="slidenum">
              <a:rPr lang="en-US" smtClean="0"/>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4" name="Slide Image Placeholder 1"/>
          <p:cNvSpPr>
            <a:spLocks noChangeAspect="1" noRot="1" noGrp="1"/>
          </p:cNvSpPr>
          <p:nvPr>
            <p:ph type="sldImg"/>
          </p:nvPr>
        </p:nvSpPr>
        <p:spPr/>
      </p:sp>
      <p:sp>
        <p:nvSpPr>
          <p:cNvPr id="1048595" name="Notes Placeholder 2"/>
          <p:cNvSpPr>
            <a:spLocks noGrp="1"/>
          </p:cNvSpPr>
          <p:nvPr>
            <p:ph type="body" idx="1"/>
          </p:nvPr>
        </p:nvSpPr>
        <p:spPr/>
        <p:txBody>
          <a:bodyPr/>
          <a:p>
            <a:pPr algn="just">
              <a:lnSpc>
                <a:spcPct val="200000"/>
              </a:lnSpc>
            </a:pPr>
            <a:r>
              <a:rPr b="0" dirty="0" i="0" lang="en-US">
                <a:latin typeface="Times New Roman" panose="02020603050405020304" pitchFamily="18" charset="0"/>
                <a:cs typeface="Times New Roman" panose="02020603050405020304" pitchFamily="18" charset="0"/>
              </a:rPr>
              <a:t>SWOT Analysis is an acronym that stands</a:t>
            </a:r>
            <a:r>
              <a:rPr baseline="0" b="0" dirty="0" i="0" lang="en-US">
                <a:latin typeface="Times New Roman" panose="02020603050405020304" pitchFamily="18" charset="0"/>
                <a:cs typeface="Times New Roman" panose="02020603050405020304" pitchFamily="18" charset="0"/>
              </a:rPr>
              <a:t> for Strength, Weaknesses, Opportunities and Threats. Basically, SWOT Analysis can be attributed as one of the most useful techniques that individuals may use in understanding their strengths and weaknesses while at the same time getting to identify the opportunities that lie ahead of them together with the threats that may be faced. This analysis is ideally used in business context as it assists individuals carve sustainable attributes in the market they intend to major.  Essentially, it helps one develop their careers in ways that are regarded best for knowing the advantages and disadvantages that the business may provide along the way, while also learning one’s abilities, talents and opportunities. This tool can help individuals unravel opportunities that were not exploited at first by understanding the weaknesses and strengths of the business. One then goes ahead and eliminates threats that may have been over looming if not addressed. Ideally, SWOT Analysis can help individuals adhere to better business strategies so as to compete more effectively and efficiently in the business market.  </a:t>
            </a:r>
          </a:p>
          <a:p>
            <a:pPr algn="just">
              <a:lnSpc>
                <a:spcPct val="200000"/>
              </a:lnSpc>
            </a:pPr>
            <a:r>
              <a:rPr baseline="0" b="0" dirty="0" i="0" lang="en-US">
                <a:latin typeface="Times New Roman" panose="02020603050405020304" pitchFamily="18" charset="0"/>
                <a:cs typeface="Times New Roman" panose="02020603050405020304" pitchFamily="18" charset="0"/>
              </a:rPr>
              <a:t>Strategic Implications </a:t>
            </a:r>
          </a:p>
          <a:p>
            <a:pPr algn="just">
              <a:lnSpc>
                <a:spcPct val="200000"/>
              </a:lnSpc>
            </a:pPr>
            <a:r>
              <a:rPr baseline="0" b="0" dirty="0" i="0" lang="en-US">
                <a:latin typeface="Times New Roman" panose="02020603050405020304" pitchFamily="18" charset="0"/>
                <a:cs typeface="Times New Roman" panose="02020603050405020304" pitchFamily="18" charset="0"/>
              </a:rPr>
              <a:t>The strategic implications brought about by this SWOT Analysis see to it that Wellstar’s internal strengths are used to take advantage of the external opportunities that are presented. Ideally, the organization requires its internal strengths to be increased as it is easier for the management to carry out its operations with a strong internal environment. It can be apprehended that the internal weaknesses of Wellstar will be overcome by taking advantage of the external opportunities the organization focuses on.  This will also allow the organization to minimize on internal threats while also avoiding external threats that may be presented for the organization.</a:t>
            </a:r>
            <a:endParaRPr b="0" dirty="0" i="0" lang="en-US">
              <a:latin typeface="Times New Roman" panose="02020603050405020304" pitchFamily="18" charset="0"/>
              <a:cs typeface="Times New Roman" panose="02020603050405020304" pitchFamily="18" charset="0"/>
            </a:endParaRPr>
          </a:p>
        </p:txBody>
      </p:sp>
      <p:sp>
        <p:nvSpPr>
          <p:cNvPr id="1048596" name="Slide Number Placeholder 3"/>
          <p:cNvSpPr>
            <a:spLocks noGrp="1"/>
          </p:cNvSpPr>
          <p:nvPr>
            <p:ph type="sldNum" sz="quarter" idx="10"/>
          </p:nvPr>
        </p:nvSpPr>
        <p:spPr/>
        <p:txBody>
          <a:bodyPr/>
          <a:p>
            <a:fld id="{A3117C28-8564-4051-9438-AC62BF98F521}"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00" name="Slide Image Placeholder 1"/>
          <p:cNvSpPr>
            <a:spLocks noChangeAspect="1" noRot="1" noGrp="1"/>
          </p:cNvSpPr>
          <p:nvPr>
            <p:ph type="sldImg"/>
          </p:nvPr>
        </p:nvSpPr>
        <p:spPr/>
      </p:sp>
      <p:sp>
        <p:nvSpPr>
          <p:cNvPr id="1048601" name="Notes Placeholder 2"/>
          <p:cNvSpPr>
            <a:spLocks noGrp="1"/>
          </p:cNvSpPr>
          <p:nvPr>
            <p:ph type="body" idx="1"/>
          </p:nvPr>
        </p:nvSpPr>
        <p:spPr/>
        <p:txBody>
          <a:bodyPr/>
          <a:p>
            <a:pPr algn="just">
              <a:lnSpc>
                <a:spcPct val="200000"/>
              </a:lnSpc>
            </a:pPr>
            <a:r>
              <a:rPr baseline="0" b="0" dirty="0" i="0" lang="en-US">
                <a:latin typeface="Times New Roman" panose="02020603050405020304" pitchFamily="18" charset="0"/>
                <a:cs typeface="Times New Roman" panose="02020603050405020304" pitchFamily="18" charset="0"/>
              </a:rPr>
              <a:t>On adhering to SWOT Analysis as a tool for strategic development, Wellstar will have impacts being attributed from the same. Ideally, these will be due to the adoption of better ways for managing the organization’s internal and external environment. The positive impacts of adopting SWOT Analysis are that it may be used to invest in the weaknesses of Wellstar’s system in order to make the organization more competitive. This will also allow the organization to avoid various threats that may have been looming. It is also the essence of strategy formulation as Wellstar may find ways off formulating new strategies. Ideally, it may be used to find a niche for Wellstar to taker advantage of market opportunities. Ideally, SWOT Analysis will help Wellstar adapt to the environmental changes. Lastly, this tool will assist Wellstar to find the strategic fit between its external opportunities and internal resources. The negative impacts that may be attributes from the adoption of SWOT Analysis are that it has no link to strategy implementation. Basically it fails to indicate the organization’s priorities. Ideally, this tool generates long lists of opportunities, strengths, threats and weaknesses that may face the organization. keeping in mind is another negative impact in that the same factors may be placed in two categories and as such make it difficult to come up with better strategies for the organization (Burns, 2014).  
The strategic initiatives of SWOT Analysis will see to it that Wellstar  uses its internal strengths to take advantage of the opportunities that support the organization. by doing so, the organization will have to use its strengths to minimize threats that may erupt. Ideally, Wellstar will them improve its weaknesses by taking advantage of the opportunities presented from analyzing certain aspects in the organization. the next aspect will be elimination of weaknesses in the organization as a matter of avoiding threats that may arise.</a:t>
            </a:r>
            <a:endParaRPr baseline="0" b="0" dirty="0" i="0" lang="en-US">
              <a:latin typeface="Times New Roman" panose="02020603050405020304" pitchFamily="18" charset="0"/>
              <a:cs typeface="Times New Roman" panose="02020603050405020304" pitchFamily="18" charset="0"/>
            </a:endParaRPr>
          </a:p>
        </p:txBody>
      </p:sp>
      <p:sp>
        <p:nvSpPr>
          <p:cNvPr id="1048602" name="Slide Number Placeholder 3"/>
          <p:cNvSpPr>
            <a:spLocks noGrp="1"/>
          </p:cNvSpPr>
          <p:nvPr>
            <p:ph type="sldNum" sz="quarter" idx="10"/>
          </p:nvPr>
        </p:nvSpPr>
        <p:spPr/>
        <p:txBody>
          <a:bodyPr/>
          <a:p>
            <a:fld id="{A3117C28-8564-4051-9438-AC62BF98F521}" type="slidenum">
              <a:rPr lang="en-US" smtClean="0"/>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05" name="Slide Image Placeholder 1"/>
          <p:cNvSpPr>
            <a:spLocks noChangeAspect="1" noRot="1" noGrp="1"/>
          </p:cNvSpPr>
          <p:nvPr>
            <p:ph type="sldImg"/>
          </p:nvPr>
        </p:nvSpPr>
        <p:spPr/>
      </p:sp>
      <p:sp>
        <p:nvSpPr>
          <p:cNvPr id="1048606" name="Notes Placeholder 2"/>
          <p:cNvSpPr>
            <a:spLocks noGrp="1"/>
          </p:cNvSpPr>
          <p:nvPr>
            <p:ph type="body" idx="1"/>
          </p:nvPr>
        </p:nvSpPr>
        <p:spPr/>
        <p:txBody>
          <a:bodyPr/>
          <a:p>
            <a:pPr algn="just">
              <a:lnSpc>
                <a:spcPct val="200000"/>
              </a:lnSpc>
            </a:pPr>
            <a:r>
              <a:rPr baseline="0" b="0" dirty="0" i="0" lang="en-US">
                <a:latin typeface="Times New Roman" panose="02020603050405020304" pitchFamily="18" charset="0"/>
                <a:cs typeface="Times New Roman" panose="02020603050405020304" pitchFamily="18" charset="0"/>
              </a:rPr>
              <a:t>SWOT Analysis brings about impacts both internally and external to the organization regarding the strategy to be used. The positive impact of this tool to the internal and external constituents of Wellstar indicate that the organization will have better human resource management  which imbedded the skills to be adhered to in the organization. this means that more skilled  personnel will be taken into account. Ideally, there will be increased strength on the organizations technological sector adherence to modern technology will be attributed to the strategy used. It can be adhered to that the internal and external operation s of Wellstar will be improved as there will be skilled personnel and as such the organization will be recognized by more individuals. Better services will be provided as a matter of ensuring customers are satisfied and provided with fulfilling warranties (Scheibe, et al., 2017). The negative impacts however may be internal and external threats that may be identified which inhibit Wellstar from moving a notch higher. Ideally, the aspect of competition means that Wellstar will have to increase its standards and as such may increase the expenditure of the organization in providing skilled personnel and better infrastructures.  Essentially, the aspect of technological trajectories may become highly relevant to the success of the organization. also regarding the aspect of a regulatory external environment may inhibit Wellstar from advancing due to aspects like corporate taxes, import and export tariffs etc.
A standard SWOT format basically aligns all the organizations opportunities and strengths then compares the two with the organization’s weaknesses and threats. This will give a clear indication of which strategies may be deployed the Wellstar in order to adhere to the given SWOT analysis (Norwood, et al., 2017). The benefits attributed from this tool will show what needs to be adhered to, in order to place Wellstar on a competitive level like other organizations with similar attributes. Ideally, it will also allow the organization learn or the weaknesses that were bringing it down and as such come up with favorable strategies to deal with these weaknesses. 
</a:t>
            </a:r>
            <a:endParaRPr baseline="0" b="0" dirty="0" i="0" lang="en-US">
              <a:latin typeface="Times New Roman" panose="02020603050405020304" pitchFamily="18" charset="0"/>
              <a:cs typeface="Times New Roman" panose="02020603050405020304" pitchFamily="18" charset="0"/>
            </a:endParaRPr>
          </a:p>
        </p:txBody>
      </p:sp>
      <p:sp>
        <p:nvSpPr>
          <p:cNvPr id="1048607" name="Slide Number Placeholder 3"/>
          <p:cNvSpPr>
            <a:spLocks noGrp="1"/>
          </p:cNvSpPr>
          <p:nvPr>
            <p:ph type="sldNum" sz="quarter" idx="10"/>
          </p:nvPr>
        </p:nvSpPr>
        <p:spPr/>
        <p:txBody>
          <a:bodyPr/>
          <a:p>
            <a:fld id="{A3117C28-8564-4051-9438-AC62BF98F521}" type="slidenum">
              <a:rPr lang="en-US" smtClean="0"/>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10" name="Slide Image Placeholder 1"/>
          <p:cNvSpPr>
            <a:spLocks noChangeAspect="1" noRot="1" noGrp="1"/>
          </p:cNvSpPr>
          <p:nvPr>
            <p:ph type="sldImg"/>
          </p:nvPr>
        </p:nvSpPr>
        <p:spPr/>
      </p:sp>
      <p:sp>
        <p:nvSpPr>
          <p:cNvPr id="1048611" name="Notes Placeholder 2"/>
          <p:cNvSpPr>
            <a:spLocks noGrp="1"/>
          </p:cNvSpPr>
          <p:nvPr>
            <p:ph type="body" idx="1"/>
          </p:nvPr>
        </p:nvSpPr>
        <p:spPr/>
        <p:txBody>
          <a:bodyPr/>
          <a:p>
            <a:pPr algn="just">
              <a:lnSpc>
                <a:spcPct val="200000"/>
              </a:lnSpc>
            </a:pPr>
            <a:r>
              <a:rPr b="0" dirty="0" i="0" lang="en-US">
                <a:latin typeface="Times New Roman" panose="02020603050405020304" pitchFamily="18" charset="0"/>
                <a:cs typeface="Times New Roman" panose="02020603050405020304" pitchFamily="18" charset="0"/>
              </a:rPr>
              <a:t>The analysis is aligned to Wellstar’s organizational strategies in trying to come up with a better strategy for addressing matters affecting the organization. ideally, this will allow Wellstar know its strengths and weaknesses then come up with better initiatives of addressing them. This will also bring about the notion of opportunities that were previously looming about while learning of the threats that inhibit the organization from moving forward like competition from other healthcare institutions. Ideally, Wellstar Healthcare will come up with a strategy that will be beneficial in improving the organization’s internal and external attributes (Norwood, et al., 2017). This is realistic in its own scope as tit will require some funding in order for the strategies to be implemented. It is important to consider that this will have great impact ion the general outlook of Wellstar Healthcare to the community as well as those working under the organization.</a:t>
            </a:r>
            <a:endParaRPr b="0" dirty="0" i="0" lang="en-US">
              <a:latin typeface="Times New Roman" panose="02020603050405020304" pitchFamily="18" charset="0"/>
              <a:cs typeface="Times New Roman" panose="02020603050405020304" pitchFamily="18" charset="0"/>
            </a:endParaRPr>
          </a:p>
        </p:txBody>
      </p:sp>
      <p:sp>
        <p:nvSpPr>
          <p:cNvPr id="1048612" name="Slide Number Placeholder 3"/>
          <p:cNvSpPr>
            <a:spLocks noGrp="1"/>
          </p:cNvSpPr>
          <p:nvPr>
            <p:ph type="sldNum" sz="quarter" idx="10"/>
          </p:nvPr>
        </p:nvSpPr>
        <p:spPr/>
        <p:txBody>
          <a:bodyPr/>
          <a:p>
            <a:fld id="{A3117C28-8564-4051-9438-AC62BF98F521}" type="slidenum">
              <a:rPr lang="en-US" smtClean="0"/>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15" name="Slide Image Placeholder 1"/>
          <p:cNvSpPr>
            <a:spLocks noChangeAspect="1" noRot="1" noGrp="1"/>
          </p:cNvSpPr>
          <p:nvPr>
            <p:ph type="sldImg"/>
          </p:nvPr>
        </p:nvSpPr>
        <p:spPr/>
      </p:sp>
      <p:sp>
        <p:nvSpPr>
          <p:cNvPr id="1048616" name="Notes Placeholder 2"/>
          <p:cNvSpPr>
            <a:spLocks noGrp="1"/>
          </p:cNvSpPr>
          <p:nvPr>
            <p:ph type="body" idx="1"/>
          </p:nvPr>
        </p:nvSpPr>
        <p:spPr/>
        <p:txBody>
          <a:bodyPr/>
          <a:p>
            <a:pPr algn="just">
              <a:lnSpc>
                <a:spcPct val="200000"/>
              </a:lnSpc>
            </a:pPr>
            <a:r>
              <a:rPr b="0" dirty="0" i="0" lang="en-US">
                <a:latin typeface="Times New Roman" panose="02020603050405020304" pitchFamily="18" charset="0"/>
                <a:cs typeface="Times New Roman" panose="02020603050405020304" pitchFamily="18" charset="0"/>
              </a:rPr>
              <a:t>It can be attributed that there may be ways the SWOT Analysis can be improved in that it allows for positive implications with very minimum negative implications to strategies being selected for organizations. The first way is by expanding the organization’s scope of research  as SWOT  analysis normally focuses on the internal matters of an organization rather than the external aspects. There should be an evaluation of what is missing from the previous SWOT analysis so as to determine what needs to done correctly in order to avoid making recurrent mistakes again. This will give full insight on how various matters may be approached in different ways as opposed to the previous ways. It is also essential to determine the organization’s point of comparison in that there is understanding on the key attributes to be addressed rather than leaving some factors behind (Scheibe, et al., 2017). It should be regarded that SWOT analysis tries to convey which strategy can be used to help an organization reach its goals in the market and compete actively. It is therefore important to adhere to a wide scope of information while disregarding the fact that only the internal matters need to be addressed.</a:t>
            </a:r>
            <a:endParaRPr b="0" dirty="0" i="0" lang="en-US">
              <a:latin typeface="Times New Roman" panose="02020603050405020304" pitchFamily="18" charset="0"/>
              <a:cs typeface="Times New Roman" panose="02020603050405020304" pitchFamily="18" charset="0"/>
            </a:endParaRPr>
          </a:p>
        </p:txBody>
      </p:sp>
      <p:sp>
        <p:nvSpPr>
          <p:cNvPr id="1048617" name="Slide Number Placeholder 3"/>
          <p:cNvSpPr>
            <a:spLocks noGrp="1"/>
          </p:cNvSpPr>
          <p:nvPr>
            <p:ph type="sldNum" sz="quarter" idx="10"/>
          </p:nvPr>
        </p:nvSpPr>
        <p:spPr/>
        <p:txBody>
          <a:bodyPr/>
          <a:p>
            <a:fld id="{A3117C28-8564-4051-9438-AC62BF98F521}" type="slidenum">
              <a:rPr lang="en-US" smtClean="0"/>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20" name="Slide Image Placeholder 1"/>
          <p:cNvSpPr>
            <a:spLocks noChangeAspect="1" noRot="1" noGrp="1"/>
          </p:cNvSpPr>
          <p:nvPr>
            <p:ph type="sldImg"/>
          </p:nvPr>
        </p:nvSpPr>
        <p:spPr/>
      </p:sp>
      <p:sp>
        <p:nvSpPr>
          <p:cNvPr id="1048621" name="Notes Placeholder 2"/>
          <p:cNvSpPr>
            <a:spLocks noGrp="1"/>
          </p:cNvSpPr>
          <p:nvPr>
            <p:ph type="body" idx="1"/>
          </p:nvPr>
        </p:nvSpPr>
        <p:spPr/>
        <p:txBody>
          <a:bodyPr/>
          <a:p>
            <a:pPr algn="just">
              <a:lnSpc>
                <a:spcPct val="200000"/>
              </a:lnSpc>
            </a:pPr>
            <a:endParaRPr b="0" dirty="0" i="0" lang="en-US">
              <a:latin typeface="Times New Roman" panose="02020603050405020304" pitchFamily="18" charset="0"/>
              <a:cs typeface="Times New Roman" panose="02020603050405020304" pitchFamily="18" charset="0"/>
            </a:endParaRPr>
          </a:p>
        </p:txBody>
      </p:sp>
      <p:sp>
        <p:nvSpPr>
          <p:cNvPr id="1048622" name="Slide Number Placeholder 3"/>
          <p:cNvSpPr>
            <a:spLocks noGrp="1"/>
          </p:cNvSpPr>
          <p:nvPr>
            <p:ph type="sldNum" sz="quarter" idx="10"/>
          </p:nvPr>
        </p:nvSpPr>
        <p:spPr/>
        <p:txBody>
          <a:bodyPr/>
          <a:p>
            <a:fld id="{A3117C28-8564-4051-9438-AC62BF98F521}"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2"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1048582" name="Subtitle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a:t>Click to edit Master subtitle style</a:t>
            </a:r>
          </a:p>
        </p:txBody>
      </p:sp>
      <p:sp>
        <p:nvSpPr>
          <p:cNvPr id="1048583" name="Date Placeholder 3"/>
          <p:cNvSpPr>
            <a:spLocks noGrp="1"/>
          </p:cNvSpPr>
          <p:nvPr>
            <p:ph type="dt" sz="half" idx="10"/>
          </p:nvPr>
        </p:nvSpPr>
        <p:spPr/>
        <p:txBody>
          <a:bodyPr/>
          <a:p>
            <a:fld id="{B518D1C9-F010-4982-AB48-FCD3003E0C95}" type="datetimeFigureOut">
              <a:rPr lang="en-US" smtClean="0"/>
            </a:fld>
            <a:endParaRPr lang="en-US"/>
          </a:p>
        </p:txBody>
      </p:sp>
      <p:sp>
        <p:nvSpPr>
          <p:cNvPr id="1048584" name="Footer Placeholder 4"/>
          <p:cNvSpPr>
            <a:spLocks noGrp="1"/>
          </p:cNvSpPr>
          <p:nvPr>
            <p:ph type="ftr" sz="quarter" idx="11"/>
          </p:nvPr>
        </p:nvSpPr>
        <p:spPr/>
        <p:txBody>
          <a:bodyPr/>
          <a:p>
            <a:endParaRPr lang="en-US"/>
          </a:p>
        </p:txBody>
      </p:sp>
      <p:sp>
        <p:nvSpPr>
          <p:cNvPr id="1048585" name="Slide Number Placeholder 5"/>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1" name=""/>
        <p:cNvGrpSpPr/>
        <p:nvPr/>
      </p:nvGrpSpPr>
      <p:grpSpPr>
        <a:xfrm>
          <a:off x="0" y="0"/>
          <a:ext cx="0" cy="0"/>
          <a:chOff x="0" y="0"/>
          <a:chExt cx="0" cy="0"/>
        </a:xfrm>
      </p:grpSpPr>
      <p:sp>
        <p:nvSpPr>
          <p:cNvPr id="1048660" name="Title 1"/>
          <p:cNvSpPr>
            <a:spLocks noGrp="1"/>
          </p:cNvSpPr>
          <p:nvPr>
            <p:ph type="title"/>
          </p:nvPr>
        </p:nvSpPr>
        <p:spPr/>
        <p:txBody>
          <a:bodyPr/>
          <a:p>
            <a:r>
              <a:rPr lang="en-US"/>
              <a:t>Click to edit Master title style</a:t>
            </a:r>
          </a:p>
        </p:txBody>
      </p:sp>
      <p:sp>
        <p:nvSpPr>
          <p:cNvPr id="1048661" name="Vertical Text Placeholder 2"/>
          <p:cNvSpPr>
            <a:spLocks noGrp="1"/>
          </p:cNvSpPr>
          <p:nvPr>
            <p:ph type="body" orient="vert" idx="1"/>
          </p:nvPr>
        </p:nvSpPr>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2" name="Date Placeholder 3"/>
          <p:cNvSpPr>
            <a:spLocks noGrp="1"/>
          </p:cNvSpPr>
          <p:nvPr>
            <p:ph type="dt" sz="half" idx="10"/>
          </p:nvPr>
        </p:nvSpPr>
        <p:spPr/>
        <p:txBody>
          <a:bodyPr/>
          <a:p>
            <a:fld id="{B518D1C9-F010-4982-AB48-FCD3003E0C95}" type="datetimeFigureOut">
              <a:rPr lang="en-US" smtClean="0"/>
            </a:fld>
            <a:endParaRPr lang="en-US"/>
          </a:p>
        </p:txBody>
      </p:sp>
      <p:sp>
        <p:nvSpPr>
          <p:cNvPr id="1048663" name="Footer Placeholder 4"/>
          <p:cNvSpPr>
            <a:spLocks noGrp="1"/>
          </p:cNvSpPr>
          <p:nvPr>
            <p:ph type="ftr" sz="quarter" idx="11"/>
          </p:nvPr>
        </p:nvSpPr>
        <p:spPr/>
        <p:txBody>
          <a:bodyPr/>
          <a:p>
            <a:endParaRPr lang="en-US"/>
          </a:p>
        </p:txBody>
      </p:sp>
      <p:sp>
        <p:nvSpPr>
          <p:cNvPr id="1048664" name="Slide Number Placeholder 5"/>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47" name=""/>
        <p:cNvGrpSpPr/>
        <p:nvPr/>
      </p:nvGrpSpPr>
      <p:grpSpPr>
        <a:xfrm>
          <a:off x="0" y="0"/>
          <a:ext cx="0" cy="0"/>
          <a:chOff x="0" y="0"/>
          <a:chExt cx="0" cy="0"/>
        </a:xfrm>
      </p:grpSpPr>
      <p:sp>
        <p:nvSpPr>
          <p:cNvPr id="1048641" name="Vertical Title 1"/>
          <p:cNvSpPr>
            <a:spLocks noGrp="1"/>
          </p:cNvSpPr>
          <p:nvPr>
            <p:ph type="title" orient="vert"/>
          </p:nvPr>
        </p:nvSpPr>
        <p:spPr>
          <a:xfrm>
            <a:off x="8724900" y="365125"/>
            <a:ext cx="2628900" cy="5811838"/>
          </a:xfrm>
        </p:spPr>
        <p:txBody>
          <a:bodyPr vert="eaVert"/>
          <a:p>
            <a:r>
              <a:rPr lang="en-US"/>
              <a:t>Click to edit Master title style</a:t>
            </a:r>
          </a:p>
        </p:txBody>
      </p:sp>
      <p:sp>
        <p:nvSpPr>
          <p:cNvPr id="1048642" name="Vertical Text Placeholder 2"/>
          <p:cNvSpPr>
            <a:spLocks noGrp="1"/>
          </p:cNvSpPr>
          <p:nvPr>
            <p:ph type="body" orient="vert" idx="1"/>
          </p:nvPr>
        </p:nvSpPr>
        <p:spPr>
          <a:xfrm>
            <a:off x="838200" y="365125"/>
            <a:ext cx="7734300" cy="5811838"/>
          </a:xfrm>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43" name="Date Placeholder 3"/>
          <p:cNvSpPr>
            <a:spLocks noGrp="1"/>
          </p:cNvSpPr>
          <p:nvPr>
            <p:ph type="dt" sz="half" idx="10"/>
          </p:nvPr>
        </p:nvSpPr>
        <p:spPr/>
        <p:txBody>
          <a:bodyPr/>
          <a:p>
            <a:fld id="{B518D1C9-F010-4982-AB48-FCD3003E0C95}" type="datetimeFigureOut">
              <a:rPr lang="en-US" smtClean="0"/>
            </a:fld>
            <a:endParaRPr lang="en-US"/>
          </a:p>
        </p:txBody>
      </p:sp>
      <p:sp>
        <p:nvSpPr>
          <p:cNvPr id="1048644" name="Footer Placeholder 4"/>
          <p:cNvSpPr>
            <a:spLocks noGrp="1"/>
          </p:cNvSpPr>
          <p:nvPr>
            <p:ph type="ftr" sz="quarter" idx="11"/>
          </p:nvPr>
        </p:nvSpPr>
        <p:spPr/>
        <p:txBody>
          <a:bodyPr/>
          <a:p>
            <a:endParaRPr lang="en-US"/>
          </a:p>
        </p:txBody>
      </p:sp>
      <p:sp>
        <p:nvSpPr>
          <p:cNvPr id="1048645" name="Slide Number Placeholder 5"/>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4" name=""/>
        <p:cNvGrpSpPr/>
        <p:nvPr/>
      </p:nvGrpSpPr>
      <p:grpSpPr>
        <a:xfrm>
          <a:off x="0" y="0"/>
          <a:ext cx="0" cy="0"/>
          <a:chOff x="0" y="0"/>
          <a:chExt cx="0" cy="0"/>
        </a:xfrm>
      </p:grpSpPr>
      <p:sp>
        <p:nvSpPr>
          <p:cNvPr id="1048587" name="Title 1"/>
          <p:cNvSpPr>
            <a:spLocks noGrp="1"/>
          </p:cNvSpPr>
          <p:nvPr>
            <p:ph type="title"/>
          </p:nvPr>
        </p:nvSpPr>
        <p:spPr/>
        <p:txBody>
          <a:bodyPr/>
          <a:p>
            <a:r>
              <a:rPr lang="en-US"/>
              <a:t>Click to edit Master title style</a:t>
            </a:r>
          </a:p>
        </p:txBody>
      </p:sp>
      <p:sp>
        <p:nvSpPr>
          <p:cNvPr id="1048588" name="Content Placeholder 2"/>
          <p:cNvSpPr>
            <a:spLocks noGrp="1"/>
          </p:cNvSpPr>
          <p:nvPr>
            <p:ph idx="1"/>
          </p:nvPr>
        </p:nvSpPr>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89" name="Date Placeholder 3"/>
          <p:cNvSpPr>
            <a:spLocks noGrp="1"/>
          </p:cNvSpPr>
          <p:nvPr>
            <p:ph type="dt" sz="half" idx="10"/>
          </p:nvPr>
        </p:nvSpPr>
        <p:spPr/>
        <p:txBody>
          <a:bodyPr/>
          <a:p>
            <a:fld id="{B518D1C9-F010-4982-AB48-FCD3003E0C95}" type="datetimeFigureOut">
              <a:rPr lang="en-US" smtClean="0"/>
            </a:fld>
            <a:endParaRPr lang="en-US"/>
          </a:p>
        </p:txBody>
      </p:sp>
      <p:sp>
        <p:nvSpPr>
          <p:cNvPr id="1048590" name="Footer Placeholder 4"/>
          <p:cNvSpPr>
            <a:spLocks noGrp="1"/>
          </p:cNvSpPr>
          <p:nvPr>
            <p:ph type="ftr" sz="quarter" idx="11"/>
          </p:nvPr>
        </p:nvSpPr>
        <p:spPr/>
        <p:txBody>
          <a:bodyPr/>
          <a:p>
            <a:endParaRPr lang="en-US"/>
          </a:p>
        </p:txBody>
      </p:sp>
      <p:sp>
        <p:nvSpPr>
          <p:cNvPr id="1048591" name="Slide Number Placeholder 5"/>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50" name=""/>
        <p:cNvGrpSpPr/>
        <p:nvPr/>
      </p:nvGrpSpPr>
      <p:grpSpPr>
        <a:xfrm>
          <a:off x="0" y="0"/>
          <a:ext cx="0" cy="0"/>
          <a:chOff x="0" y="0"/>
          <a:chExt cx="0" cy="0"/>
        </a:xfrm>
      </p:grpSpPr>
      <p:sp>
        <p:nvSpPr>
          <p:cNvPr id="1048655"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1048656" name="Text Placeholder 2"/>
          <p:cNvSpPr>
            <a:spLocks noGrp="1"/>
          </p:cNvSpPr>
          <p:nvPr>
            <p:ph type="body" idx="1"/>
          </p:nvPr>
        </p:nvSpPr>
        <p:spPr>
          <a:xfrm>
            <a:off x="831850" y="4589463"/>
            <a:ext cx="10515600" cy="1500187"/>
          </a:xfrm>
        </p:spPr>
        <p:txBody>
          <a:bodyPr/>
          <a:lstStyle>
            <a:lvl1pPr indent="0" marL="0">
              <a:buNone/>
              <a:defRPr sz="2400">
                <a:solidFill>
                  <a:schemeClr val="tx1">
                    <a:tint val="75000"/>
                  </a:schemeClr>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a:t>Edit Master text styles</a:t>
            </a:r>
          </a:p>
        </p:txBody>
      </p:sp>
      <p:sp>
        <p:nvSpPr>
          <p:cNvPr id="1048657" name="Date Placeholder 3"/>
          <p:cNvSpPr>
            <a:spLocks noGrp="1"/>
          </p:cNvSpPr>
          <p:nvPr>
            <p:ph type="dt" sz="half" idx="10"/>
          </p:nvPr>
        </p:nvSpPr>
        <p:spPr/>
        <p:txBody>
          <a:bodyPr/>
          <a:p>
            <a:fld id="{B518D1C9-F010-4982-AB48-FCD3003E0C95}" type="datetimeFigureOut">
              <a:rPr lang="en-US" smtClean="0"/>
            </a:fld>
            <a:endParaRPr lang="en-US"/>
          </a:p>
        </p:txBody>
      </p:sp>
      <p:sp>
        <p:nvSpPr>
          <p:cNvPr id="1048658" name="Footer Placeholder 4"/>
          <p:cNvSpPr>
            <a:spLocks noGrp="1"/>
          </p:cNvSpPr>
          <p:nvPr>
            <p:ph type="ftr" sz="quarter" idx="11"/>
          </p:nvPr>
        </p:nvSpPr>
        <p:spPr/>
        <p:txBody>
          <a:bodyPr/>
          <a:p>
            <a:endParaRPr lang="en-US"/>
          </a:p>
        </p:txBody>
      </p:sp>
      <p:sp>
        <p:nvSpPr>
          <p:cNvPr id="1048659" name="Slide Number Placeholder 5"/>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4" name=""/>
        <p:cNvGrpSpPr/>
        <p:nvPr/>
      </p:nvGrpSpPr>
      <p:grpSpPr>
        <a:xfrm>
          <a:off x="0" y="0"/>
          <a:ext cx="0" cy="0"/>
          <a:chOff x="0" y="0"/>
          <a:chExt cx="0" cy="0"/>
        </a:xfrm>
      </p:grpSpPr>
      <p:sp>
        <p:nvSpPr>
          <p:cNvPr id="1048623" name="Title 1"/>
          <p:cNvSpPr>
            <a:spLocks noGrp="1"/>
          </p:cNvSpPr>
          <p:nvPr>
            <p:ph type="title"/>
          </p:nvPr>
        </p:nvSpPr>
        <p:spPr/>
        <p:txBody>
          <a:bodyPr/>
          <a:p>
            <a:r>
              <a:rPr lang="en-US"/>
              <a:t>Click to edit Master title style</a:t>
            </a:r>
          </a:p>
        </p:txBody>
      </p:sp>
      <p:sp>
        <p:nvSpPr>
          <p:cNvPr id="1048624" name="Content Placeholder 2"/>
          <p:cNvSpPr>
            <a:spLocks noGrp="1"/>
          </p:cNvSpPr>
          <p:nvPr>
            <p:ph sz="half" idx="1"/>
          </p:nvPr>
        </p:nvSpPr>
        <p:spPr>
          <a:xfrm>
            <a:off x="838200" y="1825625"/>
            <a:ext cx="5181600" cy="435133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25" name="Content Placeholder 3"/>
          <p:cNvSpPr>
            <a:spLocks noGrp="1"/>
          </p:cNvSpPr>
          <p:nvPr>
            <p:ph sz="half" idx="2"/>
          </p:nvPr>
        </p:nvSpPr>
        <p:spPr>
          <a:xfrm>
            <a:off x="6172200" y="1825625"/>
            <a:ext cx="5181600" cy="435133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26" name="Date Placeholder 4"/>
          <p:cNvSpPr>
            <a:spLocks noGrp="1"/>
          </p:cNvSpPr>
          <p:nvPr>
            <p:ph type="dt" sz="half" idx="10"/>
          </p:nvPr>
        </p:nvSpPr>
        <p:spPr/>
        <p:txBody>
          <a:bodyPr/>
          <a:p>
            <a:fld id="{B518D1C9-F010-4982-AB48-FCD3003E0C95}" type="datetimeFigureOut">
              <a:rPr lang="en-US" smtClean="0"/>
            </a:fld>
            <a:endParaRPr lang="en-US"/>
          </a:p>
        </p:txBody>
      </p:sp>
      <p:sp>
        <p:nvSpPr>
          <p:cNvPr id="1048627" name="Footer Placeholder 5"/>
          <p:cNvSpPr>
            <a:spLocks noGrp="1"/>
          </p:cNvSpPr>
          <p:nvPr>
            <p:ph type="ftr" sz="quarter" idx="11"/>
          </p:nvPr>
        </p:nvSpPr>
        <p:spPr/>
        <p:txBody>
          <a:bodyPr/>
          <a:p>
            <a:endParaRPr lang="en-US"/>
          </a:p>
        </p:txBody>
      </p:sp>
      <p:sp>
        <p:nvSpPr>
          <p:cNvPr id="1048628" name="Slide Number Placeholder 6"/>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5" name=""/>
        <p:cNvGrpSpPr/>
        <p:nvPr/>
      </p:nvGrpSpPr>
      <p:grpSpPr>
        <a:xfrm>
          <a:off x="0" y="0"/>
          <a:ext cx="0" cy="0"/>
          <a:chOff x="0" y="0"/>
          <a:chExt cx="0" cy="0"/>
        </a:xfrm>
      </p:grpSpPr>
      <p:sp>
        <p:nvSpPr>
          <p:cNvPr id="1048629" name="Title 1"/>
          <p:cNvSpPr>
            <a:spLocks noGrp="1"/>
          </p:cNvSpPr>
          <p:nvPr>
            <p:ph type="title"/>
          </p:nvPr>
        </p:nvSpPr>
        <p:spPr>
          <a:xfrm>
            <a:off x="839788" y="365125"/>
            <a:ext cx="10515600" cy="1325563"/>
          </a:xfrm>
        </p:spPr>
        <p:txBody>
          <a:bodyPr/>
          <a:p>
            <a:r>
              <a:rPr lang="en-US"/>
              <a:t>Click to edit Master title style</a:t>
            </a:r>
          </a:p>
        </p:txBody>
      </p:sp>
      <p:sp>
        <p:nvSpPr>
          <p:cNvPr id="1048630" name="Text Placeholder 2"/>
          <p:cNvSpPr>
            <a:spLocks noGrp="1"/>
          </p:cNvSpPr>
          <p:nvPr>
            <p:ph type="body" idx="1"/>
          </p:nvPr>
        </p:nvSpPr>
        <p:spPr>
          <a:xfrm>
            <a:off x="839788"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1048631" name="Content Placeholder 3"/>
          <p:cNvSpPr>
            <a:spLocks noGrp="1"/>
          </p:cNvSpPr>
          <p:nvPr>
            <p:ph sz="half" idx="2"/>
          </p:nvPr>
        </p:nvSpPr>
        <p:spPr>
          <a:xfrm>
            <a:off x="839788" y="2505075"/>
            <a:ext cx="5157787" cy="368458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32" name="Text Placeholder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1048633" name="Content Placeholder 5"/>
          <p:cNvSpPr>
            <a:spLocks noGrp="1"/>
          </p:cNvSpPr>
          <p:nvPr>
            <p:ph sz="quarter" idx="4"/>
          </p:nvPr>
        </p:nvSpPr>
        <p:spPr>
          <a:xfrm>
            <a:off x="6172200" y="2505075"/>
            <a:ext cx="5183188" cy="368458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34" name="Date Placeholder 6"/>
          <p:cNvSpPr>
            <a:spLocks noGrp="1"/>
          </p:cNvSpPr>
          <p:nvPr>
            <p:ph type="dt" sz="half" idx="10"/>
          </p:nvPr>
        </p:nvSpPr>
        <p:spPr/>
        <p:txBody>
          <a:bodyPr/>
          <a:p>
            <a:fld id="{B518D1C9-F010-4982-AB48-FCD3003E0C95}" type="datetimeFigureOut">
              <a:rPr lang="en-US" smtClean="0"/>
            </a:fld>
            <a:endParaRPr lang="en-US"/>
          </a:p>
        </p:txBody>
      </p:sp>
      <p:sp>
        <p:nvSpPr>
          <p:cNvPr id="1048635" name="Footer Placeholder 7"/>
          <p:cNvSpPr>
            <a:spLocks noGrp="1"/>
          </p:cNvSpPr>
          <p:nvPr>
            <p:ph type="ftr" sz="quarter" idx="11"/>
          </p:nvPr>
        </p:nvSpPr>
        <p:spPr/>
        <p:txBody>
          <a:bodyPr/>
          <a:p>
            <a:endParaRPr lang="en-US"/>
          </a:p>
        </p:txBody>
      </p:sp>
      <p:sp>
        <p:nvSpPr>
          <p:cNvPr id="1048636" name="Slide Number Placeholder 8"/>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46" name=""/>
        <p:cNvGrpSpPr/>
        <p:nvPr/>
      </p:nvGrpSpPr>
      <p:grpSpPr>
        <a:xfrm>
          <a:off x="0" y="0"/>
          <a:ext cx="0" cy="0"/>
          <a:chOff x="0" y="0"/>
          <a:chExt cx="0" cy="0"/>
        </a:xfrm>
      </p:grpSpPr>
      <p:sp>
        <p:nvSpPr>
          <p:cNvPr id="1048637" name="Title 1"/>
          <p:cNvSpPr>
            <a:spLocks noGrp="1"/>
          </p:cNvSpPr>
          <p:nvPr>
            <p:ph type="title"/>
          </p:nvPr>
        </p:nvSpPr>
        <p:spPr/>
        <p:txBody>
          <a:bodyPr/>
          <a:p>
            <a:r>
              <a:rPr lang="en-US"/>
              <a:t>Click to edit Master title style</a:t>
            </a:r>
          </a:p>
        </p:txBody>
      </p:sp>
      <p:sp>
        <p:nvSpPr>
          <p:cNvPr id="1048638" name="Date Placeholder 2"/>
          <p:cNvSpPr>
            <a:spLocks noGrp="1"/>
          </p:cNvSpPr>
          <p:nvPr>
            <p:ph type="dt" sz="half" idx="10"/>
          </p:nvPr>
        </p:nvSpPr>
        <p:spPr/>
        <p:txBody>
          <a:bodyPr/>
          <a:p>
            <a:fld id="{B518D1C9-F010-4982-AB48-FCD3003E0C95}" type="datetimeFigureOut">
              <a:rPr lang="en-US" smtClean="0"/>
            </a:fld>
            <a:endParaRPr lang="en-US"/>
          </a:p>
        </p:txBody>
      </p:sp>
      <p:sp>
        <p:nvSpPr>
          <p:cNvPr id="1048639" name="Footer Placeholder 3"/>
          <p:cNvSpPr>
            <a:spLocks noGrp="1"/>
          </p:cNvSpPr>
          <p:nvPr>
            <p:ph type="ftr" sz="quarter" idx="11"/>
          </p:nvPr>
        </p:nvSpPr>
        <p:spPr/>
        <p:txBody>
          <a:bodyPr/>
          <a:p>
            <a:endParaRPr lang="en-US"/>
          </a:p>
        </p:txBody>
      </p:sp>
      <p:sp>
        <p:nvSpPr>
          <p:cNvPr id="1048640" name="Slide Number Placeholder 4"/>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8" name=""/>
        <p:cNvGrpSpPr/>
        <p:nvPr/>
      </p:nvGrpSpPr>
      <p:grpSpPr>
        <a:xfrm>
          <a:off x="0" y="0"/>
          <a:ext cx="0" cy="0"/>
          <a:chOff x="0" y="0"/>
          <a:chExt cx="0" cy="0"/>
        </a:xfrm>
      </p:grpSpPr>
      <p:sp>
        <p:nvSpPr>
          <p:cNvPr id="1048646" name="Date Placeholder 1"/>
          <p:cNvSpPr>
            <a:spLocks noGrp="1"/>
          </p:cNvSpPr>
          <p:nvPr>
            <p:ph type="dt" sz="half" idx="10"/>
          </p:nvPr>
        </p:nvSpPr>
        <p:spPr/>
        <p:txBody>
          <a:bodyPr/>
          <a:p>
            <a:fld id="{B518D1C9-F010-4982-AB48-FCD3003E0C95}" type="datetimeFigureOut">
              <a:rPr lang="en-US" smtClean="0"/>
            </a:fld>
            <a:endParaRPr lang="en-US"/>
          </a:p>
        </p:txBody>
      </p:sp>
      <p:sp>
        <p:nvSpPr>
          <p:cNvPr id="1048647" name="Footer Placeholder 2"/>
          <p:cNvSpPr>
            <a:spLocks noGrp="1"/>
          </p:cNvSpPr>
          <p:nvPr>
            <p:ph type="ftr" sz="quarter" idx="11"/>
          </p:nvPr>
        </p:nvSpPr>
        <p:spPr/>
        <p:txBody>
          <a:bodyPr/>
          <a:p>
            <a:endParaRPr lang="en-US"/>
          </a:p>
        </p:txBody>
      </p:sp>
      <p:sp>
        <p:nvSpPr>
          <p:cNvPr id="1048648" name="Slide Number Placeholder 3"/>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52" name=""/>
        <p:cNvGrpSpPr/>
        <p:nvPr/>
      </p:nvGrpSpPr>
      <p:grpSpPr>
        <a:xfrm>
          <a:off x="0" y="0"/>
          <a:ext cx="0" cy="0"/>
          <a:chOff x="0" y="0"/>
          <a:chExt cx="0" cy="0"/>
        </a:xfrm>
      </p:grpSpPr>
      <p:sp>
        <p:nvSpPr>
          <p:cNvPr id="1048665"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666"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7"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Edit Master text styles</a:t>
            </a:r>
          </a:p>
        </p:txBody>
      </p:sp>
      <p:sp>
        <p:nvSpPr>
          <p:cNvPr id="1048668" name="Date Placeholder 4"/>
          <p:cNvSpPr>
            <a:spLocks noGrp="1"/>
          </p:cNvSpPr>
          <p:nvPr>
            <p:ph type="dt" sz="half" idx="10"/>
          </p:nvPr>
        </p:nvSpPr>
        <p:spPr/>
        <p:txBody>
          <a:bodyPr/>
          <a:p>
            <a:fld id="{B518D1C9-F010-4982-AB48-FCD3003E0C95}" type="datetimeFigureOut">
              <a:rPr lang="en-US" smtClean="0"/>
            </a:fld>
            <a:endParaRPr lang="en-US"/>
          </a:p>
        </p:txBody>
      </p:sp>
      <p:sp>
        <p:nvSpPr>
          <p:cNvPr id="1048669" name="Footer Placeholder 5"/>
          <p:cNvSpPr>
            <a:spLocks noGrp="1"/>
          </p:cNvSpPr>
          <p:nvPr>
            <p:ph type="ftr" sz="quarter" idx="11"/>
          </p:nvPr>
        </p:nvSpPr>
        <p:spPr/>
        <p:txBody>
          <a:bodyPr/>
          <a:p>
            <a:endParaRPr lang="en-US"/>
          </a:p>
        </p:txBody>
      </p:sp>
      <p:sp>
        <p:nvSpPr>
          <p:cNvPr id="1048670" name="Slide Number Placeholder 6"/>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49" name=""/>
        <p:cNvGrpSpPr/>
        <p:nvPr/>
      </p:nvGrpSpPr>
      <p:grpSpPr>
        <a:xfrm>
          <a:off x="0" y="0"/>
          <a:ext cx="0" cy="0"/>
          <a:chOff x="0" y="0"/>
          <a:chExt cx="0" cy="0"/>
        </a:xfrm>
      </p:grpSpPr>
      <p:sp>
        <p:nvSpPr>
          <p:cNvPr id="1048649"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650" name="Picture Placeholder 2"/>
          <p:cNvSpPr>
            <a:spLocks noGrp="1"/>
          </p:cNvSpPr>
          <p:nvPr>
            <p:ph type="pic" idx="1"/>
          </p:nvPr>
        </p:nvSpPr>
        <p:spPr>
          <a:xfrm>
            <a:off x="5183188" y="987425"/>
            <a:ext cx="6172200" cy="4873625"/>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1048651"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Edit Master text styles</a:t>
            </a:r>
          </a:p>
        </p:txBody>
      </p:sp>
      <p:sp>
        <p:nvSpPr>
          <p:cNvPr id="1048652" name="Date Placeholder 4"/>
          <p:cNvSpPr>
            <a:spLocks noGrp="1"/>
          </p:cNvSpPr>
          <p:nvPr>
            <p:ph type="dt" sz="half" idx="10"/>
          </p:nvPr>
        </p:nvSpPr>
        <p:spPr/>
        <p:txBody>
          <a:bodyPr/>
          <a:p>
            <a:fld id="{B518D1C9-F010-4982-AB48-FCD3003E0C95}" type="datetimeFigureOut">
              <a:rPr lang="en-US" smtClean="0"/>
            </a:fld>
            <a:endParaRPr lang="en-US"/>
          </a:p>
        </p:txBody>
      </p:sp>
      <p:sp>
        <p:nvSpPr>
          <p:cNvPr id="1048653" name="Footer Placeholder 5"/>
          <p:cNvSpPr>
            <a:spLocks noGrp="1"/>
          </p:cNvSpPr>
          <p:nvPr>
            <p:ph type="ftr" sz="quarter" idx="11"/>
          </p:nvPr>
        </p:nvSpPr>
        <p:spPr/>
        <p:txBody>
          <a:bodyPr/>
          <a:p>
            <a:endParaRPr lang="en-US"/>
          </a:p>
        </p:txBody>
      </p:sp>
      <p:sp>
        <p:nvSpPr>
          <p:cNvPr id="1048654" name="Slide Number Placeholder 6"/>
          <p:cNvSpPr>
            <a:spLocks noGrp="1"/>
          </p:cNvSpPr>
          <p:nvPr>
            <p:ph type="sldNum" sz="quarter" idx="12"/>
          </p:nvPr>
        </p:nvSpPr>
        <p:spPr/>
        <p:txBody>
          <a:bodyPr/>
          <a:p>
            <a:fld id="{32F7C407-4B8E-4512-B21C-591FE377350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
              <a:schemeClr val="accent3">
                <a:lumMod val="75000"/>
                <a:alpha val="61000"/>
              </a:schemeClr>
            </a:gs>
            <a:gs pos="18000">
              <a:schemeClr val="accent1">
                <a:lumMod val="30000"/>
                <a:lumOff val="70000"/>
              </a:schemeClr>
            </a:gs>
            <a:gs pos="41000">
              <a:schemeClr val="accent1">
                <a:lumMod val="45000"/>
                <a:lumOff val="55000"/>
              </a:schemeClr>
            </a:gs>
            <a:gs pos="69000">
              <a:schemeClr val="accent1">
                <a:lumMod val="45000"/>
                <a:lumOff val="55000"/>
              </a:schemeClr>
            </a:gs>
          </a:gsLst>
          <a:lin ang="5400000" scaled="1"/>
        </a:gradFill>
      </p:bgPr>
    </p:bg>
    <p:spTree>
      <p:nvGrpSpPr>
        <p:cNvPr id="10"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p:spPr>
        <p:txBody>
          <a:bodyPr anchor="ctr" bIns="45720" lIns="91440" rIns="91440" rtlCol="0" tIns="45720" vert="horz">
            <a:normAutofit/>
          </a:bodyPr>
          <a:p>
            <a:r>
              <a:rPr lang="en-US"/>
              <a:t>Click to edit Master title style</a:t>
            </a:r>
          </a:p>
        </p:txBody>
      </p:sp>
      <p:sp>
        <p:nvSpPr>
          <p:cNvPr id="1048577" name="Text Placeholder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838200" y="6356350"/>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B518D1C9-F010-4982-AB48-FCD3003E0C95}" type="datetimeFigureOut">
              <a:rPr lang="en-US" smtClean="0"/>
            </a:fld>
            <a:endParaRPr lang="en-US"/>
          </a:p>
        </p:txBody>
      </p:sp>
      <p:sp>
        <p:nvSpPr>
          <p:cNvPr id="1048579" name="Footer Placeholder 4"/>
          <p:cNvSpPr>
            <a:spLocks noGrp="1"/>
          </p:cNvSpPr>
          <p:nvPr>
            <p:ph type="ftr" sz="quarter" idx="3"/>
          </p:nvPr>
        </p:nvSpPr>
        <p:spPr>
          <a:xfrm>
            <a:off x="4038600" y="6356350"/>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610600" y="6356350"/>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32F7C407-4B8E-4512-B21C-591FE3773504}" type="slidenum">
              <a:rPr lang="en-US" smtClean="0"/>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3" name=""/>
        <p:cNvGrpSpPr/>
        <p:nvPr/>
      </p:nvGrpSpPr>
      <p:grpSpPr>
        <a:xfrm>
          <a:off x="0" y="0"/>
          <a:ext cx="0" cy="0"/>
          <a:chOff x="0" y="0"/>
          <a:chExt cx="0" cy="0"/>
        </a:xfrm>
      </p:grpSpPr>
      <p:sp>
        <p:nvSpPr>
          <p:cNvPr id="1048586" name="Subtitle 2"/>
          <p:cNvSpPr>
            <a:spLocks noGrp="1"/>
          </p:cNvSpPr>
          <p:nvPr>
            <p:ph type="subTitle" idx="1"/>
          </p:nvPr>
        </p:nvSpPr>
        <p:spPr>
          <a:xfrm>
            <a:off x="941294" y="416859"/>
            <a:ext cx="9726706" cy="5862917"/>
          </a:xfrm>
        </p:spPr>
        <p:txBody>
          <a:bodyPr/>
          <a:p>
            <a:endParaRPr dirty="0" lang="en-US"/>
          </a:p>
          <a:p>
            <a:endParaRPr dirty="0" lang="en-US"/>
          </a:p>
          <a:p>
            <a:endParaRPr dirty="0" lang="en-US"/>
          </a:p>
          <a:p>
            <a:endParaRPr dirty="0" lang="en-US"/>
          </a:p>
          <a:p>
            <a:pPr>
              <a:lnSpc>
                <a:spcPct val="150000"/>
              </a:lnSpc>
            </a:pPr>
            <a:r>
              <a:rPr dirty="0" lang="en-US">
                <a:latin typeface="Times New Roman" panose="02020603050405020304" pitchFamily="18" charset="0"/>
                <a:cs typeface="Times New Roman" panose="02020603050405020304" pitchFamily="18" charset="0"/>
              </a:rPr>
              <a:t>SWOT Analysis</a:t>
            </a:r>
          </a:p>
          <a:p>
            <a:pPr>
              <a:lnSpc>
                <a:spcPct val="150000"/>
              </a:lnSpc>
            </a:pPr>
            <a:r>
              <a:rPr dirty="0" lang="en-US">
                <a:latin typeface="Times New Roman" panose="02020603050405020304" pitchFamily="18" charset="0"/>
                <a:cs typeface="Times New Roman" panose="02020603050405020304" pitchFamily="18" charset="0"/>
              </a:rPr>
              <a:t>(Student Name)</a:t>
            </a:r>
          </a:p>
          <a:p>
            <a:pPr>
              <a:lnSpc>
                <a:spcPct val="150000"/>
              </a:lnSpc>
            </a:pPr>
            <a:r>
              <a:rPr dirty="0" lang="en-US">
                <a:latin typeface="Times New Roman" panose="02020603050405020304" pitchFamily="18" charset="0"/>
                <a:cs typeface="Times New Roman" panose="02020603050405020304" pitchFamily="18" charset="0"/>
              </a:rPr>
              <a:t>(Institute Affiliation)</a:t>
            </a:r>
          </a:p>
          <a:p>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2" name="Title 1"/>
          <p:cNvSpPr>
            <a:spLocks noGrp="1"/>
          </p:cNvSpPr>
          <p:nvPr>
            <p:ph type="title"/>
          </p:nvPr>
        </p:nvSpPr>
        <p:spPr>
          <a:xfrm>
            <a:off x="838200" y="365126"/>
            <a:ext cx="10515600" cy="845110"/>
          </a:xfrm>
        </p:spPr>
        <p:txBody>
          <a:bodyPr>
            <a:normAutofit/>
          </a:bodyPr>
          <a:p>
            <a:pPr algn="ctr"/>
            <a:r>
              <a:rPr dirty="0" sz="2800" lang="en-US">
                <a:latin typeface="Times New Roman" panose="02020603050405020304" pitchFamily="18" charset="0"/>
                <a:cs typeface="Times New Roman" panose="02020603050405020304" pitchFamily="18" charset="0"/>
              </a:rPr>
              <a:t>Introduction</a:t>
            </a:r>
          </a:p>
        </p:txBody>
      </p:sp>
      <p:sp>
        <p:nvSpPr>
          <p:cNvPr id="1048593" name="Content Placeholder 2"/>
          <p:cNvSpPr>
            <a:spLocks noGrp="1"/>
          </p:cNvSpPr>
          <p:nvPr>
            <p:ph idx="1"/>
          </p:nvPr>
        </p:nvSpPr>
        <p:spPr>
          <a:xfrm>
            <a:off x="838200" y="1385047"/>
            <a:ext cx="10515600" cy="5056093"/>
          </a:xfrm>
        </p:spPr>
        <p:txBody>
          <a:bodyPr>
            <a:normAutofit/>
          </a:bodyPr>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What is SWOT Analysis </a:t>
            </a:r>
          </a:p>
          <a:p>
            <a:pPr algn="just" lvl="1">
              <a:lnSpc>
                <a:spcPct val="200000"/>
              </a:lnSpc>
              <a:buFont typeface="Wingdings" panose="05000000000000000000" pitchFamily="2" charset="2"/>
              <a:buChar char="§"/>
            </a:pPr>
            <a:r>
              <a:rPr dirty="0" sz="1600" lang="en-US">
                <a:latin typeface="Times New Roman" panose="02020603050405020304" pitchFamily="18" charset="0"/>
                <a:cs typeface="Times New Roman" panose="02020603050405020304" pitchFamily="18" charset="0"/>
              </a:rPr>
              <a:t>Strengths</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Weaknesses</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Opportunities</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Threats</a:t>
            </a:r>
            <a:endParaRPr dirty="0" sz="2400" lang="en-US">
              <a:latin typeface="Times New Roman" panose="02020603050405020304" pitchFamily="18" charset="0"/>
              <a:cs typeface="Times New Roman" panose="02020603050405020304" pitchFamily="18" charset="0"/>
            </a:endParaRPr>
          </a:p>
          <a:p>
            <a:pPr algn="just" lvl="0">
              <a:lnSpc>
                <a:spcPct val="200000"/>
              </a:lnSpc>
              <a:buFont typeface="Wingdings" panose="05000000000000000000" pitchFamily="2" charset="2"/>
              <a:buChar char="ü"/>
            </a:pPr>
            <a:r>
              <a:rPr dirty="0" sz="2400" lang="en-US">
                <a:solidFill>
                  <a:prstClr val="black"/>
                </a:solidFill>
                <a:latin typeface="Times New Roman" panose="02020603050405020304" pitchFamily="18" charset="0"/>
                <a:cs typeface="Times New Roman" panose="02020603050405020304" pitchFamily="18" charset="0"/>
              </a:rPr>
              <a:t> Strategic Implications of SWOT Analysis</a:t>
            </a:r>
          </a:p>
          <a:p>
            <a:pPr algn="just" indent="0" marL="0">
              <a:lnSpc>
                <a:spcPct val="200000"/>
              </a:lnSpc>
              <a:buNone/>
            </a:pPr>
            <a:endParaRPr dirty="0" sz="2400" lang="en-US">
              <a:latin typeface="Times New Roman" panose="02020603050405020304" pitchFamily="18" charset="0"/>
              <a:cs typeface="Times New Roman" panose="02020603050405020304" pitchFamily="18" charset="0"/>
            </a:endParaRPr>
          </a:p>
          <a:p>
            <a:pPr algn="just" indent="0" marL="0">
              <a:lnSpc>
                <a:spcPct val="200000"/>
              </a:lnSpc>
              <a:buNone/>
            </a:pPr>
            <a:endParaRPr dirty="0" sz="2400" 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97" name="Title 4"/>
          <p:cNvSpPr>
            <a:spLocks noGrp="1"/>
          </p:cNvSpPr>
          <p:nvPr>
            <p:ph type="title"/>
          </p:nvPr>
        </p:nvSpPr>
        <p:spPr>
          <a:xfrm>
            <a:off x="591671" y="94129"/>
            <a:ext cx="10762129" cy="739589"/>
          </a:xfrm>
        </p:spPr>
        <p:txBody>
          <a:bodyPr>
            <a:normAutofit/>
          </a:bodyPr>
          <a:p>
            <a:pPr algn="ctr"/>
            <a:r>
              <a:rPr dirty="0" sz="2800" lang="en-US">
                <a:latin typeface="Times New Roman" panose="02020603050405020304" pitchFamily="18" charset="0"/>
                <a:cs typeface="Times New Roman" panose="02020603050405020304" pitchFamily="18" charset="0"/>
              </a:rPr>
              <a:t>SWOT Analysis Table</a:t>
            </a:r>
          </a:p>
        </p:txBody>
      </p:sp>
      <p:graphicFrame>
        <p:nvGraphicFramePr>
          <p:cNvPr id="4194304" name="Content Placeholder 3"/>
          <p:cNvGraphicFramePr>
            <a:graphicFrameLocks noGrp="1"/>
          </p:cNvGraphicFramePr>
          <p:nvPr>
            <p:ph idx="1"/>
          </p:nvPr>
        </p:nvGraphicFramePr>
        <p:xfrm>
          <a:off x="309282" y="927847"/>
          <a:ext cx="11591364" cy="5728446"/>
        </p:xfrm>
        <a:graphic>
          <a:graphicData uri="http://schemas.openxmlformats.org/drawingml/2006/table">
            <a:tbl>
              <a:tblPr firstRow="1" bandRow="1">
                <a:tableStyleId>{5C22544A-7EE6-4342-B048-85BDC9FD1C3A}</a:tableStyleId>
              </a:tblPr>
              <a:tblGrid>
                <a:gridCol w="3847214"/>
                <a:gridCol w="3872075"/>
                <a:gridCol w="3872075"/>
              </a:tblGrid>
              <a:tr h="1813528">
                <a:tc>
                  <a:txBody>
                    <a:bodyPr/>
                    <a:p>
                      <a:endParaRPr dirty="0" sz="1800" lang="en-US"/>
                    </a:p>
                  </a:txBody>
                  <a:tcPr marL="82950" marR="82950"/>
                </a:tc>
                <a:tc>
                  <a:txBody>
                    <a:bodyPr/>
                    <a:p>
                      <a:r>
                        <a:rPr b="1" dirty="0" sz="1800" i="0" lang="en-US" u="sng">
                          <a:latin typeface="Times New Roman" panose="02020603050405020304" pitchFamily="18" charset="0"/>
                          <a:cs typeface="Times New Roman" panose="02020603050405020304" pitchFamily="18" charset="0"/>
                        </a:rPr>
                        <a:t>Internal Strengths </a:t>
                      </a:r>
                    </a:p>
                    <a:p>
                      <a:pPr indent="-457200" marL="457200">
                        <a:buAutoNum type="arabicPeriod"/>
                      </a:pPr>
                      <a:r>
                        <a:rPr b="0" dirty="0" sz="1800" i="0" lang="en-US" u="none">
                          <a:latin typeface="Times New Roman" panose="02020603050405020304" pitchFamily="18" charset="0"/>
                          <a:cs typeface="Times New Roman" panose="02020603050405020304" pitchFamily="18" charset="0"/>
                        </a:rPr>
                        <a:t>Strong and skilled medical team.</a:t>
                      </a:r>
                    </a:p>
                    <a:p>
                      <a:pPr indent="-457200" marL="457200">
                        <a:buAutoNum type="arabicPeriod"/>
                      </a:pPr>
                      <a:r>
                        <a:rPr b="0" dirty="0" sz="1800" i="0" lang="en-US" u="none">
                          <a:latin typeface="Times New Roman" panose="02020603050405020304" pitchFamily="18" charset="0"/>
                          <a:cs typeface="Times New Roman" panose="02020603050405020304" pitchFamily="18" charset="0"/>
                        </a:rPr>
                        <a:t> efficient service provision</a:t>
                      </a:r>
                      <a:r>
                        <a:rPr baseline="0" b="0" dirty="0" sz="1800" i="0" lang="en-US" u="none">
                          <a:latin typeface="Times New Roman" panose="02020603050405020304" pitchFamily="18" charset="0"/>
                          <a:cs typeface="Times New Roman" panose="02020603050405020304" pitchFamily="18" charset="0"/>
                        </a:rPr>
                        <a:t> with adequate technological equipment.</a:t>
                      </a:r>
                      <a:endParaRPr b="0" dirty="0" sz="1800" i="0" lang="en-US" u="none">
                        <a:latin typeface="Times New Roman" panose="02020603050405020304" pitchFamily="18" charset="0"/>
                        <a:cs typeface="Times New Roman" panose="02020603050405020304" pitchFamily="18" charset="0"/>
                      </a:endParaRPr>
                    </a:p>
                  </a:txBody>
                  <a:tcPr marL="82950" marR="82950"/>
                </a:tc>
                <a:tc>
                  <a:txBody>
                    <a:bodyPr/>
                    <a:p>
                      <a:pPr algn="just"/>
                      <a:r>
                        <a:rPr b="1" dirty="0" sz="1800" i="0" lang="en-US" u="sng">
                          <a:latin typeface="Times New Roman" panose="02020603050405020304" pitchFamily="18" charset="0"/>
                          <a:cs typeface="Times New Roman" panose="02020603050405020304" pitchFamily="18" charset="0"/>
                        </a:rPr>
                        <a:t>Internal Weaknesses</a:t>
                      </a:r>
                    </a:p>
                    <a:p>
                      <a:pPr algn="just" indent="-457200" marL="457200">
                        <a:buAutoNum type="arabicPeriod"/>
                      </a:pPr>
                      <a:r>
                        <a:rPr b="0" dirty="0" sz="1800" i="0" lang="en-US" u="none">
                          <a:latin typeface="Times New Roman" panose="02020603050405020304" pitchFamily="18" charset="0"/>
                          <a:cs typeface="Times New Roman" panose="02020603050405020304" pitchFamily="18" charset="0"/>
                        </a:rPr>
                        <a:t>Rising</a:t>
                      </a:r>
                      <a:r>
                        <a:rPr baseline="0" b="0" dirty="0" sz="1800" i="0" lang="en-US" u="none">
                          <a:latin typeface="Times New Roman" panose="02020603050405020304" pitchFamily="18" charset="0"/>
                          <a:cs typeface="Times New Roman" panose="02020603050405020304" pitchFamily="18" charset="0"/>
                        </a:rPr>
                        <a:t> costs of healthcare services</a:t>
                      </a:r>
                    </a:p>
                    <a:p>
                      <a:pPr algn="just" indent="-457200" marL="457200">
                        <a:buAutoNum type="arabicPeriod"/>
                      </a:pPr>
                      <a:r>
                        <a:rPr baseline="0" b="0" dirty="0" sz="1800" i="0" lang="en-US" u="none">
                          <a:latin typeface="Times New Roman" panose="02020603050405020304" pitchFamily="18" charset="0"/>
                          <a:cs typeface="Times New Roman" panose="02020603050405020304" pitchFamily="18" charset="0"/>
                        </a:rPr>
                        <a:t> Heavy reliance on some healthcare services.</a:t>
                      </a:r>
                      <a:endParaRPr b="0" dirty="0" sz="1800" i="0" lang="en-US" u="none">
                        <a:latin typeface="Times New Roman" panose="02020603050405020304" pitchFamily="18" charset="0"/>
                        <a:cs typeface="Times New Roman" panose="02020603050405020304" pitchFamily="18" charset="0"/>
                      </a:endParaRPr>
                    </a:p>
                  </a:txBody>
                  <a:tcPr marL="82950" marR="82950"/>
                </a:tc>
              </a:tr>
              <a:tr h="1813528">
                <a:tc>
                  <a:txBody>
                    <a:bodyPr/>
                    <a:p>
                      <a:r>
                        <a:rPr b="1" dirty="0" sz="1800" i="0" lang="en-US" u="sng">
                          <a:latin typeface="Times New Roman" panose="02020603050405020304" pitchFamily="18" charset="0"/>
                          <a:cs typeface="Times New Roman" panose="02020603050405020304" pitchFamily="18" charset="0"/>
                        </a:rPr>
                        <a:t>External Opportunities </a:t>
                      </a:r>
                    </a:p>
                    <a:p>
                      <a:pPr indent="-457200" marL="457200">
                        <a:buAutoNum type="arabicPeriod"/>
                      </a:pPr>
                      <a:r>
                        <a:rPr baseline="0" b="0" dirty="0" sz="1800" i="0" lang="en-US" u="none">
                          <a:latin typeface="Times New Roman" panose="02020603050405020304" pitchFamily="18" charset="0"/>
                          <a:cs typeface="Times New Roman" panose="02020603050405020304" pitchFamily="18" charset="0"/>
                        </a:rPr>
                        <a:t>Growing better market demands more clinics at various locations</a:t>
                      </a:r>
                    </a:p>
                    <a:p>
                      <a:pPr indent="-457200" marL="457200">
                        <a:buAutoNum type="arabicPeriod"/>
                      </a:pPr>
                      <a:r>
                        <a:rPr baseline="0" b="0" dirty="0" sz="1800" i="0" lang="en-US" u="none">
                          <a:latin typeface="Times New Roman" panose="02020603050405020304" pitchFamily="18" charset="0"/>
                          <a:cs typeface="Times New Roman" panose="02020603050405020304" pitchFamily="18" charset="0"/>
                        </a:rPr>
                        <a:t> Expanding Wellstar’s services to new states.</a:t>
                      </a:r>
                      <a:endParaRPr b="0" dirty="0" sz="1800" i="0" lang="en-US" u="none">
                        <a:latin typeface="Times New Roman" panose="02020603050405020304" pitchFamily="18" charset="0"/>
                        <a:cs typeface="Times New Roman" panose="02020603050405020304" pitchFamily="18" charset="0"/>
                      </a:endParaRPr>
                    </a:p>
                  </a:txBody>
                  <a:tcPr marL="82950" marR="82950"/>
                </a:tc>
                <a:tc>
                  <a:txBody>
                    <a:bodyPr/>
                    <a:p>
                      <a:pPr algn="just" indent="-342900" marL="342900">
                        <a:buAutoNum type="arabicPeriod"/>
                      </a:pPr>
                      <a:r>
                        <a:rPr b="0" dirty="0" sz="1800" i="0" lang="en-US">
                          <a:latin typeface="Times New Roman" panose="02020603050405020304" pitchFamily="18" charset="0"/>
                          <a:cs typeface="Times New Roman" panose="02020603050405020304" pitchFamily="18" charset="0"/>
                        </a:rPr>
                        <a:t>Provision</a:t>
                      </a:r>
                      <a:r>
                        <a:rPr baseline="0" b="0" dirty="0" sz="1800" i="0" lang="en-US">
                          <a:latin typeface="Times New Roman" panose="02020603050405020304" pitchFamily="18" charset="0"/>
                          <a:cs typeface="Times New Roman" panose="02020603050405020304" pitchFamily="18" charset="0"/>
                        </a:rPr>
                        <a:t> of adequate services to Wellstar's community.</a:t>
                      </a:r>
                    </a:p>
                    <a:p>
                      <a:pPr algn="just" indent="-342900" marL="342900">
                        <a:buAutoNum type="arabicPeriod"/>
                      </a:pPr>
                      <a:r>
                        <a:rPr baseline="0" b="0" dirty="0" sz="1800" i="0" lang="en-US">
                          <a:latin typeface="Times New Roman" panose="02020603050405020304" pitchFamily="18" charset="0"/>
                          <a:cs typeface="Times New Roman" panose="02020603050405020304" pitchFamily="18" charset="0"/>
                        </a:rPr>
                        <a:t> Focusing on various status while offering healthcare services.</a:t>
                      </a:r>
                      <a:endParaRPr b="0" dirty="0" sz="1800" i="0" lang="en-US">
                        <a:latin typeface="Times New Roman" panose="02020603050405020304" pitchFamily="18" charset="0"/>
                        <a:cs typeface="Times New Roman" panose="02020603050405020304" pitchFamily="18" charset="0"/>
                      </a:endParaRPr>
                    </a:p>
                  </a:txBody>
                  <a:tcPr marL="82950" marR="82950"/>
                </a:tc>
                <a:tc>
                  <a:txBody>
                    <a:bodyPr/>
                    <a:p>
                      <a:pPr algn="just" indent="-342900" marL="342900">
                        <a:buAutoNum type="arabicPeriod"/>
                      </a:pPr>
                      <a:r>
                        <a:rPr b="0" dirty="0" sz="1800" i="0" lang="en-US">
                          <a:latin typeface="Times New Roman" panose="02020603050405020304" pitchFamily="18" charset="0"/>
                          <a:cs typeface="Times New Roman" panose="02020603050405020304" pitchFamily="18" charset="0"/>
                        </a:rPr>
                        <a:t>Developing favorable</a:t>
                      </a:r>
                      <a:r>
                        <a:rPr baseline="0" b="0" dirty="0" sz="1800" i="0" lang="en-US">
                          <a:latin typeface="Times New Roman" panose="02020603050405020304" pitchFamily="18" charset="0"/>
                          <a:cs typeface="Times New Roman" panose="02020603050405020304" pitchFamily="18" charset="0"/>
                        </a:rPr>
                        <a:t> and affordable healthcare services fort the community.</a:t>
                      </a:r>
                    </a:p>
                    <a:p>
                      <a:pPr algn="just" indent="-342900" marL="342900">
                        <a:buAutoNum type="arabicPeriod"/>
                      </a:pPr>
                      <a:r>
                        <a:rPr baseline="0" b="0" dirty="0" sz="1800" i="0" lang="en-US">
                          <a:latin typeface="Times New Roman" panose="02020603050405020304" pitchFamily="18" charset="0"/>
                          <a:cs typeface="Times New Roman" panose="02020603050405020304" pitchFamily="18" charset="0"/>
                        </a:rPr>
                        <a:t> Adoption of various healthcare services and diversifying on service delivery.</a:t>
                      </a:r>
                      <a:endParaRPr b="0" dirty="0" sz="1800" i="0" lang="en-US">
                        <a:latin typeface="Times New Roman" panose="02020603050405020304" pitchFamily="18" charset="0"/>
                        <a:cs typeface="Times New Roman" panose="02020603050405020304" pitchFamily="18" charset="0"/>
                      </a:endParaRPr>
                    </a:p>
                  </a:txBody>
                  <a:tcPr marL="82950" marR="82950"/>
                </a:tc>
              </a:tr>
              <a:tr h="2101390">
                <a:tc>
                  <a:txBody>
                    <a:bodyPr/>
                    <a:p>
                      <a:r>
                        <a:rPr b="1" dirty="0" sz="1800" i="0" lang="en-US" u="sng">
                          <a:latin typeface="Times New Roman" panose="02020603050405020304" pitchFamily="18" charset="0"/>
                          <a:cs typeface="Times New Roman" panose="02020603050405020304" pitchFamily="18" charset="0"/>
                        </a:rPr>
                        <a:t>External threats</a:t>
                      </a:r>
                    </a:p>
                    <a:p>
                      <a:pPr indent="-457200" marL="457200">
                        <a:buAutoNum type="arabicPeriod"/>
                      </a:pPr>
                      <a:r>
                        <a:rPr b="0" dirty="0" sz="1800" i="0" lang="en-US" u="none">
                          <a:latin typeface="Times New Roman" panose="02020603050405020304" pitchFamily="18" charset="0"/>
                          <a:cs typeface="Times New Roman" panose="02020603050405020304" pitchFamily="18" charset="0"/>
                        </a:rPr>
                        <a:t>Increased taxes in drugs</a:t>
                      </a:r>
                    </a:p>
                    <a:p>
                      <a:pPr indent="-457200" marL="457200">
                        <a:buAutoNum type="arabicPeriod"/>
                      </a:pPr>
                      <a:r>
                        <a:rPr b="0" dirty="0" sz="1800" i="0" lang="en-US" u="none">
                          <a:latin typeface="Times New Roman" panose="02020603050405020304" pitchFamily="18" charset="0"/>
                          <a:cs typeface="Times New Roman" panose="02020603050405020304" pitchFamily="18" charset="0"/>
                        </a:rPr>
                        <a:t> Competition from</a:t>
                      </a:r>
                      <a:r>
                        <a:rPr baseline="0" b="0" dirty="0" sz="1800" i="0" lang="en-US" u="none">
                          <a:latin typeface="Times New Roman" panose="02020603050405020304" pitchFamily="18" charset="0"/>
                          <a:cs typeface="Times New Roman" panose="02020603050405020304" pitchFamily="18" charset="0"/>
                        </a:rPr>
                        <a:t> other healthcare institutions</a:t>
                      </a:r>
                      <a:endParaRPr b="0" dirty="0" sz="1800" i="0" lang="en-US" u="none">
                        <a:latin typeface="Times New Roman" panose="02020603050405020304" pitchFamily="18" charset="0"/>
                        <a:cs typeface="Times New Roman" panose="02020603050405020304" pitchFamily="18" charset="0"/>
                      </a:endParaRPr>
                    </a:p>
                  </a:txBody>
                  <a:tcPr marL="82950" marR="82950"/>
                </a:tc>
                <a:tc>
                  <a:txBody>
                    <a:bodyPr/>
                    <a:p>
                      <a:pPr algn="just" indent="-342900" marL="342900">
                        <a:buAutoNum type="arabicPeriod"/>
                      </a:pPr>
                      <a:r>
                        <a:rPr b="0" dirty="0" sz="1800" i="0" lang="en-US">
                          <a:latin typeface="Times New Roman" panose="02020603050405020304" pitchFamily="18" charset="0"/>
                          <a:cs typeface="Times New Roman" panose="02020603050405020304" pitchFamily="18" charset="0"/>
                        </a:rPr>
                        <a:t>Creation of drug production laboratories</a:t>
                      </a:r>
                      <a:r>
                        <a:rPr baseline="0" b="0" dirty="0" sz="1800" i="0" lang="en-US">
                          <a:latin typeface="Times New Roman" panose="02020603050405020304" pitchFamily="18" charset="0"/>
                          <a:cs typeface="Times New Roman" panose="02020603050405020304" pitchFamily="18" charset="0"/>
                        </a:rPr>
                        <a:t> so as to provide the facilities’ own drugs. </a:t>
                      </a:r>
                    </a:p>
                    <a:p>
                      <a:pPr algn="just" indent="-342900" marL="342900">
                        <a:buAutoNum type="arabicPeriod"/>
                      </a:pPr>
                      <a:r>
                        <a:rPr baseline="0" b="0" dirty="0" sz="1800" i="0" lang="en-US">
                          <a:latin typeface="Times New Roman" panose="02020603050405020304" pitchFamily="18" charset="0"/>
                          <a:cs typeface="Times New Roman" panose="02020603050405020304" pitchFamily="18" charset="0"/>
                        </a:rPr>
                        <a:t> Ensuring effective and efficient services are provided so as to attain world-class approval.</a:t>
                      </a:r>
                      <a:endParaRPr b="0" dirty="0" sz="1800" i="0" lang="en-US">
                        <a:latin typeface="Times New Roman" panose="02020603050405020304" pitchFamily="18" charset="0"/>
                        <a:cs typeface="Times New Roman" panose="02020603050405020304" pitchFamily="18" charset="0"/>
                      </a:endParaRPr>
                    </a:p>
                  </a:txBody>
                  <a:tcPr marL="82950" marR="82950"/>
                </a:tc>
                <a:tc>
                  <a:txBody>
                    <a:bodyPr/>
                    <a:p>
                      <a:pPr algn="just" indent="-342900" marL="342900">
                        <a:buAutoNum type="arabicPeriod"/>
                      </a:pPr>
                      <a:r>
                        <a:rPr b="0" dirty="0" sz="1800" i="0" lang="en-US">
                          <a:latin typeface="Times New Roman" panose="02020603050405020304" pitchFamily="18" charset="0"/>
                          <a:cs typeface="Times New Roman" panose="02020603050405020304" pitchFamily="18" charset="0"/>
                        </a:rPr>
                        <a:t>Overcome weaknesses by making them strengths</a:t>
                      </a:r>
                      <a:r>
                        <a:rPr baseline="0" b="0" dirty="0" sz="1800" i="0" lang="en-US">
                          <a:latin typeface="Times New Roman" panose="02020603050405020304" pitchFamily="18" charset="0"/>
                          <a:cs typeface="Times New Roman" panose="02020603050405020304" pitchFamily="18" charset="0"/>
                        </a:rPr>
                        <a:t> through reducing threat from competition.</a:t>
                      </a:r>
                    </a:p>
                    <a:p>
                      <a:pPr algn="just" indent="-342900" marL="342900">
                        <a:buAutoNum type="arabicPeriod"/>
                      </a:pPr>
                      <a:r>
                        <a:rPr baseline="0" b="0" dirty="0" sz="1800" i="0" lang="en-US">
                          <a:latin typeface="Times New Roman" panose="02020603050405020304" pitchFamily="18" charset="0"/>
                          <a:cs typeface="Times New Roman" panose="02020603050405020304" pitchFamily="18" charset="0"/>
                        </a:rPr>
                        <a:t> Engage in joint operations with fellow competitors in the market.</a:t>
                      </a:r>
                      <a:endParaRPr b="0" dirty="0" sz="1800" i="0" lang="en-US">
                        <a:latin typeface="Times New Roman" panose="02020603050405020304" pitchFamily="18" charset="0"/>
                        <a:cs typeface="Times New Roman" panose="02020603050405020304" pitchFamily="18" charset="0"/>
                      </a:endParaRPr>
                    </a:p>
                  </a:txBody>
                  <a:tcPr marL="82950" marR="8295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98" name="Title 1"/>
          <p:cNvSpPr>
            <a:spLocks noGrp="1"/>
          </p:cNvSpPr>
          <p:nvPr>
            <p:ph type="title"/>
          </p:nvPr>
        </p:nvSpPr>
        <p:spPr>
          <a:xfrm>
            <a:off x="838200" y="365126"/>
            <a:ext cx="10515600" cy="818216"/>
          </a:xfrm>
        </p:spPr>
        <p:txBody>
          <a:bodyPr>
            <a:normAutofit/>
          </a:bodyPr>
          <a:p>
            <a:pPr algn="ctr"/>
            <a:r>
              <a:rPr dirty="0" sz="2800" lang="en-US">
                <a:latin typeface="Times New Roman" panose="02020603050405020304" pitchFamily="18" charset="0"/>
                <a:cs typeface="Times New Roman" panose="02020603050405020304" pitchFamily="18" charset="0"/>
              </a:rPr>
              <a:t>SWOT Analysis</a:t>
            </a:r>
          </a:p>
        </p:txBody>
      </p:sp>
      <p:sp>
        <p:nvSpPr>
          <p:cNvPr id="1048599" name="Content Placeholder 2"/>
          <p:cNvSpPr>
            <a:spLocks noGrp="1"/>
          </p:cNvSpPr>
          <p:nvPr>
            <p:ph idx="1"/>
          </p:nvPr>
        </p:nvSpPr>
        <p:spPr>
          <a:xfrm>
            <a:off x="838200" y="1290918"/>
            <a:ext cx="10515600" cy="4886045"/>
          </a:xfrm>
        </p:spPr>
        <p:txBody>
          <a:bodyPr>
            <a:normAutofit/>
          </a:bodyPr>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Impact of organization’s operations</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Positive impacts</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Negative impacts </a:t>
            </a:r>
          </a:p>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The strategic Initiatives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4000">
              <a:schemeClr val="accent3">
                <a:lumMod val="75000"/>
                <a:alpha val="61000"/>
              </a:schemeClr>
            </a:gs>
            <a:gs pos="18000">
              <a:schemeClr val="accent1">
                <a:lumMod val="30000"/>
                <a:lumOff val="70000"/>
              </a:schemeClr>
            </a:gs>
            <a:gs pos="41000">
              <a:schemeClr val="accent1">
                <a:lumMod val="45000"/>
                <a:lumOff val="55000"/>
              </a:schemeClr>
            </a:gs>
            <a:gs pos="69000">
              <a:schemeClr val="accent1">
                <a:lumMod val="45000"/>
                <a:lumOff val="55000"/>
              </a:schemeClr>
            </a:gs>
          </a:gsLst>
          <a:lin ang="5400000" scaled="0"/>
        </a:gradFill>
      </p:bgPr>
    </p:bg>
    <p:spTree>
      <p:nvGrpSpPr>
        <p:cNvPr id="32" name=""/>
        <p:cNvGrpSpPr/>
        <p:nvPr/>
      </p:nvGrpSpPr>
      <p:grpSpPr>
        <a:xfrm>
          <a:off x="0" y="0"/>
          <a:ext cx="0" cy="0"/>
          <a:chOff x="0" y="0"/>
          <a:chExt cx="0" cy="0"/>
        </a:xfrm>
      </p:grpSpPr>
      <p:sp>
        <p:nvSpPr>
          <p:cNvPr id="1048603" name="Title 1"/>
          <p:cNvSpPr>
            <a:spLocks noGrp="1"/>
          </p:cNvSpPr>
          <p:nvPr>
            <p:ph type="title"/>
          </p:nvPr>
        </p:nvSpPr>
        <p:spPr>
          <a:xfrm>
            <a:off x="838200" y="365126"/>
            <a:ext cx="10515600" cy="791322"/>
          </a:xfrm>
        </p:spPr>
        <p:txBody>
          <a:bodyPr>
            <a:normAutofit/>
          </a:bodyPr>
          <a:p>
            <a:pPr algn="ctr"/>
            <a:r>
              <a:rPr dirty="0" sz="2800" lang="en-US">
                <a:latin typeface="Times New Roman" panose="02020603050405020304" pitchFamily="18" charset="0"/>
                <a:cs typeface="Times New Roman" panose="02020603050405020304" pitchFamily="18" charset="0"/>
              </a:rPr>
              <a:t>SWOT Analysis</a:t>
            </a:r>
          </a:p>
        </p:txBody>
      </p:sp>
      <p:sp>
        <p:nvSpPr>
          <p:cNvPr id="1048604" name="Content Placeholder 2"/>
          <p:cNvSpPr>
            <a:spLocks noGrp="1"/>
          </p:cNvSpPr>
          <p:nvPr>
            <p:ph idx="1"/>
          </p:nvPr>
        </p:nvSpPr>
        <p:spPr>
          <a:xfrm>
            <a:off x="838200" y="1277471"/>
            <a:ext cx="10515600" cy="4899492"/>
          </a:xfrm>
        </p:spPr>
        <p:txBody>
          <a:bodyPr>
            <a:normAutofit/>
          </a:bodyPr>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Impact on internal and external constituents of the organization</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Positive impacts</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Negative impacts</a:t>
            </a:r>
            <a:endParaRPr dirty="0" sz="2400" lang="en-US">
              <a:latin typeface="Times New Roman" panose="02020603050405020304" pitchFamily="18" charset="0"/>
              <a:cs typeface="Times New Roman" panose="02020603050405020304" pitchFamily="18" charset="0"/>
            </a:endParaRPr>
          </a:p>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What is the standard SWOT format</a:t>
            </a:r>
          </a:p>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What are its benefits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08" name="Title 1"/>
          <p:cNvSpPr>
            <a:spLocks noGrp="1"/>
          </p:cNvSpPr>
          <p:nvPr>
            <p:ph type="title"/>
          </p:nvPr>
        </p:nvSpPr>
        <p:spPr>
          <a:xfrm>
            <a:off x="838200" y="365126"/>
            <a:ext cx="10515600" cy="683746"/>
          </a:xfrm>
        </p:spPr>
        <p:txBody>
          <a:bodyPr>
            <a:normAutofit/>
          </a:bodyPr>
          <a:p>
            <a:pPr algn="ctr"/>
            <a:r>
              <a:rPr dirty="0" sz="2800" lang="en-US">
                <a:latin typeface="Times New Roman" panose="02020603050405020304" pitchFamily="18" charset="0"/>
                <a:cs typeface="Times New Roman" panose="02020603050405020304" pitchFamily="18" charset="0"/>
              </a:rPr>
              <a:t>SWOT Analysis</a:t>
            </a:r>
          </a:p>
        </p:txBody>
      </p:sp>
      <p:sp>
        <p:nvSpPr>
          <p:cNvPr id="1048609" name="Content Placeholder 2"/>
          <p:cNvSpPr>
            <a:spLocks noGrp="1"/>
          </p:cNvSpPr>
          <p:nvPr>
            <p:ph idx="1"/>
          </p:nvPr>
        </p:nvSpPr>
        <p:spPr>
          <a:xfrm>
            <a:off x="838200" y="1317812"/>
            <a:ext cx="10515600" cy="4859151"/>
          </a:xfrm>
        </p:spPr>
        <p:txBody>
          <a:bodyPr>
            <a:normAutofit/>
          </a:bodyPr>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Assessment</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is analysis aligned to the organizational strategy</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is it realistic in its own scope</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how fundamental will it be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13" name="Title 1"/>
          <p:cNvSpPr>
            <a:spLocks noGrp="1"/>
          </p:cNvSpPr>
          <p:nvPr>
            <p:ph type="title"/>
          </p:nvPr>
        </p:nvSpPr>
        <p:spPr>
          <a:xfrm>
            <a:off x="838200" y="365125"/>
            <a:ext cx="10515600" cy="750981"/>
          </a:xfrm>
        </p:spPr>
        <p:txBody>
          <a:bodyPr>
            <a:normAutofit/>
          </a:bodyPr>
          <a:p>
            <a:pPr algn="ctr"/>
            <a:r>
              <a:rPr dirty="0" sz="2800" lang="en-US">
                <a:latin typeface="Times New Roman" panose="02020603050405020304" pitchFamily="18" charset="0"/>
                <a:cs typeface="Times New Roman" panose="02020603050405020304" pitchFamily="18" charset="0"/>
              </a:rPr>
              <a:t>SWOT Analysis</a:t>
            </a:r>
          </a:p>
        </p:txBody>
      </p:sp>
      <p:sp>
        <p:nvSpPr>
          <p:cNvPr id="1048614" name="Content Placeholder 2"/>
          <p:cNvSpPr>
            <a:spLocks noGrp="1"/>
          </p:cNvSpPr>
          <p:nvPr>
            <p:ph idx="1"/>
          </p:nvPr>
        </p:nvSpPr>
        <p:spPr>
          <a:xfrm>
            <a:off x="838200" y="1425388"/>
            <a:ext cx="10515600" cy="4751575"/>
          </a:xfrm>
        </p:spPr>
        <p:txBody>
          <a:bodyPr>
            <a:normAutofit/>
          </a:bodyPr>
          <a:p>
            <a:pPr algn="just">
              <a:lnSpc>
                <a:spcPct val="200000"/>
              </a:lnSpc>
              <a:buFont typeface="Wingdings" panose="05000000000000000000" pitchFamily="2" charset="2"/>
              <a:buChar char="ü"/>
            </a:pPr>
            <a:r>
              <a:rPr dirty="0" sz="2400" lang="en-US">
                <a:latin typeface="Times New Roman" panose="02020603050405020304" pitchFamily="18" charset="0"/>
                <a:cs typeface="Times New Roman" panose="02020603050405020304" pitchFamily="18" charset="0"/>
              </a:rPr>
              <a:t> Improving SWOT Analysis</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How can SWOT Analysis be improved </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What must be regarded</a:t>
            </a:r>
          </a:p>
          <a:p>
            <a:pPr algn="just" lvl="1">
              <a:lnSpc>
                <a:spcPct val="200000"/>
              </a:lnSpc>
              <a:buFont typeface="Wingdings" panose="05000000000000000000" pitchFamily="2" charset="2"/>
              <a:buChar char="§"/>
            </a:pPr>
            <a:r>
              <a:rPr dirty="0" sz="2000" lang="en-US">
                <a:latin typeface="Times New Roman" panose="02020603050405020304" pitchFamily="18" charset="0"/>
                <a:cs typeface="Times New Roman" panose="02020603050405020304" pitchFamily="18" charset="0"/>
              </a:rPr>
              <a:t> What is to be disregarded</a:t>
            </a:r>
          </a:p>
          <a:p>
            <a:pPr algn="just" indent="0" lvl="1" marL="457200">
              <a:lnSpc>
                <a:spcPct val="200000"/>
              </a:lnSpc>
              <a:buNone/>
            </a:pPr>
            <a:endParaRPr dirty="0" sz="2000" 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18" name="Title 1"/>
          <p:cNvSpPr>
            <a:spLocks noGrp="1"/>
          </p:cNvSpPr>
          <p:nvPr>
            <p:ph type="title"/>
          </p:nvPr>
        </p:nvSpPr>
        <p:spPr/>
        <p:txBody>
          <a:bodyPr>
            <a:normAutofit/>
          </a:bodyPr>
          <a:p>
            <a:pPr algn="ctr"/>
            <a:r>
              <a:rPr dirty="0" sz="3200" lang="en-US">
                <a:latin typeface="Times New Roman" panose="02020603050405020304" pitchFamily="18" charset="0"/>
                <a:cs typeface="Times New Roman" panose="02020603050405020304" pitchFamily="18" charset="0"/>
              </a:rPr>
              <a:t>Reference</a:t>
            </a:r>
          </a:p>
        </p:txBody>
      </p:sp>
      <p:sp>
        <p:nvSpPr>
          <p:cNvPr id="1048619" name="Content Placeholder 2"/>
          <p:cNvSpPr>
            <a:spLocks noGrp="1"/>
          </p:cNvSpPr>
          <p:nvPr>
            <p:ph idx="1"/>
          </p:nvPr>
        </p:nvSpPr>
        <p:spPr/>
        <p:txBody>
          <a:bodyPr>
            <a:normAutofit fontScale="95833" lnSpcReduction="20000"/>
          </a:bodyPr>
          <a:p>
            <a:pPr algn="just" indent="0" marL="0">
              <a:buNone/>
            </a:pPr>
            <a:r>
              <a:rPr dirty="0" sz="2400" lang="en-US">
                <a:latin typeface="Times New Roman" panose="02020603050405020304" pitchFamily="18" charset="0"/>
                <a:cs typeface="Times New Roman" panose="02020603050405020304" pitchFamily="18" charset="0"/>
              </a:rPr>
              <a:t>Burns, G. B., &amp; Hogue, V. (2014). WellStar Paulding Hospital Intensive Care Unit Case Study: Achieving a Research-Based, Patient-Centered Design Using a Collaborative Process. Critical care nursing quarterly, 37(1), 93-102.</a:t>
            </a:r>
            <a:r>
              <a:rPr dirty="0" sz="2400" lang="en-US">
                <a:latin typeface="Times New Roman" panose="02020603050405020304" pitchFamily="18" charset="0"/>
                <a:cs typeface="Times New Roman" panose="02020603050405020304" pitchFamily="18" charset="0"/>
              </a:rPr>
              <a:t>
</a:t>
            </a:r>
            <a:r>
              <a:rPr dirty="0" sz="2400" lang="en-US">
                <a:latin typeface="Times New Roman" panose="02020603050405020304" pitchFamily="18" charset="0"/>
                <a:cs typeface="Times New Roman" panose="02020603050405020304" pitchFamily="18" charset="0"/>
              </a:rPr>
              <a:t>Scheibe, A., Daniels, J., Kutner, B., &amp; Lane, T. (2017). A SWOT analysis of health service access by men who have sex with men in South Africa: lessons for higher education institutions. SAJHE, 31(4), 219-233.</a:t>
            </a:r>
            <a:r>
              <a:rPr dirty="0" sz="2400" lang="en-US">
                <a:latin typeface="Times New Roman" panose="02020603050405020304" pitchFamily="18" charset="0"/>
                <a:cs typeface="Times New Roman" panose="02020603050405020304" pitchFamily="18" charset="0"/>
              </a:rPr>
              <a:t>
Van Durme, T., Macq, J., Anthierens, S., Symons, L., Schmitz, O., Paulus, D., ... &amp; Remmen, R. (2014). Stakeholders’ perception on the organization of chronic care: a SWOT analysis to draft avenues for health care reforms. BMC Health Services Research, 14(1), 179.</a:t>
            </a:r>
            <a:r>
              <a:rPr dirty="0" sz="2400" lang="en-US">
                <a:latin typeface="Times New Roman" panose="02020603050405020304" pitchFamily="18" charset="0"/>
                <a:cs typeface="Times New Roman" panose="02020603050405020304" pitchFamily="18" charset="0"/>
              </a:rPr>
              <a:t>
Norwood, C. W., Maxey, H. L., Randolph, C., Gano, L., &amp; Kochhar, K. (2017). Administrative challenges to the integration of oral health with primary care: a SWOT analysis of health care executives at federally qualified health centers. The Journal of ambulatory care management, 40(3), 204-213.</a:t>
            </a:r>
            <a:endParaRPr dirty="0" sz="2400" lang="en-US">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Carson</dc:creator>
  <cp:lastModifiedBy>Carson</cp:lastModifiedBy>
  <dcterms:created xsi:type="dcterms:W3CDTF">2017-08-10T07:48:51Z</dcterms:created>
  <dcterms:modified xsi:type="dcterms:W3CDTF">2017-08-10T17:32:15Z</dcterms:modified>
</cp:coreProperties>
</file>