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60" r:id="rId5"/>
    <p:sldId id="259" r:id="rId6"/>
    <p:sldId id="275" r:id="rId7"/>
    <p:sldId id="261" r:id="rId8"/>
    <p:sldId id="262" r:id="rId9"/>
    <p:sldId id="263" r:id="rId10"/>
    <p:sldId id="264" r:id="rId11"/>
    <p:sldId id="274" r:id="rId12"/>
    <p:sldId id="265" r:id="rId13"/>
    <p:sldId id="266" r:id="rId14"/>
    <p:sldId id="267" r:id="rId15"/>
    <p:sldId id="268" r:id="rId16"/>
    <p:sldId id="270" r:id="rId17"/>
    <p:sldId id="271" r:id="rId18"/>
    <p:sldId id="272" r:id="rId19"/>
    <p:sldId id="273"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7" autoAdjust="0"/>
    <p:restoredTop sz="86364" autoAdjust="0"/>
  </p:normalViewPr>
  <p:slideViewPr>
    <p:cSldViewPr>
      <p:cViewPr varScale="1">
        <p:scale>
          <a:sx n="64" d="100"/>
          <a:sy n="64" d="100"/>
        </p:scale>
        <p:origin x="-780" y="-108"/>
      </p:cViewPr>
      <p:guideLst>
        <p:guide orient="horz" pos="2160"/>
        <p:guide pos="2880"/>
      </p:guideLst>
    </p:cSldViewPr>
  </p:slideViewPr>
  <p:outlineViewPr>
    <p:cViewPr>
      <p:scale>
        <a:sx n="33" d="100"/>
        <a:sy n="33" d="100"/>
      </p:scale>
      <p:origin x="36"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B84CE4-E335-420C-B208-1F465AF387AA}" type="datetimeFigureOut">
              <a:rPr lang="en-US" smtClean="0"/>
              <a:t>7/1/2017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C40065-83A1-4EEE-8D27-5774DEFE6C98}" type="slidenum">
              <a:rPr lang="en-US" smtClean="0"/>
              <a:t>‹#›</a:t>
            </a:fld>
            <a:endParaRPr lang="en-US"/>
          </a:p>
        </p:txBody>
      </p:sp>
    </p:spTree>
    <p:extLst>
      <p:ext uri="{BB962C8B-B14F-4D97-AF65-F5344CB8AC3E}">
        <p14:creationId xmlns:p14="http://schemas.microsoft.com/office/powerpoint/2010/main" val="246900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smtClean="0"/>
              <a:t>Why</a:t>
            </a:r>
            <a:r>
              <a:rPr lang="en-US" baseline="0" dirty="0" smtClean="0"/>
              <a:t> it is a Multicultural Issue</a:t>
            </a:r>
          </a:p>
          <a:p>
            <a:pPr algn="just"/>
            <a:r>
              <a:rPr lang="en-US" baseline="0" dirty="0" smtClean="0"/>
              <a:t>The world we live in today is characterized by diversity with people from different backgrounds living together in communities and as a society (Ivey et al., 2012). The result of having personalities of various backgrounds is that there is the prevalence of uncommon cultures and practices. Today this is experienced in various environments including homes, neighborhoods, schools and even the workplace environment. As such, it has become increasingly important that issues that are related to the diverse nature of culture are realized and addressed effectively.</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2</a:t>
            </a:fld>
            <a:endParaRPr lang="en-US"/>
          </a:p>
        </p:txBody>
      </p:sp>
    </p:spTree>
    <p:extLst>
      <p:ext uri="{BB962C8B-B14F-4D97-AF65-F5344CB8AC3E}">
        <p14:creationId xmlns:p14="http://schemas.microsoft.com/office/powerpoint/2010/main" val="791624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Linda Ross for instance, it is important that positive attitudes are developed and enhanced with today’s culturally diverse families (</a:t>
            </a:r>
            <a:r>
              <a:rPr lang="en-US" baseline="0" dirty="0" err="1" smtClean="0"/>
              <a:t>n.d.</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11</a:t>
            </a:fld>
            <a:endParaRPr lang="en-US"/>
          </a:p>
        </p:txBody>
      </p:sp>
    </p:spTree>
    <p:extLst>
      <p:ext uri="{BB962C8B-B14F-4D97-AF65-F5344CB8AC3E}">
        <p14:creationId xmlns:p14="http://schemas.microsoft.com/office/powerpoint/2010/main" val="13170178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smtClean="0"/>
              <a:t>Advocacy</a:t>
            </a:r>
            <a:r>
              <a:rPr lang="en-US" baseline="0" dirty="0" smtClean="0"/>
              <a:t> Considerations</a:t>
            </a:r>
          </a:p>
          <a:p>
            <a:pPr algn="just"/>
            <a:r>
              <a:rPr lang="en-US" dirty="0" smtClean="0"/>
              <a:t>Individuals and societies</a:t>
            </a:r>
            <a:r>
              <a:rPr lang="en-US" baseline="0" dirty="0" smtClean="0"/>
              <a:t> alike have different needs, expectations and certain trends that tend to determine how they identify as themselves or as a group. All these factors are what lead to a variation in cultural practices and having this fundamental understanding of where multicultural issues stem from is crucial in effective counselling as well as developing healthy intercultural relations with parents of different cultures.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12</a:t>
            </a:fld>
            <a:endParaRPr lang="en-US"/>
          </a:p>
        </p:txBody>
      </p:sp>
    </p:spTree>
    <p:extLst>
      <p:ext uri="{BB962C8B-B14F-4D97-AF65-F5344CB8AC3E}">
        <p14:creationId xmlns:p14="http://schemas.microsoft.com/office/powerpoint/2010/main" val="2553367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smtClean="0"/>
              <a:t>Social</a:t>
            </a:r>
            <a:r>
              <a:rPr lang="en-US" baseline="0" dirty="0" smtClean="0"/>
              <a:t> Justice Needs</a:t>
            </a:r>
          </a:p>
          <a:p>
            <a:pPr algn="just"/>
            <a:r>
              <a:rPr lang="en-US" baseline="0" dirty="0" smtClean="0"/>
              <a:t>The need for social justice on the other hand arises from prevailing issues created by the unequal treatment of individuals who appear different or inferior. The manifestation of these issues as  we know them today include ethnic animosity, racism and discrimination along religious or cultural lines. Upholding social justice becomes a need because it helps reconcile these differences and comes up with a way to coexist in a multicultural society.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13</a:t>
            </a:fld>
            <a:endParaRPr lang="en-US"/>
          </a:p>
        </p:txBody>
      </p:sp>
    </p:spTree>
    <p:extLst>
      <p:ext uri="{BB962C8B-B14F-4D97-AF65-F5344CB8AC3E}">
        <p14:creationId xmlns:p14="http://schemas.microsoft.com/office/powerpoint/2010/main" val="36639419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far as advocacy considerations go in fostering interaction with parents of diverse cultures there are a number of factors that may come in handy during counselling. Realizing that every encounter with such a parent is unique as opposed to being stereotypical is one such factor. Trust is also essential and for the counselling and communication to be seamless there should be trust between the involved parties </a:t>
            </a:r>
            <a:r>
              <a:rPr lang="en-US" baseline="0" dirty="0" smtClean="0"/>
              <a:t>(</a:t>
            </a:r>
            <a:r>
              <a:rPr lang="en-US" baseline="0" dirty="0" err="1" smtClean="0"/>
              <a:t>Lempert</a:t>
            </a:r>
            <a:r>
              <a:rPr lang="en-US" baseline="0" dirty="0" smtClean="0"/>
              <a:t>, </a:t>
            </a:r>
            <a:r>
              <a:rPr lang="en-US" baseline="0" dirty="0" err="1" smtClean="0"/>
              <a:t>n.d</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14</a:t>
            </a:fld>
            <a:endParaRPr lang="en-US"/>
          </a:p>
        </p:txBody>
      </p:sp>
    </p:spTree>
    <p:extLst>
      <p:ext uri="{BB962C8B-B14F-4D97-AF65-F5344CB8AC3E}">
        <p14:creationId xmlns:p14="http://schemas.microsoft.com/office/powerpoint/2010/main" val="3112126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Both parties should also be open to change as compromise is inevitable at one point or another. </a:t>
            </a:r>
            <a:r>
              <a:rPr lang="en-US" dirty="0" smtClean="0"/>
              <a:t>Another factor</a:t>
            </a:r>
            <a:r>
              <a:rPr lang="en-US" baseline="0" dirty="0" smtClean="0"/>
              <a:t> that is of significance in advocacy consideration is the sensitivity with which information is portrayed between different parties involved in the counselling (Holcomb-McCoy 2010).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15</a:t>
            </a:fld>
            <a:endParaRPr lang="en-US"/>
          </a:p>
        </p:txBody>
      </p:sp>
    </p:spTree>
    <p:extLst>
      <p:ext uri="{BB962C8B-B14F-4D97-AF65-F5344CB8AC3E}">
        <p14:creationId xmlns:p14="http://schemas.microsoft.com/office/powerpoint/2010/main" val="719308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Parents</a:t>
            </a:r>
            <a:r>
              <a:rPr lang="en-US" baseline="0" dirty="0" smtClean="0"/>
              <a:t> of different cultural backgrounds are likely targets of discrimination and social prejudices and this may be reflected in interactions between them and school counsellors, teachers and students. as a counsellor realizing the need to address social injustices may go along way in fostering relations and improving the outcome of counselling sessions. One way to do this is encouraging the parents to participate in school activities and community functions.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16</a:t>
            </a:fld>
            <a:endParaRPr lang="en-US"/>
          </a:p>
        </p:txBody>
      </p:sp>
    </p:spTree>
    <p:extLst>
      <p:ext uri="{BB962C8B-B14F-4D97-AF65-F5344CB8AC3E}">
        <p14:creationId xmlns:p14="http://schemas.microsoft.com/office/powerpoint/2010/main" val="2154468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defining other steps</a:t>
            </a:r>
            <a:r>
              <a:rPr lang="en-US" baseline="0" dirty="0" smtClean="0"/>
              <a:t> on how to address the needs of the culturally different parents it is important to understand their cultural background in order to level with them or whatever their plight might be. Doing away with preconceived ideas about the parents or their culture may also be a hindrance to good counselling and as such should be done away with.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17</a:t>
            </a:fld>
            <a:endParaRPr lang="en-US"/>
          </a:p>
        </p:txBody>
      </p:sp>
    </p:spTree>
    <p:extLst>
      <p:ext uri="{BB962C8B-B14F-4D97-AF65-F5344CB8AC3E}">
        <p14:creationId xmlns:p14="http://schemas.microsoft.com/office/powerpoint/2010/main" val="1803662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step that should be taken towards addressing</a:t>
            </a:r>
            <a:r>
              <a:rPr lang="en-US" baseline="0" dirty="0" smtClean="0"/>
              <a:t> these needs is recognizing and accepting that the parents are individuals with unique attributes rather part of a cultural group that relate with. Encouraging the parents to focus on positive aspects rather than the negative will also go a long way in fulfilling their social needs.</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18</a:t>
            </a:fld>
            <a:endParaRPr lang="en-US"/>
          </a:p>
        </p:txBody>
      </p:sp>
    </p:spTree>
    <p:extLst>
      <p:ext uri="{BB962C8B-B14F-4D97-AF65-F5344CB8AC3E}">
        <p14:creationId xmlns:p14="http://schemas.microsoft.com/office/powerpoint/2010/main" val="3360699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foster a good interaction and have an effective counselling session the parents should feel warmth of friendship rather than experience a superiority complex from the counsellor. This will enable a faster building in trust between the parties. </a:t>
            </a:r>
          </a:p>
          <a:p>
            <a:r>
              <a:rPr lang="en-US" baseline="0" dirty="0" smtClean="0"/>
              <a:t>By studying the biases that a counsellor may have against people from a certain culture (in this case the parents) and refocusing their thought process, there will be little chance of bias towards the parents and a neutral mindset in the counselling session.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19</a:t>
            </a:fld>
            <a:endParaRPr lang="en-US"/>
          </a:p>
        </p:txBody>
      </p:sp>
    </p:spTree>
    <p:extLst>
      <p:ext uri="{BB962C8B-B14F-4D97-AF65-F5344CB8AC3E}">
        <p14:creationId xmlns:p14="http://schemas.microsoft.com/office/powerpoint/2010/main" val="12903000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20</a:t>
            </a:fld>
            <a:endParaRPr lang="en-US"/>
          </a:p>
        </p:txBody>
      </p:sp>
    </p:spTree>
    <p:extLst>
      <p:ext uri="{BB962C8B-B14F-4D97-AF65-F5344CB8AC3E}">
        <p14:creationId xmlns:p14="http://schemas.microsoft.com/office/powerpoint/2010/main" val="3560594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Cultural diversity comes with a lot of challenges and if</a:t>
            </a:r>
            <a:r>
              <a:rPr lang="en-US" baseline="0" dirty="0" smtClean="0"/>
              <a:t> this challenges are not addressed certain vices that society has worked so hard to try and eradicate are bound to reemerge. These vices include discrimination against racial and ethnic lines as well as religious bias and suppression. Among the most affected places are the school and neighborhood settings where there is a prevalence of individuals of different cultural backgrounds but little or no knowledge on how to deal with the existing differences in lifestyles. As a result many people become victims of stereotyping or other forms of malice along cultural lines or end up becoming the perpetrators of the same unconsciously.</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3</a:t>
            </a:fld>
            <a:endParaRPr lang="en-US"/>
          </a:p>
        </p:txBody>
      </p:sp>
    </p:spTree>
    <p:extLst>
      <p:ext uri="{BB962C8B-B14F-4D97-AF65-F5344CB8AC3E}">
        <p14:creationId xmlns:p14="http://schemas.microsoft.com/office/powerpoint/2010/main" val="2999802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Since cultural</a:t>
            </a:r>
            <a:r>
              <a:rPr lang="en-US" baseline="0" dirty="0" smtClean="0"/>
              <a:t> diversity starts in one’s home, among the most crucial people in forming a lasting mindset on the general public are those that they interact with at home, in their neighborhoods and in school. This sheds light on parents and teachers as the people who shape multicultural awareness and attitudes that become inherent over time. </a:t>
            </a:r>
            <a:endParaRPr lang="en-US" dirty="0" smtClean="0"/>
          </a:p>
          <a:p>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4</a:t>
            </a:fld>
            <a:endParaRPr lang="en-US"/>
          </a:p>
        </p:txBody>
      </p:sp>
    </p:spTree>
    <p:extLst>
      <p:ext uri="{BB962C8B-B14F-4D97-AF65-F5344CB8AC3E}">
        <p14:creationId xmlns:p14="http://schemas.microsoft.com/office/powerpoint/2010/main" val="146934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Counselling is a crucial technique</a:t>
            </a:r>
            <a:r>
              <a:rPr lang="en-US" baseline="0" dirty="0" smtClean="0"/>
              <a:t> in creating awareness and promoting a change of attitude as well as mindsets on various issues affecting individuals and societies alike. Since cultural ignorance on the part of tutors, parents and students happens to be one such issue, counselling can be an important tool.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5</a:t>
            </a:fld>
            <a:endParaRPr lang="en-US"/>
          </a:p>
        </p:txBody>
      </p:sp>
    </p:spTree>
    <p:extLst>
      <p:ext uri="{BB962C8B-B14F-4D97-AF65-F5344CB8AC3E}">
        <p14:creationId xmlns:p14="http://schemas.microsoft.com/office/powerpoint/2010/main" val="373027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is especially so since a good interaction between parents of different cultures and the other concerned entities is crucial in enabling an inclusive perspective for the student. </a:t>
            </a:r>
            <a:endParaRPr lang="en-US" dirty="0" smtClean="0"/>
          </a:p>
          <a:p>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6</a:t>
            </a:fld>
            <a:endParaRPr lang="en-US"/>
          </a:p>
        </p:txBody>
      </p:sp>
    </p:spTree>
    <p:extLst>
      <p:ext uri="{BB962C8B-B14F-4D97-AF65-F5344CB8AC3E}">
        <p14:creationId xmlns:p14="http://schemas.microsoft.com/office/powerpoint/2010/main" val="409588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Multicultural</a:t>
            </a:r>
            <a:r>
              <a:rPr lang="en-US" baseline="0" dirty="0" smtClean="0"/>
              <a:t> counselling happens to be at the center of how interactions with parents of different cultural backgrounds will be affected. The fact that there has been limited research and input on multicultural counselling and issues surrounding it is among the reasons why there levels of awareness on the subject are still wanting. In recent times however, there has been a substantial increase to availability and access of material that aids to or is related to multicultural counselling.</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7</a:t>
            </a:fld>
            <a:endParaRPr lang="en-US"/>
          </a:p>
        </p:txBody>
      </p:sp>
    </p:spTree>
    <p:extLst>
      <p:ext uri="{BB962C8B-B14F-4D97-AF65-F5344CB8AC3E}">
        <p14:creationId xmlns:p14="http://schemas.microsoft.com/office/powerpoint/2010/main" val="2197740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Among</a:t>
            </a:r>
            <a:r>
              <a:rPr lang="en-US" baseline="0" dirty="0" smtClean="0"/>
              <a:t> the most notable bodies that provide assistance and guidance on counselling and strategies to be adopted in the face of different issues especially as it relates to culture, is the American Counselling Association. For instance according to Dr. </a:t>
            </a:r>
            <a:r>
              <a:rPr lang="en-US" baseline="0" dirty="0" err="1" smtClean="0"/>
              <a:t>Fontes</a:t>
            </a:r>
            <a:r>
              <a:rPr lang="en-US" baseline="0" dirty="0" smtClean="0"/>
              <a:t> of the journal of counselling and development, most professionals end up isolating multicultural parents by insulting them unknowingly because of their disciplinary techniques (2002).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8</a:t>
            </a:fld>
            <a:endParaRPr lang="en-US"/>
          </a:p>
        </p:txBody>
      </p:sp>
    </p:spTree>
    <p:extLst>
      <p:ext uri="{BB962C8B-B14F-4D97-AF65-F5344CB8AC3E}">
        <p14:creationId xmlns:p14="http://schemas.microsoft.com/office/powerpoint/2010/main" val="656360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a:t>
            </a:r>
            <a:r>
              <a:rPr lang="en-US" baseline="0" dirty="0" smtClean="0"/>
              <a:t> on multicultural issues also examines the dilemmas that counsellors face when addressing controversial issues and compromises that they have to make between their moral and ethic codes as in the case of Brooks et al., (2013).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9</a:t>
            </a:fld>
            <a:endParaRPr lang="en-US"/>
          </a:p>
        </p:txBody>
      </p:sp>
    </p:spTree>
    <p:extLst>
      <p:ext uri="{BB962C8B-B14F-4D97-AF65-F5344CB8AC3E}">
        <p14:creationId xmlns:p14="http://schemas.microsoft.com/office/powerpoint/2010/main" val="1765810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internet through the numerous self help groups available online is also an important tool in expanding the network of research and coming up with adequate insight and conclusive results. The subsequent results offer guidance on how to be equipped to handle relations and interactions with students and parents of different ethnic groups. </a:t>
            </a:r>
            <a:endParaRPr lang="en-US" dirty="0"/>
          </a:p>
        </p:txBody>
      </p:sp>
      <p:sp>
        <p:nvSpPr>
          <p:cNvPr id="4" name="Slide Number Placeholder 3"/>
          <p:cNvSpPr>
            <a:spLocks noGrp="1"/>
          </p:cNvSpPr>
          <p:nvPr>
            <p:ph type="sldNum" sz="quarter" idx="10"/>
          </p:nvPr>
        </p:nvSpPr>
        <p:spPr/>
        <p:txBody>
          <a:bodyPr/>
          <a:lstStyle/>
          <a:p>
            <a:fld id="{B0C40065-83A1-4EEE-8D27-5774DEFE6C98}" type="slidenum">
              <a:rPr lang="en-US" smtClean="0"/>
              <a:t>10</a:t>
            </a:fld>
            <a:endParaRPr lang="en-US"/>
          </a:p>
        </p:txBody>
      </p:sp>
    </p:spTree>
    <p:extLst>
      <p:ext uri="{BB962C8B-B14F-4D97-AF65-F5344CB8AC3E}">
        <p14:creationId xmlns:p14="http://schemas.microsoft.com/office/powerpoint/2010/main" val="129142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EA937AC-B3FC-4FF1-8AE0-12E14509142F}" type="datetimeFigureOut">
              <a:rPr lang="en-US" smtClean="0"/>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C864B-FB96-4CBA-9E09-042C7B61F40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A937AC-B3FC-4FF1-8AE0-12E14509142F}" type="datetimeFigureOut">
              <a:rPr lang="en-US" smtClean="0"/>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A937AC-B3FC-4FF1-8AE0-12E14509142F}" type="datetimeFigureOut">
              <a:rPr lang="en-US" smtClean="0"/>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A937AC-B3FC-4FF1-8AE0-12E14509142F}" type="datetimeFigureOut">
              <a:rPr lang="en-US" smtClean="0"/>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A937AC-B3FC-4FF1-8AE0-12E14509142F}" type="datetimeFigureOut">
              <a:rPr lang="en-US" smtClean="0"/>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C864B-FB96-4CBA-9E09-042C7B61F40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EA937AC-B3FC-4FF1-8AE0-12E14509142F}" type="datetimeFigureOut">
              <a:rPr lang="en-US" smtClean="0"/>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EA937AC-B3FC-4FF1-8AE0-12E14509142F}" type="datetimeFigureOut">
              <a:rPr lang="en-US" smtClean="0"/>
              <a:t>7/1/2017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0C864B-FB96-4CBA-9E09-042C7B61F40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A937AC-B3FC-4FF1-8AE0-12E14509142F}" type="datetimeFigureOut">
              <a:rPr lang="en-US" smtClean="0"/>
              <a:t>7/1/2017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937AC-B3FC-4FF1-8AE0-12E14509142F}" type="datetimeFigureOut">
              <a:rPr lang="en-US" smtClean="0"/>
              <a:t>7/1/2017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A937AC-B3FC-4FF1-8AE0-12E14509142F}" type="datetimeFigureOut">
              <a:rPr lang="en-US" smtClean="0"/>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C864B-FB96-4CBA-9E09-042C7B61F40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A937AC-B3FC-4FF1-8AE0-12E14509142F}" type="datetimeFigureOut">
              <a:rPr lang="en-US" smtClean="0"/>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C864B-FB96-4CBA-9E09-042C7B61F4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EA937AC-B3FC-4FF1-8AE0-12E14509142F}" type="datetimeFigureOut">
              <a:rPr lang="en-US" smtClean="0"/>
              <a:t>7/1/2017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80C864B-FB96-4CBA-9E09-042C7B61F4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Multicultural Counselling</a:t>
            </a:r>
            <a:endParaRPr lang="en-US" dirty="0"/>
          </a:p>
        </p:txBody>
      </p:sp>
      <p:sp>
        <p:nvSpPr>
          <p:cNvPr id="3" name="Subtitle 2"/>
          <p:cNvSpPr>
            <a:spLocks noGrp="1"/>
          </p:cNvSpPr>
          <p:nvPr>
            <p:ph type="subTitle" idx="1"/>
          </p:nvPr>
        </p:nvSpPr>
        <p:spPr/>
        <p:txBody>
          <a:bodyPr/>
          <a:lstStyle/>
          <a:p>
            <a:r>
              <a:rPr lang="en-US" dirty="0" smtClean="0"/>
              <a:t>Culturally Diverse Parents</a:t>
            </a:r>
            <a:endParaRPr lang="en-US" dirty="0"/>
          </a:p>
        </p:txBody>
      </p:sp>
    </p:spTree>
    <p:extLst>
      <p:ext uri="{BB962C8B-B14F-4D97-AF65-F5344CB8AC3E}">
        <p14:creationId xmlns:p14="http://schemas.microsoft.com/office/powerpoint/2010/main" val="265305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US" sz="3600" dirty="0" smtClean="0"/>
              <a:t>Research leading to conclusive work as it relates to multicultural counselling is also profound in self help websites.</a:t>
            </a:r>
          </a:p>
          <a:p>
            <a:r>
              <a:rPr lang="en-US" sz="3600" dirty="0" smtClean="0"/>
              <a:t>One such website contains articles that addresses teachers and helps them enhance their skills when relating to students and parents of different ethnic groups.</a:t>
            </a:r>
          </a:p>
          <a:p>
            <a:endParaRPr lang="en-US" sz="3600" dirty="0"/>
          </a:p>
        </p:txBody>
      </p:sp>
    </p:spTree>
    <p:extLst>
      <p:ext uri="{BB962C8B-B14F-4D97-AF65-F5344CB8AC3E}">
        <p14:creationId xmlns:p14="http://schemas.microsoft.com/office/powerpoint/2010/main" val="20520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4000" dirty="0" smtClean="0"/>
              <a:t>An example of such an article by Linda Ross talks about developing positive attitudes with today’s culturally diverse families.</a:t>
            </a:r>
            <a:endParaRPr lang="en-US" sz="4000" dirty="0"/>
          </a:p>
        </p:txBody>
      </p:sp>
    </p:spTree>
    <p:extLst>
      <p:ext uri="{BB962C8B-B14F-4D97-AF65-F5344CB8AC3E}">
        <p14:creationId xmlns:p14="http://schemas.microsoft.com/office/powerpoint/2010/main" val="3060729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Advocacy considerations/Social Justice Needs</a:t>
            </a:r>
            <a:endParaRPr lang="en-US" dirty="0"/>
          </a:p>
        </p:txBody>
      </p:sp>
      <p:sp>
        <p:nvSpPr>
          <p:cNvPr id="3" name="Content Placeholder 2"/>
          <p:cNvSpPr>
            <a:spLocks noGrp="1"/>
          </p:cNvSpPr>
          <p:nvPr>
            <p:ph idx="1"/>
          </p:nvPr>
        </p:nvSpPr>
        <p:spPr/>
        <p:txBody>
          <a:bodyPr>
            <a:normAutofit/>
          </a:bodyPr>
          <a:lstStyle/>
          <a:p>
            <a:r>
              <a:rPr lang="en-US" dirty="0" smtClean="0"/>
              <a:t>Every individual, community and society have different needs and expectations and as such may vary on their cultural practices.</a:t>
            </a:r>
          </a:p>
          <a:p>
            <a:r>
              <a:rPr lang="en-US" dirty="0" smtClean="0"/>
              <a:t>The realization of this fundamental uniqueness is essential in effective counselling as well as fostering good intercultural relations.</a:t>
            </a:r>
          </a:p>
        </p:txBody>
      </p:sp>
    </p:spTree>
    <p:extLst>
      <p:ext uri="{BB962C8B-B14F-4D97-AF65-F5344CB8AC3E}">
        <p14:creationId xmlns:p14="http://schemas.microsoft.com/office/powerpoint/2010/main" val="195172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105399"/>
          </a:xfrm>
        </p:spPr>
        <p:txBody>
          <a:bodyPr>
            <a:normAutofit/>
          </a:bodyPr>
          <a:lstStyle/>
          <a:p>
            <a:r>
              <a:rPr lang="en-US" dirty="0" smtClean="0"/>
              <a:t>Social justice needs arise from issues that stem from unequal treatment of individuals who appear different or inferior.</a:t>
            </a:r>
          </a:p>
          <a:p>
            <a:r>
              <a:rPr lang="en-US" dirty="0" smtClean="0"/>
              <a:t>These issues manifest themselves in the form of ethnicity, racism, religious as well as cultural discrimination.</a:t>
            </a:r>
          </a:p>
          <a:p>
            <a:r>
              <a:rPr lang="en-US" dirty="0" smtClean="0"/>
              <a:t>The need to reconcile these differences and come up with a solution that guarantees coexistence and good interactions comprises social justice needs.</a:t>
            </a:r>
            <a:endParaRPr lang="en-US" dirty="0"/>
          </a:p>
        </p:txBody>
      </p:sp>
    </p:spTree>
    <p:extLst>
      <p:ext uri="{BB962C8B-B14F-4D97-AF65-F5344CB8AC3E}">
        <p14:creationId xmlns:p14="http://schemas.microsoft.com/office/powerpoint/2010/main" val="603627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smtClean="0"/>
              <a:t>For a counsellor or teacher interacting with parents there are a number of advocacy considerations that may be instrumental in fostering good relations.</a:t>
            </a:r>
          </a:p>
          <a:p>
            <a:r>
              <a:rPr lang="en-US" dirty="0" smtClean="0"/>
              <a:t>These include; </a:t>
            </a:r>
          </a:p>
          <a:p>
            <a:r>
              <a:rPr lang="en-US" dirty="0" smtClean="0"/>
              <a:t>-realizing that every situation is unique </a:t>
            </a:r>
          </a:p>
          <a:p>
            <a:r>
              <a:rPr lang="en-US" dirty="0" smtClean="0"/>
              <a:t>-trust between the concerned parties is essential</a:t>
            </a:r>
          </a:p>
        </p:txBody>
      </p:sp>
    </p:spTree>
    <p:extLst>
      <p:ext uri="{BB962C8B-B14F-4D97-AF65-F5344CB8AC3E}">
        <p14:creationId xmlns:p14="http://schemas.microsoft.com/office/powerpoint/2010/main" val="2740151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sz="4000" dirty="0" smtClean="0"/>
              <a:t>-</a:t>
            </a:r>
            <a:r>
              <a:rPr lang="en-US" sz="4000" dirty="0" smtClean="0"/>
              <a:t>open to changes in the dynamics of the relationship with the student or parent</a:t>
            </a:r>
          </a:p>
          <a:p>
            <a:endParaRPr lang="en-US" sz="4000" dirty="0" smtClean="0"/>
          </a:p>
          <a:p>
            <a:r>
              <a:rPr lang="en-US" sz="4000" dirty="0" smtClean="0"/>
              <a:t>-sensitivity on how to communicate including the message</a:t>
            </a:r>
          </a:p>
          <a:p>
            <a:pPr marL="0" indent="0">
              <a:buNone/>
            </a:pPr>
            <a:endParaRPr lang="en-US" sz="4000" dirty="0"/>
          </a:p>
        </p:txBody>
      </p:sp>
    </p:spTree>
    <p:extLst>
      <p:ext uri="{BB962C8B-B14F-4D97-AF65-F5344CB8AC3E}">
        <p14:creationId xmlns:p14="http://schemas.microsoft.com/office/powerpoint/2010/main" val="4034512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these needs can be addressed</a:t>
            </a:r>
            <a:endParaRPr lang="en-US" dirty="0"/>
          </a:p>
        </p:txBody>
      </p:sp>
      <p:sp>
        <p:nvSpPr>
          <p:cNvPr id="3" name="Content Placeholder 2"/>
          <p:cNvSpPr>
            <a:spLocks noGrp="1"/>
          </p:cNvSpPr>
          <p:nvPr>
            <p:ph idx="1"/>
          </p:nvPr>
        </p:nvSpPr>
        <p:spPr/>
        <p:txBody>
          <a:bodyPr>
            <a:normAutofit/>
          </a:bodyPr>
          <a:lstStyle/>
          <a:p>
            <a:r>
              <a:rPr lang="en-US" dirty="0" smtClean="0"/>
              <a:t>It is important to realize that parents from different cultural backgrounds may have social needs that need addressing in the counselling sessions or while interacting with them in a non formal setting.</a:t>
            </a:r>
          </a:p>
          <a:p>
            <a:r>
              <a:rPr lang="en-US" dirty="0" smtClean="0"/>
              <a:t>For instance, encouraging parents to participate more in school functions or community outreach programs.</a:t>
            </a:r>
            <a:endParaRPr lang="en-US" dirty="0"/>
          </a:p>
        </p:txBody>
      </p:sp>
    </p:spTree>
    <p:extLst>
      <p:ext uri="{BB962C8B-B14F-4D97-AF65-F5344CB8AC3E}">
        <p14:creationId xmlns:p14="http://schemas.microsoft.com/office/powerpoint/2010/main" val="3679302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4876800"/>
          </a:xfrm>
        </p:spPr>
        <p:txBody>
          <a:bodyPr>
            <a:noAutofit/>
          </a:bodyPr>
          <a:lstStyle/>
          <a:p>
            <a:r>
              <a:rPr lang="en-US" sz="4000" dirty="0" smtClean="0"/>
              <a:t>Understanding the cultural background of the parents in the counselling session.</a:t>
            </a:r>
          </a:p>
          <a:p>
            <a:r>
              <a:rPr lang="en-US" sz="4000" dirty="0" smtClean="0"/>
              <a:t>Doing away with preconceived ideologies that may be detrimental to the whole process (stereotyping).</a:t>
            </a:r>
          </a:p>
          <a:p>
            <a:endParaRPr lang="en-US" sz="4000" dirty="0"/>
          </a:p>
        </p:txBody>
      </p:sp>
    </p:spTree>
    <p:extLst>
      <p:ext uri="{BB962C8B-B14F-4D97-AF65-F5344CB8AC3E}">
        <p14:creationId xmlns:p14="http://schemas.microsoft.com/office/powerpoint/2010/main" val="3725474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4495800"/>
          </a:xfrm>
        </p:spPr>
        <p:txBody>
          <a:bodyPr>
            <a:normAutofit/>
          </a:bodyPr>
          <a:lstStyle/>
          <a:p>
            <a:r>
              <a:rPr lang="en-US" sz="4000" dirty="0" smtClean="0"/>
              <a:t>Recognizing the parents as individuals rather than part of a group based on their culture</a:t>
            </a:r>
            <a:endParaRPr lang="en-US" sz="4000" dirty="0" smtClean="0"/>
          </a:p>
          <a:p>
            <a:r>
              <a:rPr lang="en-US" sz="4000" dirty="0" smtClean="0"/>
              <a:t>Helping the parents to the positive things rather than focus on negatives such as past injustices</a:t>
            </a:r>
          </a:p>
          <a:p>
            <a:pPr marL="0" indent="0">
              <a:buNone/>
            </a:pPr>
            <a:endParaRPr lang="en-US" sz="4000" dirty="0"/>
          </a:p>
        </p:txBody>
      </p:sp>
    </p:spTree>
    <p:extLst>
      <p:ext uri="{BB962C8B-B14F-4D97-AF65-F5344CB8AC3E}">
        <p14:creationId xmlns:p14="http://schemas.microsoft.com/office/powerpoint/2010/main" val="3724195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sz="4000" dirty="0" smtClean="0"/>
              <a:t>Relating with the parents on a friendly basis rather than as a counsellor.</a:t>
            </a:r>
          </a:p>
          <a:p>
            <a:r>
              <a:rPr lang="en-US" sz="4000" dirty="0" smtClean="0"/>
              <a:t>Examining personal biases that one may have towards a certain culture and reorienting accordingly</a:t>
            </a:r>
            <a:endParaRPr lang="en-US" sz="4000" dirty="0"/>
          </a:p>
        </p:txBody>
      </p:sp>
    </p:spTree>
    <p:extLst>
      <p:ext uri="{BB962C8B-B14F-4D97-AF65-F5344CB8AC3E}">
        <p14:creationId xmlns:p14="http://schemas.microsoft.com/office/powerpoint/2010/main" val="1140409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it a Multicultural Issue?</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r>
              <a:rPr lang="en-US" dirty="0" smtClean="0"/>
              <a:t>The world is becoming more diverse with the emergence of information technology and free movement of people and technology.</a:t>
            </a:r>
          </a:p>
          <a:p>
            <a:r>
              <a:rPr lang="en-US" dirty="0" smtClean="0"/>
              <a:t>Diversity has led to people of different backgrounds living in the same communities and neighborhoods</a:t>
            </a:r>
          </a:p>
          <a:p>
            <a:r>
              <a:rPr lang="en-US" dirty="0" smtClean="0"/>
              <a:t>As a result common places such as schools, workplaces and whole societies become hubs for multicultural practices.</a:t>
            </a:r>
          </a:p>
        </p:txBody>
      </p:sp>
    </p:spTree>
    <p:extLst>
      <p:ext uri="{BB962C8B-B14F-4D97-AF65-F5344CB8AC3E}">
        <p14:creationId xmlns:p14="http://schemas.microsoft.com/office/powerpoint/2010/main" val="2240762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a:t>R</a:t>
            </a:r>
            <a:r>
              <a:rPr lang="en-US" sz="3200" dirty="0" smtClean="0"/>
              <a:t>eferences</a:t>
            </a:r>
            <a:endParaRPr lang="en-US" sz="3200"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sz="1800" dirty="0" err="1" smtClean="0"/>
              <a:t>Fontes</a:t>
            </a:r>
            <a:r>
              <a:rPr lang="en-US" sz="1800" dirty="0" smtClean="0"/>
              <a:t>, L. A. (2002). Child discipline and physical abuse in immigrant Latino families: Reducing violence and misunderstandings. </a:t>
            </a:r>
            <a:r>
              <a:rPr lang="en-US" sz="1800" i="1" dirty="0" smtClean="0"/>
              <a:t>Journal of Counseling &amp; Development</a:t>
            </a:r>
            <a:r>
              <a:rPr lang="en-US" sz="1800" dirty="0" smtClean="0"/>
              <a:t>, </a:t>
            </a:r>
            <a:r>
              <a:rPr lang="en-US" sz="1800" i="1" dirty="0" smtClean="0"/>
              <a:t>80</a:t>
            </a:r>
            <a:r>
              <a:rPr lang="en-US" sz="1800" dirty="0" smtClean="0"/>
              <a:t>(1), 31-40.</a:t>
            </a:r>
          </a:p>
          <a:p>
            <a:r>
              <a:rPr lang="en-US" sz="1800" dirty="0" smtClean="0"/>
              <a:t>Brooks, B., Fiedler, K., Waddington, J., &amp; Zink, K. (2013). Minors’ rights to confidentiality, when parents want to know: An ethical scenario. </a:t>
            </a:r>
            <a:r>
              <a:rPr lang="en-US" sz="1800" i="1" dirty="0" smtClean="0"/>
              <a:t>ACA VISTAS Online</a:t>
            </a:r>
            <a:r>
              <a:rPr lang="en-US" sz="1800" dirty="0" smtClean="0"/>
              <a:t>, </a:t>
            </a:r>
            <a:r>
              <a:rPr lang="en-US" sz="1800" i="1" dirty="0" smtClean="0"/>
              <a:t>26</a:t>
            </a:r>
            <a:r>
              <a:rPr lang="en-US" sz="1800" dirty="0" smtClean="0"/>
              <a:t>.</a:t>
            </a:r>
          </a:p>
          <a:p>
            <a:r>
              <a:rPr lang="en-US" sz="1800" dirty="0" smtClean="0"/>
              <a:t>Ivey, A. E., Ivey, M. B., </a:t>
            </a:r>
            <a:r>
              <a:rPr lang="en-US" sz="1800" dirty="0" err="1" smtClean="0"/>
              <a:t>Zalaquett</a:t>
            </a:r>
            <a:r>
              <a:rPr lang="en-US" sz="1800" dirty="0" smtClean="0"/>
              <a:t>, C. P., &amp; Quirk, K. (2012). </a:t>
            </a:r>
            <a:r>
              <a:rPr lang="en-US" sz="1800" i="1" dirty="0" smtClean="0"/>
              <a:t>Essentials of intentional interviewing: Counseling in a multicultural world</a:t>
            </a:r>
            <a:r>
              <a:rPr lang="en-US" sz="1800" dirty="0" smtClean="0"/>
              <a:t>. Cengage Learning.</a:t>
            </a:r>
          </a:p>
          <a:p>
            <a:r>
              <a:rPr lang="en-US" sz="1800" dirty="0" smtClean="0"/>
              <a:t>Holcomb‐McCoy, C., &amp; Bryan, J. (2010). Advocacy and empowerment in parent consultation: Implications for theory and practice. </a:t>
            </a:r>
            <a:r>
              <a:rPr lang="en-US" sz="1800" i="1" dirty="0" smtClean="0"/>
              <a:t>Journal of counseling &amp; development</a:t>
            </a:r>
            <a:r>
              <a:rPr lang="en-US" sz="1800" dirty="0" smtClean="0"/>
              <a:t>, </a:t>
            </a:r>
            <a:r>
              <a:rPr lang="en-US" sz="1800" i="1" dirty="0" smtClean="0"/>
              <a:t>88</a:t>
            </a:r>
            <a:r>
              <a:rPr lang="en-US" sz="1800" dirty="0" smtClean="0"/>
              <a:t>(3), 259-268.</a:t>
            </a:r>
          </a:p>
          <a:p>
            <a:r>
              <a:rPr lang="en-US" sz="1800" dirty="0" smtClean="0"/>
              <a:t>Ted, L. (</a:t>
            </a:r>
            <a:r>
              <a:rPr lang="en-US" sz="1800" dirty="0" err="1" smtClean="0"/>
              <a:t>n.d.</a:t>
            </a:r>
            <a:r>
              <a:rPr lang="en-US" sz="1800" dirty="0" smtClean="0"/>
              <a:t>). President of Children Now. </a:t>
            </a:r>
            <a:r>
              <a:rPr lang="en-US" sz="1800" i="1" dirty="0"/>
              <a:t>An Advocate’s Perspective: Ten </a:t>
            </a:r>
            <a:r>
              <a:rPr lang="en-US" sz="1800" i="1" dirty="0" smtClean="0"/>
              <a:t>Considerations for </a:t>
            </a:r>
            <a:r>
              <a:rPr lang="en-US" sz="1800" i="1" dirty="0"/>
              <a:t>Effective Advocacy </a:t>
            </a:r>
            <a:r>
              <a:rPr lang="en-US" sz="1800" i="1" dirty="0" smtClean="0"/>
              <a:t>Evaluation.</a:t>
            </a:r>
          </a:p>
          <a:p>
            <a:r>
              <a:rPr lang="en-US" sz="1800" dirty="0" smtClean="0"/>
              <a:t>Ross, L. (</a:t>
            </a:r>
            <a:r>
              <a:rPr lang="en-US" sz="1800" dirty="0" err="1" smtClean="0"/>
              <a:t>n.d.</a:t>
            </a:r>
            <a:r>
              <a:rPr lang="en-US" sz="1800" dirty="0" smtClean="0"/>
              <a:t>).</a:t>
            </a:r>
            <a:r>
              <a:rPr lang="en-US" sz="1800" b="1" dirty="0" smtClean="0"/>
              <a:t> </a:t>
            </a:r>
            <a:r>
              <a:rPr lang="en-US" sz="1800" dirty="0" smtClean="0"/>
              <a:t>Develop positive relationships with today’s diverse families. </a:t>
            </a:r>
            <a:r>
              <a:rPr lang="en-US" sz="1800" i="1" dirty="0" smtClean="0"/>
              <a:t>Connect With Kids and Parents of Different Cultures. </a:t>
            </a:r>
            <a:r>
              <a:rPr lang="en-US" sz="1800" dirty="0" smtClean="0"/>
              <a:t>Retrieved on July 1, 2017 from: https://www.scholastic.com/teachers/articles/teaching-content/connect-kids-and-parents-different-cultures-0/</a:t>
            </a:r>
            <a:endParaRPr lang="en-US" sz="1800" i="1" dirty="0" smtClean="0"/>
          </a:p>
          <a:p>
            <a:endParaRPr lang="en-US" sz="1800" dirty="0"/>
          </a:p>
        </p:txBody>
      </p:sp>
    </p:spTree>
    <p:extLst>
      <p:ext uri="{BB962C8B-B14F-4D97-AF65-F5344CB8AC3E}">
        <p14:creationId xmlns:p14="http://schemas.microsoft.com/office/powerpoint/2010/main" val="1462763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724400"/>
          </a:xfrm>
        </p:spPr>
        <p:txBody>
          <a:bodyPr>
            <a:normAutofit/>
          </a:bodyPr>
          <a:lstStyle/>
          <a:p>
            <a:r>
              <a:rPr lang="en-US" dirty="0" smtClean="0"/>
              <a:t>This has led to an urgency in addressing issues related to cultural diversity.</a:t>
            </a:r>
            <a:endParaRPr lang="en-US" dirty="0" smtClean="0"/>
          </a:p>
          <a:p>
            <a:r>
              <a:rPr lang="en-US" dirty="0" smtClean="0"/>
              <a:t>Cultural diversity comes with a string of challenges.</a:t>
            </a:r>
          </a:p>
          <a:p>
            <a:r>
              <a:rPr lang="en-US" dirty="0" smtClean="0"/>
              <a:t>Ignoring these challenges has the potential of destroying relations at a personal, societal, national and world level.</a:t>
            </a:r>
          </a:p>
        </p:txBody>
      </p:sp>
    </p:spTree>
    <p:extLst>
      <p:ext uri="{BB962C8B-B14F-4D97-AF65-F5344CB8AC3E}">
        <p14:creationId xmlns:p14="http://schemas.microsoft.com/office/powerpoint/2010/main" val="3108913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257800"/>
          </a:xfrm>
        </p:spPr>
        <p:txBody>
          <a:bodyPr>
            <a:normAutofit/>
          </a:bodyPr>
          <a:lstStyle/>
          <a:p>
            <a:r>
              <a:rPr lang="en-US" sz="4000" dirty="0" smtClean="0"/>
              <a:t>Cultural diversity is predominant in neighborhood and school settings.</a:t>
            </a:r>
          </a:p>
          <a:p>
            <a:r>
              <a:rPr lang="en-US" sz="4000" dirty="0" smtClean="0"/>
              <a:t>Despite this predominance most people in these settings are ignorant on how to handle situations involving culture that deviates from their own.</a:t>
            </a:r>
          </a:p>
        </p:txBody>
      </p:sp>
    </p:spTree>
    <p:extLst>
      <p:ext uri="{BB962C8B-B14F-4D97-AF65-F5344CB8AC3E}">
        <p14:creationId xmlns:p14="http://schemas.microsoft.com/office/powerpoint/2010/main" val="184051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n-US" sz="4000" dirty="0" smtClean="0"/>
              <a:t>One way that creates awareness and changes attitudes and mindsets is counselling.</a:t>
            </a:r>
          </a:p>
          <a:p>
            <a:r>
              <a:rPr lang="en-US" sz="4000" dirty="0" smtClean="0"/>
              <a:t>Since cultural ignorance is an issue affecting parents, teachers and students to a large extent, counselling comes in handy as a means of changing mindsets and attitudes</a:t>
            </a:r>
            <a:r>
              <a:rPr lang="en-US" dirty="0" smtClean="0"/>
              <a:t>.</a:t>
            </a:r>
          </a:p>
        </p:txBody>
      </p:sp>
    </p:spTree>
    <p:extLst>
      <p:ext uri="{BB962C8B-B14F-4D97-AF65-F5344CB8AC3E}">
        <p14:creationId xmlns:p14="http://schemas.microsoft.com/office/powerpoint/2010/main" val="2026578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sz="4000" dirty="0" smtClean="0"/>
              <a:t>A good interaction with parents of different cultures is essential as a means of changing general perceptions and improving relations.</a:t>
            </a:r>
          </a:p>
          <a:p>
            <a:endParaRPr lang="en-US" sz="4000" dirty="0"/>
          </a:p>
        </p:txBody>
      </p:sp>
    </p:spTree>
    <p:extLst>
      <p:ext uri="{BB962C8B-B14F-4D97-AF65-F5344CB8AC3E}">
        <p14:creationId xmlns:p14="http://schemas.microsoft.com/office/powerpoint/2010/main" val="2609208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Related to Multicultural Counselling</a:t>
            </a:r>
            <a:endParaRPr lang="en-US" dirty="0"/>
          </a:p>
        </p:txBody>
      </p:sp>
      <p:sp>
        <p:nvSpPr>
          <p:cNvPr id="3" name="Content Placeholder 2"/>
          <p:cNvSpPr>
            <a:spLocks noGrp="1"/>
          </p:cNvSpPr>
          <p:nvPr>
            <p:ph idx="1"/>
          </p:nvPr>
        </p:nvSpPr>
        <p:spPr>
          <a:xfrm>
            <a:off x="457200" y="1447800"/>
            <a:ext cx="8229600" cy="4678363"/>
          </a:xfrm>
        </p:spPr>
        <p:txBody>
          <a:bodyPr/>
          <a:lstStyle/>
          <a:p>
            <a:r>
              <a:rPr lang="en-US" dirty="0" smtClean="0"/>
              <a:t>It is a huge determinant on the success or failure of multicultural interactions.</a:t>
            </a:r>
          </a:p>
          <a:p>
            <a:r>
              <a:rPr lang="en-US" dirty="0" smtClean="0"/>
              <a:t>Minimal research is a contributing factor to the prevailing ignorance on the subject and its effects.</a:t>
            </a:r>
          </a:p>
          <a:p>
            <a:r>
              <a:rPr lang="en-US" dirty="0" smtClean="0"/>
              <a:t>The amount of research has increased significantly recently due to technology and emergence of the internet as a platform. </a:t>
            </a:r>
            <a:endParaRPr lang="en-US" dirty="0"/>
          </a:p>
        </p:txBody>
      </p:sp>
    </p:spTree>
    <p:extLst>
      <p:ext uri="{BB962C8B-B14F-4D97-AF65-F5344CB8AC3E}">
        <p14:creationId xmlns:p14="http://schemas.microsoft.com/office/powerpoint/2010/main" val="68685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smtClean="0"/>
              <a:t>The American counselling Association plays a major role in giving guidelines and education on different topics related to counselling including cultural issues.</a:t>
            </a:r>
          </a:p>
          <a:p>
            <a:r>
              <a:rPr lang="en-US" dirty="0" smtClean="0"/>
              <a:t>Doctor Lisa Aronson </a:t>
            </a:r>
            <a:r>
              <a:rPr lang="en-US" dirty="0" err="1" smtClean="0"/>
              <a:t>Fontes</a:t>
            </a:r>
            <a:r>
              <a:rPr lang="en-US" dirty="0"/>
              <a:t> </a:t>
            </a:r>
            <a:r>
              <a:rPr lang="en-US" dirty="0" smtClean="0"/>
              <a:t>of the journal of counselling and development is a beneficiary if this association.</a:t>
            </a:r>
          </a:p>
          <a:p>
            <a:r>
              <a:rPr lang="en-US" dirty="0" smtClean="0"/>
              <a:t>Her contributions revolve around the role played by multicultural parents in disciplinary techniques and how this is perceived by professionals.</a:t>
            </a:r>
            <a:endParaRPr lang="en-US" dirty="0"/>
          </a:p>
        </p:txBody>
      </p:sp>
    </p:spTree>
    <p:extLst>
      <p:ext uri="{BB962C8B-B14F-4D97-AF65-F5344CB8AC3E}">
        <p14:creationId xmlns:p14="http://schemas.microsoft.com/office/powerpoint/2010/main" val="3270787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Research also examines compromises made by professionals in relation to multicultural issues.</a:t>
            </a:r>
          </a:p>
          <a:p>
            <a:r>
              <a:rPr lang="en-US" dirty="0" smtClean="0"/>
              <a:t>An example of such a case is a compromise between moral and ethic codes as portrayed by Beth Brooks among other researchers.</a:t>
            </a:r>
          </a:p>
          <a:p>
            <a:r>
              <a:rPr lang="en-US" dirty="0" smtClean="0"/>
              <a:t>In the process of multicultural counselling most professionals always get at a crossroad where they have to balance between doing what is morally right and keeping their ethical code of conduct.</a:t>
            </a:r>
            <a:endParaRPr lang="en-US" dirty="0"/>
          </a:p>
        </p:txBody>
      </p:sp>
    </p:spTree>
    <p:extLst>
      <p:ext uri="{BB962C8B-B14F-4D97-AF65-F5344CB8AC3E}">
        <p14:creationId xmlns:p14="http://schemas.microsoft.com/office/powerpoint/2010/main" val="507590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304</TotalTime>
  <Words>2173</Words>
  <Application>Microsoft Office PowerPoint</Application>
  <PresentationFormat>On-screen Show (4:3)</PresentationFormat>
  <Paragraphs>97</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Clarity</vt:lpstr>
      <vt:lpstr>Multicultural Counselling</vt:lpstr>
      <vt:lpstr>Why is it a Multicultural Issue?</vt:lpstr>
      <vt:lpstr>PowerPoint Presentation</vt:lpstr>
      <vt:lpstr>PowerPoint Presentation</vt:lpstr>
      <vt:lpstr>PowerPoint Presentation</vt:lpstr>
      <vt:lpstr>PowerPoint Presentation</vt:lpstr>
      <vt:lpstr>Research Related to Multicultural Counselling</vt:lpstr>
      <vt:lpstr>PowerPoint Presentation</vt:lpstr>
      <vt:lpstr>PowerPoint Presentation</vt:lpstr>
      <vt:lpstr>PowerPoint Presentation</vt:lpstr>
      <vt:lpstr>PowerPoint Presentation</vt:lpstr>
      <vt:lpstr>Advocacy considerations/Social Justice Needs</vt:lpstr>
      <vt:lpstr>PowerPoint Presentation</vt:lpstr>
      <vt:lpstr>PowerPoint Presentation</vt:lpstr>
      <vt:lpstr>PowerPoint Presentation</vt:lpstr>
      <vt:lpstr>How these needs can be addressed</vt:lpstr>
      <vt:lpstr>PowerPoint Presentation</vt:lpstr>
      <vt:lpstr>PowerPoint Presentation</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HELLSTROME</dc:creator>
  <cp:lastModifiedBy>HELLSTROME</cp:lastModifiedBy>
  <cp:revision>26</cp:revision>
  <dcterms:created xsi:type="dcterms:W3CDTF">2017-07-01T10:45:03Z</dcterms:created>
  <dcterms:modified xsi:type="dcterms:W3CDTF">2017-07-01T15:49:03Z</dcterms:modified>
</cp:coreProperties>
</file>