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770" autoAdjust="0"/>
  </p:normalViewPr>
  <p:slideViewPr>
    <p:cSldViewPr>
      <p:cViewPr varScale="1">
        <p:scale>
          <a:sx n="56" d="100"/>
          <a:sy n="56" d="100"/>
        </p:scale>
        <p:origin x="-177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753519-764E-4BB6-A003-6FBD29D86CAF}" type="datetimeFigureOut">
              <a:rPr lang="en-US" smtClean="0"/>
              <a:t>7/5/2017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FF19F7-780E-46FE-B377-7157C9532CB9}" type="slidenum">
              <a:rPr lang="en-US" smtClean="0"/>
              <a:t>‹#›</a:t>
            </a:fld>
            <a:endParaRPr lang="en-US"/>
          </a:p>
        </p:txBody>
      </p:sp>
    </p:spTree>
    <p:extLst>
      <p:ext uri="{BB962C8B-B14F-4D97-AF65-F5344CB8AC3E}">
        <p14:creationId xmlns:p14="http://schemas.microsoft.com/office/powerpoint/2010/main" val="1355212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Amphetamines</a:t>
            </a:r>
            <a:r>
              <a:rPr lang="en-US" baseline="0" dirty="0" smtClean="0"/>
              <a:t> such as crystal meth increase the release of serotonin, dopamine, and norepinephrine while blocking their re-uptake causing intense feelings of pleasure, energy, and happiness (</a:t>
            </a:r>
            <a:r>
              <a:rPr lang="en-US" dirty="0" err="1" smtClean="0"/>
              <a:t>Dombeck</a:t>
            </a:r>
            <a:r>
              <a:rPr lang="en-US" dirty="0" smtClean="0"/>
              <a:t>, 2004)</a:t>
            </a:r>
            <a:r>
              <a:rPr lang="en-US" baseline="0" dirty="0" smtClean="0"/>
              <a:t>(</a:t>
            </a:r>
            <a:r>
              <a:rPr lang="en-US" dirty="0" smtClean="0"/>
              <a:t>Kruk, 2014)</a:t>
            </a:r>
            <a:r>
              <a:rPr lang="en-US" baseline="0" dirty="0" smtClean="0"/>
              <a:t>. This tends to cause long-term impacts on the neurotransmitters leading to insomnia, increased energy, and euphoric events especially during withdrawal.  </a:t>
            </a:r>
            <a:endParaRPr lang="en-US" dirty="0"/>
          </a:p>
        </p:txBody>
      </p:sp>
      <p:sp>
        <p:nvSpPr>
          <p:cNvPr id="4" name="Slide Number Placeholder 3"/>
          <p:cNvSpPr>
            <a:spLocks noGrp="1"/>
          </p:cNvSpPr>
          <p:nvPr>
            <p:ph type="sldNum" sz="quarter" idx="10"/>
          </p:nvPr>
        </p:nvSpPr>
        <p:spPr/>
        <p:txBody>
          <a:bodyPr/>
          <a:lstStyle/>
          <a:p>
            <a:fld id="{CBFF19F7-780E-46FE-B377-7157C9532CB9}" type="slidenum">
              <a:rPr lang="en-US" smtClean="0"/>
              <a:t>2</a:t>
            </a:fld>
            <a:endParaRPr lang="en-US"/>
          </a:p>
        </p:txBody>
      </p:sp>
    </p:spTree>
    <p:extLst>
      <p:ext uri="{BB962C8B-B14F-4D97-AF65-F5344CB8AC3E}">
        <p14:creationId xmlns:p14="http://schemas.microsoft.com/office/powerpoint/2010/main" val="33984397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Withdrawal</a:t>
            </a:r>
            <a:r>
              <a:rPr lang="en-US" baseline="0" dirty="0" smtClean="0"/>
              <a:t> from drug use causes increased impairment of cognitive functioning. People who have been addicted and stopped using drugs tend to have been conditioned in using the drug through the brain’s chemistry (</a:t>
            </a:r>
            <a:r>
              <a:rPr lang="en-US" dirty="0" smtClean="0"/>
              <a:t>National Institute on Drug Abuse,</a:t>
            </a:r>
            <a:r>
              <a:rPr lang="en-US" baseline="0" dirty="0" smtClean="0"/>
              <a:t> </a:t>
            </a:r>
            <a:r>
              <a:rPr lang="en-US" dirty="0" smtClean="0"/>
              <a:t>2014)</a:t>
            </a:r>
            <a:r>
              <a:rPr lang="en-US" baseline="0" dirty="0" smtClean="0"/>
              <a:t>. This causes unending impulses or craving for use of the drug.  </a:t>
            </a:r>
            <a:endParaRPr lang="en-US" dirty="0"/>
          </a:p>
        </p:txBody>
      </p:sp>
      <p:sp>
        <p:nvSpPr>
          <p:cNvPr id="4" name="Slide Number Placeholder 3"/>
          <p:cNvSpPr>
            <a:spLocks noGrp="1"/>
          </p:cNvSpPr>
          <p:nvPr>
            <p:ph type="sldNum" sz="quarter" idx="10"/>
          </p:nvPr>
        </p:nvSpPr>
        <p:spPr/>
        <p:txBody>
          <a:bodyPr/>
          <a:lstStyle/>
          <a:p>
            <a:fld id="{CBFF19F7-780E-46FE-B377-7157C9532CB9}" type="slidenum">
              <a:rPr lang="en-US" smtClean="0"/>
              <a:t>11</a:t>
            </a:fld>
            <a:endParaRPr lang="en-US"/>
          </a:p>
        </p:txBody>
      </p:sp>
    </p:spTree>
    <p:extLst>
      <p:ext uri="{BB962C8B-B14F-4D97-AF65-F5344CB8AC3E}">
        <p14:creationId xmlns:p14="http://schemas.microsoft.com/office/powerpoint/2010/main" val="27829634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Cocaine</a:t>
            </a:r>
            <a:r>
              <a:rPr lang="en-US" baseline="0" dirty="0" smtClean="0"/>
              <a:t> directly impacts </a:t>
            </a:r>
            <a:r>
              <a:rPr lang="en-US" dirty="0" smtClean="0"/>
              <a:t>serotonin, dopamine, and norepinephrine neurotransmitters with the first</a:t>
            </a:r>
            <a:r>
              <a:rPr lang="en-US" baseline="0" dirty="0" smtClean="0"/>
              <a:t> use. Continuous use of cocaine leads to intense releases of dopamine that turns urges into actions becoming very addictive (</a:t>
            </a:r>
            <a:r>
              <a:rPr lang="en-US" dirty="0" err="1" smtClean="0"/>
              <a:t>Dombeck</a:t>
            </a:r>
            <a:r>
              <a:rPr lang="en-US" dirty="0" smtClean="0"/>
              <a:t>, 2004)</a:t>
            </a:r>
            <a:r>
              <a:rPr lang="en-US" baseline="0" dirty="0" smtClean="0"/>
              <a:t>. Moreover, it has long-term impacts even after withdrawal as the neurotransmitters cannot reserve in the natural process.  </a:t>
            </a:r>
            <a:endParaRPr lang="en-US" dirty="0"/>
          </a:p>
        </p:txBody>
      </p:sp>
      <p:sp>
        <p:nvSpPr>
          <p:cNvPr id="4" name="Slide Number Placeholder 3"/>
          <p:cNvSpPr>
            <a:spLocks noGrp="1"/>
          </p:cNvSpPr>
          <p:nvPr>
            <p:ph type="sldNum" sz="quarter" idx="10"/>
          </p:nvPr>
        </p:nvSpPr>
        <p:spPr/>
        <p:txBody>
          <a:bodyPr/>
          <a:lstStyle/>
          <a:p>
            <a:fld id="{CBFF19F7-780E-46FE-B377-7157C9532CB9}" type="slidenum">
              <a:rPr lang="en-US" smtClean="0"/>
              <a:t>3</a:t>
            </a:fld>
            <a:endParaRPr lang="en-US"/>
          </a:p>
        </p:txBody>
      </p:sp>
    </p:spTree>
    <p:extLst>
      <p:ext uri="{BB962C8B-B14F-4D97-AF65-F5344CB8AC3E}">
        <p14:creationId xmlns:p14="http://schemas.microsoft.com/office/powerpoint/2010/main" val="862038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Heroin</a:t>
            </a:r>
            <a:r>
              <a:rPr lang="en-US" baseline="0" dirty="0" smtClean="0"/>
              <a:t> is an narcotic from the opioid category and well known for its impact in activating all opioid receptors in the brain </a:t>
            </a:r>
            <a:r>
              <a:rPr lang="en-US" baseline="0" dirty="0" smtClean="0"/>
              <a:t>(</a:t>
            </a:r>
            <a:r>
              <a:rPr lang="en-US" dirty="0" smtClean="0"/>
              <a:t>Kruk, 2014)</a:t>
            </a:r>
            <a:r>
              <a:rPr lang="en-US" baseline="0" dirty="0" smtClean="0"/>
              <a:t>. This regulates stress, sleep, and anxiety. Most users and ex-users of this drug experiences increased nausea, euphoria, pain relief, and feeling relaxed. </a:t>
            </a:r>
          </a:p>
          <a:p>
            <a:endParaRPr lang="en-US" dirty="0"/>
          </a:p>
        </p:txBody>
      </p:sp>
      <p:sp>
        <p:nvSpPr>
          <p:cNvPr id="4" name="Slide Number Placeholder 3"/>
          <p:cNvSpPr>
            <a:spLocks noGrp="1"/>
          </p:cNvSpPr>
          <p:nvPr>
            <p:ph type="sldNum" sz="quarter" idx="10"/>
          </p:nvPr>
        </p:nvSpPr>
        <p:spPr/>
        <p:txBody>
          <a:bodyPr/>
          <a:lstStyle/>
          <a:p>
            <a:fld id="{CBFF19F7-780E-46FE-B377-7157C9532CB9}" type="slidenum">
              <a:rPr lang="en-US" smtClean="0"/>
              <a:t>4</a:t>
            </a:fld>
            <a:endParaRPr lang="en-US"/>
          </a:p>
        </p:txBody>
      </p:sp>
    </p:spTree>
    <p:extLst>
      <p:ext uri="{BB962C8B-B14F-4D97-AF65-F5344CB8AC3E}">
        <p14:creationId xmlns:p14="http://schemas.microsoft.com/office/powerpoint/2010/main" val="4132924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Neurotransmitters</a:t>
            </a:r>
            <a:r>
              <a:rPr lang="en-US" baseline="0" dirty="0" smtClean="0"/>
              <a:t> are the key messengers in the brain. They are chemicals that carry messages around the brain about all types of feelings such as happiness, anger, anxiety, mood, pain, and even sleep among others </a:t>
            </a:r>
            <a:r>
              <a:rPr lang="en-US" baseline="0" dirty="0" smtClean="0"/>
              <a:t>(</a:t>
            </a:r>
            <a:r>
              <a:rPr lang="en-US" dirty="0" smtClean="0"/>
              <a:t>Kruk, 2014)</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CBFF19F7-780E-46FE-B377-7157C9532CB9}" type="slidenum">
              <a:rPr lang="en-US" smtClean="0"/>
              <a:t>5</a:t>
            </a:fld>
            <a:endParaRPr lang="en-US"/>
          </a:p>
        </p:txBody>
      </p:sp>
    </p:spTree>
    <p:extLst>
      <p:ext uri="{BB962C8B-B14F-4D97-AF65-F5344CB8AC3E}">
        <p14:creationId xmlns:p14="http://schemas.microsoft.com/office/powerpoint/2010/main" val="11904842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Once neurotransmitters</a:t>
            </a:r>
            <a:r>
              <a:rPr lang="en-US" baseline="0" dirty="0" smtClean="0"/>
              <a:t> are released, they take their messages to a receptor that works like a key and lock </a:t>
            </a:r>
            <a:r>
              <a:rPr lang="en-US" baseline="0" dirty="0" smtClean="0"/>
              <a:t>(</a:t>
            </a:r>
            <a:r>
              <a:rPr lang="en-US" dirty="0" smtClean="0"/>
              <a:t>Kruk, 2014)</a:t>
            </a:r>
            <a:r>
              <a:rPr lang="en-US" baseline="0" dirty="0" smtClean="0"/>
              <a:t>. Each receptor can only transfer a message one in contact with the right neurotransmitter. After the message is delivered the neurotransmitter is recycled for later use by the transporters.  </a:t>
            </a:r>
            <a:endParaRPr lang="en-US" dirty="0"/>
          </a:p>
        </p:txBody>
      </p:sp>
      <p:sp>
        <p:nvSpPr>
          <p:cNvPr id="4" name="Slide Number Placeholder 3"/>
          <p:cNvSpPr>
            <a:spLocks noGrp="1"/>
          </p:cNvSpPr>
          <p:nvPr>
            <p:ph type="sldNum" sz="quarter" idx="10"/>
          </p:nvPr>
        </p:nvSpPr>
        <p:spPr/>
        <p:txBody>
          <a:bodyPr/>
          <a:lstStyle/>
          <a:p>
            <a:fld id="{CBFF19F7-780E-46FE-B377-7157C9532CB9}" type="slidenum">
              <a:rPr lang="en-US" smtClean="0"/>
              <a:t>6</a:t>
            </a:fld>
            <a:endParaRPr lang="en-US"/>
          </a:p>
        </p:txBody>
      </p:sp>
    </p:spTree>
    <p:extLst>
      <p:ext uri="{BB962C8B-B14F-4D97-AF65-F5344CB8AC3E}">
        <p14:creationId xmlns:p14="http://schemas.microsoft.com/office/powerpoint/2010/main" val="3208635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Drugs  such as cocaine or alcohol are chemicals that influence the brain’s chemical</a:t>
            </a:r>
            <a:r>
              <a:rPr lang="en-US" baseline="0" dirty="0" smtClean="0"/>
              <a:t> communication system. These drugs influence the natural process the brain’s chemicals, send, receive, and process information </a:t>
            </a:r>
            <a:r>
              <a:rPr lang="en-US" baseline="0" dirty="0" smtClean="0"/>
              <a:t>(</a:t>
            </a:r>
            <a:r>
              <a:rPr lang="en-US" dirty="0" smtClean="0"/>
              <a:t>Kruk, 2014)</a:t>
            </a:r>
            <a:r>
              <a:rPr lang="en-US" baseline="0" dirty="0" smtClean="0"/>
              <a:t>. The drugs often mimic the neurotransmitters and cause them to release excess chemicals or inhibit their recycling thus influencing how information is processed in the brain. </a:t>
            </a:r>
            <a:endParaRPr lang="en-US" dirty="0"/>
          </a:p>
        </p:txBody>
      </p:sp>
      <p:sp>
        <p:nvSpPr>
          <p:cNvPr id="4" name="Slide Number Placeholder 3"/>
          <p:cNvSpPr>
            <a:spLocks noGrp="1"/>
          </p:cNvSpPr>
          <p:nvPr>
            <p:ph type="sldNum" sz="quarter" idx="10"/>
          </p:nvPr>
        </p:nvSpPr>
        <p:spPr/>
        <p:txBody>
          <a:bodyPr/>
          <a:lstStyle/>
          <a:p>
            <a:fld id="{CBFF19F7-780E-46FE-B377-7157C9532CB9}" type="slidenum">
              <a:rPr lang="en-US" smtClean="0"/>
              <a:t>7</a:t>
            </a:fld>
            <a:endParaRPr lang="en-US"/>
          </a:p>
        </p:txBody>
      </p:sp>
    </p:spTree>
    <p:extLst>
      <p:ext uri="{BB962C8B-B14F-4D97-AF65-F5344CB8AC3E}">
        <p14:creationId xmlns:p14="http://schemas.microsoft.com/office/powerpoint/2010/main" val="29258997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Drugs</a:t>
            </a:r>
            <a:r>
              <a:rPr lang="en-US" baseline="0" dirty="0" smtClean="0"/>
              <a:t> of abuse target the brain’s pleasure center or the reward system. The main aim of the reward system is training the brain to repeat life-sustaining activities that offer pleasure or happiness such as eating or sex </a:t>
            </a:r>
            <a:r>
              <a:rPr lang="en-US" baseline="0" dirty="0" smtClean="0"/>
              <a:t>(</a:t>
            </a:r>
            <a:r>
              <a:rPr lang="en-US" dirty="0" smtClean="0"/>
              <a:t>Kruk, 2014)</a:t>
            </a:r>
            <a:r>
              <a:rPr lang="en-US" baseline="0" dirty="0" smtClean="0"/>
              <a:t>. However, drugs of abuse stimulate excessive pleasure leading the brain to remember or repeat the drug uptake, which would not occur in natural conditions. </a:t>
            </a:r>
            <a:endParaRPr lang="en-US" dirty="0"/>
          </a:p>
        </p:txBody>
      </p:sp>
      <p:sp>
        <p:nvSpPr>
          <p:cNvPr id="4" name="Slide Number Placeholder 3"/>
          <p:cNvSpPr>
            <a:spLocks noGrp="1"/>
          </p:cNvSpPr>
          <p:nvPr>
            <p:ph type="sldNum" sz="quarter" idx="10"/>
          </p:nvPr>
        </p:nvSpPr>
        <p:spPr/>
        <p:txBody>
          <a:bodyPr/>
          <a:lstStyle/>
          <a:p>
            <a:fld id="{CBFF19F7-780E-46FE-B377-7157C9532CB9}" type="slidenum">
              <a:rPr lang="en-US" smtClean="0"/>
              <a:t>8</a:t>
            </a:fld>
            <a:endParaRPr lang="en-US"/>
          </a:p>
        </p:txBody>
      </p:sp>
    </p:spTree>
    <p:extLst>
      <p:ext uri="{BB962C8B-B14F-4D97-AF65-F5344CB8AC3E}">
        <p14:creationId xmlns:p14="http://schemas.microsoft.com/office/powerpoint/2010/main" val="207535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drugs of abuse are taken, they can stimulate the discharge</a:t>
            </a:r>
            <a:r>
              <a:rPr lang="en-US" baseline="0" dirty="0" smtClean="0"/>
              <a:t> of 2 to 10 times the amount of dopamine that is naturally or normally produced when or after having sex or food </a:t>
            </a:r>
            <a:r>
              <a:rPr lang="en-US" baseline="0" dirty="0" smtClean="0"/>
              <a:t>(</a:t>
            </a:r>
            <a:r>
              <a:rPr lang="en-US" dirty="0" smtClean="0"/>
              <a:t>National Institute on Drug Abuse,</a:t>
            </a:r>
            <a:r>
              <a:rPr lang="en-US" baseline="0" dirty="0" smtClean="0"/>
              <a:t> </a:t>
            </a:r>
            <a:r>
              <a:rPr lang="en-US" dirty="0" smtClean="0"/>
              <a:t>2014)</a:t>
            </a:r>
            <a:r>
              <a:rPr lang="en-US" baseline="0" dirty="0" smtClean="0"/>
              <a:t>. This leads to a strong feeling of pleasure that cannot occur naturally leading the brain to learn using the drugs of abuse to have similar rewards as in the first place. </a:t>
            </a:r>
            <a:endParaRPr lang="en-US" dirty="0"/>
          </a:p>
        </p:txBody>
      </p:sp>
      <p:sp>
        <p:nvSpPr>
          <p:cNvPr id="4" name="Slide Number Placeholder 3"/>
          <p:cNvSpPr>
            <a:spLocks noGrp="1"/>
          </p:cNvSpPr>
          <p:nvPr>
            <p:ph type="sldNum" sz="quarter" idx="10"/>
          </p:nvPr>
        </p:nvSpPr>
        <p:spPr/>
        <p:txBody>
          <a:bodyPr/>
          <a:lstStyle/>
          <a:p>
            <a:fld id="{CBFF19F7-780E-46FE-B377-7157C9532CB9}" type="slidenum">
              <a:rPr lang="en-US" smtClean="0"/>
              <a:t>9</a:t>
            </a:fld>
            <a:endParaRPr lang="en-US"/>
          </a:p>
        </p:txBody>
      </p:sp>
    </p:spTree>
    <p:extLst>
      <p:ext uri="{BB962C8B-B14F-4D97-AF65-F5344CB8AC3E}">
        <p14:creationId xmlns:p14="http://schemas.microsoft.com/office/powerpoint/2010/main" val="2159195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Prolonged</a:t>
            </a:r>
            <a:r>
              <a:rPr lang="en-US" baseline="0" dirty="0" smtClean="0"/>
              <a:t> use of drugs leads to impaired brain functioning as the brain cannot naturally produce the stimulated amounts of chemical by the drugs. It responds by reducing the level of neurotransmitters released or produced meaning that a person may experience less and less pleasure, sleep, or even depression </a:t>
            </a:r>
            <a:r>
              <a:rPr lang="en-US" baseline="0" dirty="0" smtClean="0"/>
              <a:t>(</a:t>
            </a:r>
            <a:r>
              <a:rPr lang="en-US" dirty="0" smtClean="0"/>
              <a:t>National Institute on Drug Abuse,</a:t>
            </a:r>
            <a:r>
              <a:rPr lang="en-US" baseline="0" dirty="0" smtClean="0"/>
              <a:t> </a:t>
            </a:r>
            <a:r>
              <a:rPr lang="en-US" dirty="0" smtClean="0"/>
              <a:t>2014)</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CBFF19F7-780E-46FE-B377-7157C9532CB9}" type="slidenum">
              <a:rPr lang="en-US" smtClean="0"/>
              <a:t>10</a:t>
            </a:fld>
            <a:endParaRPr lang="en-US"/>
          </a:p>
        </p:txBody>
      </p:sp>
    </p:spTree>
    <p:extLst>
      <p:ext uri="{BB962C8B-B14F-4D97-AF65-F5344CB8AC3E}">
        <p14:creationId xmlns:p14="http://schemas.microsoft.com/office/powerpoint/2010/main" val="6536219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DEE8C0D-04BD-49C1-B1A0-63B7B1BC0039}" type="datetimeFigureOut">
              <a:rPr lang="en-US" smtClean="0"/>
              <a:t>7/5/2017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0D93A71-3E9B-4022-9A15-0A9C1CAA6CC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EE8C0D-04BD-49C1-B1A0-63B7B1BC0039}" type="datetimeFigureOut">
              <a:rPr lang="en-US" smtClean="0"/>
              <a:t>7/5/2017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D93A71-3E9B-4022-9A15-0A9C1CAA6CC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EE8C0D-04BD-49C1-B1A0-63B7B1BC0039}" type="datetimeFigureOut">
              <a:rPr lang="en-US" smtClean="0"/>
              <a:t>7/5/2017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D93A71-3E9B-4022-9A15-0A9C1CAA6CC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DEE8C0D-04BD-49C1-B1A0-63B7B1BC0039}" type="datetimeFigureOut">
              <a:rPr lang="en-US" smtClean="0"/>
              <a:t>7/5/2017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D93A71-3E9B-4022-9A15-0A9C1CAA6CCD}"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DEE8C0D-04BD-49C1-B1A0-63B7B1BC0039}" type="datetimeFigureOut">
              <a:rPr lang="en-US" smtClean="0"/>
              <a:t>7/5/2017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D93A71-3E9B-4022-9A15-0A9C1CAA6CCD}"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DEE8C0D-04BD-49C1-B1A0-63B7B1BC0039}" type="datetimeFigureOut">
              <a:rPr lang="en-US" smtClean="0"/>
              <a:t>7/5/2017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0D93A71-3E9B-4022-9A15-0A9C1CAA6CCD}"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DEE8C0D-04BD-49C1-B1A0-63B7B1BC0039}" type="datetimeFigureOut">
              <a:rPr lang="en-US" smtClean="0"/>
              <a:t>7/5/2017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0D93A71-3E9B-4022-9A15-0A9C1CAA6CC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DEE8C0D-04BD-49C1-B1A0-63B7B1BC0039}" type="datetimeFigureOut">
              <a:rPr lang="en-US" smtClean="0"/>
              <a:t>7/5/2017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0D93A71-3E9B-4022-9A15-0A9C1CAA6CCD}"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DEE8C0D-04BD-49C1-B1A0-63B7B1BC0039}" type="datetimeFigureOut">
              <a:rPr lang="en-US" smtClean="0"/>
              <a:t>7/5/2017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0D93A71-3E9B-4022-9A15-0A9C1CAA6CC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DEE8C0D-04BD-49C1-B1A0-63B7B1BC0039}" type="datetimeFigureOut">
              <a:rPr lang="en-US" smtClean="0"/>
              <a:t>7/5/2017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0D93A71-3E9B-4022-9A15-0A9C1CAA6CC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DEE8C0D-04BD-49C1-B1A0-63B7B1BC0039}" type="datetimeFigureOut">
              <a:rPr lang="en-US" smtClean="0"/>
              <a:t>7/5/2017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0D93A71-3E9B-4022-9A15-0A9C1CAA6CCD}"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DEE8C0D-04BD-49C1-B1A0-63B7B1BC0039}" type="datetimeFigureOut">
              <a:rPr lang="en-US" smtClean="0"/>
              <a:t>7/5/2017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0D93A71-3E9B-4022-9A15-0A9C1CAA6CC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centersite.net/poc/view_doc.php?type=doc&amp;id=1059&amp;cn=14#routes" TargetMode="External"/><Relationship Id="rId2" Type="http://schemas.openxmlformats.org/officeDocument/2006/relationships/hyperlink" Target="https://www.drugabuse.gov/publications/drugs-brains-behavior-science-addiction/drugs-brai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Times New Roman" pitchFamily="18" charset="0"/>
                <a:cs typeface="Times New Roman" pitchFamily="18" charset="0"/>
              </a:rPr>
              <a:t>The process of Addiction</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dirty="0" smtClean="0">
                <a:solidFill>
                  <a:schemeClr val="tx1"/>
                </a:solidFill>
                <a:latin typeface="Times New Roman" pitchFamily="18" charset="0"/>
                <a:cs typeface="Times New Roman" pitchFamily="18" charset="0"/>
              </a:rPr>
              <a:t>Student’s Name</a:t>
            </a:r>
          </a:p>
          <a:p>
            <a:r>
              <a:rPr lang="en-US" dirty="0" smtClean="0">
                <a:solidFill>
                  <a:schemeClr val="tx1"/>
                </a:solidFill>
                <a:latin typeface="Times New Roman" pitchFamily="18" charset="0"/>
                <a:cs typeface="Times New Roman" pitchFamily="18" charset="0"/>
              </a:rPr>
              <a:t>Institutional Affiliation</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186883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smtClean="0">
                <a:latin typeface="Times New Roman" pitchFamily="18" charset="0"/>
                <a:cs typeface="Times New Roman" pitchFamily="18" charset="0"/>
              </a:rPr>
              <a:t>Prolonged use of drugs impairs brain functioning. </a:t>
            </a:r>
          </a:p>
          <a:p>
            <a:r>
              <a:rPr lang="en-US" dirty="0" smtClean="0">
                <a:latin typeface="Times New Roman" pitchFamily="18" charset="0"/>
                <a:cs typeface="Times New Roman" pitchFamily="18" charset="0"/>
              </a:rPr>
              <a:t>Brain reacts by reducing the levels of dopamine and other chemical neurotransmitters. </a:t>
            </a:r>
          </a:p>
          <a:p>
            <a:r>
              <a:rPr lang="en-US" dirty="0" smtClean="0">
                <a:latin typeface="Times New Roman" pitchFamily="18" charset="0"/>
                <a:cs typeface="Times New Roman" pitchFamily="18" charset="0"/>
              </a:rPr>
              <a:t>This means that the chemicals are reduced to amounts that feelings of pleasure are reduced or not there.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0344491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smtClean="0">
                <a:latin typeface="Times New Roman" pitchFamily="18" charset="0"/>
                <a:cs typeface="Times New Roman" pitchFamily="18" charset="0"/>
              </a:rPr>
              <a:t>Withdrawal from drug use causes impairment of cognitive function. </a:t>
            </a:r>
          </a:p>
          <a:p>
            <a:r>
              <a:rPr lang="en-US" dirty="0" smtClean="0">
                <a:latin typeface="Times New Roman" pitchFamily="18" charset="0"/>
                <a:cs typeface="Times New Roman" pitchFamily="18" charset="0"/>
              </a:rPr>
              <a:t>Individual have already learned to use the drug through conditioning. </a:t>
            </a:r>
          </a:p>
          <a:p>
            <a:r>
              <a:rPr lang="en-US" dirty="0" smtClean="0">
                <a:latin typeface="Times New Roman" pitchFamily="18" charset="0"/>
                <a:cs typeface="Times New Roman" pitchFamily="18" charset="0"/>
              </a:rPr>
              <a:t>Individual feel high impulses to take the drug due to alteration of the brain chemistry.</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01614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latin typeface="Times New Roman" pitchFamily="18" charset="0"/>
                <a:cs typeface="Times New Roman" pitchFamily="18" charset="0"/>
              </a:rPr>
              <a:t>National Institute on Drug Abuse, (2014). </a:t>
            </a:r>
            <a:r>
              <a:rPr lang="en-US" i="1" dirty="0" smtClean="0">
                <a:latin typeface="Times New Roman" pitchFamily="18" charset="0"/>
                <a:cs typeface="Times New Roman" pitchFamily="18" charset="0"/>
              </a:rPr>
              <a:t>Drugs, Brains, and Behavior: The Science of Addiction</a:t>
            </a:r>
            <a:r>
              <a:rPr lang="en-US" dirty="0" smtClean="0">
                <a:latin typeface="Times New Roman" pitchFamily="18" charset="0"/>
                <a:cs typeface="Times New Roman" pitchFamily="18" charset="0"/>
              </a:rPr>
              <a:t>. Retrieved from </a:t>
            </a:r>
            <a:r>
              <a:rPr lang="en-US" dirty="0" smtClean="0">
                <a:latin typeface="Times New Roman" pitchFamily="18" charset="0"/>
                <a:cs typeface="Times New Roman" pitchFamily="18" charset="0"/>
                <a:hlinkClick r:id="rId2"/>
              </a:rPr>
              <a:t>https://www.drugabuse.gov/publications/drugs-brains-behavior-science-addiction/drugs-brain</a:t>
            </a:r>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Dombeck</a:t>
            </a:r>
            <a:r>
              <a:rPr lang="en-US" dirty="0" smtClean="0">
                <a:latin typeface="Times New Roman" pitchFamily="18" charset="0"/>
                <a:cs typeface="Times New Roman" pitchFamily="18" charset="0"/>
              </a:rPr>
              <a:t>, M., (2004). </a:t>
            </a:r>
            <a:r>
              <a:rPr lang="en-US" i="1" dirty="0" smtClean="0">
                <a:latin typeface="Times New Roman" pitchFamily="18" charset="0"/>
                <a:cs typeface="Times New Roman" pitchFamily="18" charset="0"/>
              </a:rPr>
              <a:t>How Drugs Affect The Brain</a:t>
            </a:r>
            <a:r>
              <a:rPr lang="en-US" dirty="0" smtClean="0">
                <a:latin typeface="Times New Roman" pitchFamily="18" charset="0"/>
                <a:cs typeface="Times New Roman" pitchFamily="18" charset="0"/>
              </a:rPr>
              <a:t>. Retrieved from </a:t>
            </a:r>
            <a:r>
              <a:rPr lang="en-US" dirty="0" smtClean="0">
                <a:latin typeface="Times New Roman" pitchFamily="18" charset="0"/>
                <a:cs typeface="Times New Roman" pitchFamily="18" charset="0"/>
                <a:hlinkClick r:id="rId3"/>
              </a:rPr>
              <a:t>http://centersite.net/poc/view_doc.php?type=doc&amp;id=1059&amp;cn=14#routes</a:t>
            </a:r>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Gorski</a:t>
            </a:r>
            <a:r>
              <a:rPr lang="en-US" dirty="0" smtClean="0">
                <a:latin typeface="Times New Roman" pitchFamily="18" charset="0"/>
                <a:cs typeface="Times New Roman" pitchFamily="18" charset="0"/>
              </a:rPr>
              <a:t>, T. T. M. (1986). </a:t>
            </a:r>
            <a:r>
              <a:rPr lang="en-US" i="1" dirty="0" smtClean="0">
                <a:latin typeface="Times New Roman" pitchFamily="18" charset="0"/>
                <a:cs typeface="Times New Roman" pitchFamily="18" charset="0"/>
              </a:rPr>
              <a:t>Staying sober: A guide for relapse prevention</a:t>
            </a:r>
            <a:r>
              <a:rPr lang="en-US" dirty="0" smtClean="0">
                <a:latin typeface="Times New Roman" pitchFamily="18" charset="0"/>
                <a:cs typeface="Times New Roman" pitchFamily="18" charset="0"/>
              </a:rPr>
              <a:t> (No. 362.292 G674s). Missouri, US: Independence Press.</a:t>
            </a:r>
          </a:p>
          <a:p>
            <a:r>
              <a:rPr lang="en-US" dirty="0" smtClean="0">
                <a:latin typeface="Times New Roman" pitchFamily="18" charset="0"/>
                <a:cs typeface="Times New Roman" pitchFamily="18" charset="0"/>
              </a:rPr>
              <a:t>Kruk, Z. L. (2014). </a:t>
            </a:r>
            <a:r>
              <a:rPr lang="en-US" i="1" dirty="0" smtClean="0">
                <a:latin typeface="Times New Roman" pitchFamily="18" charset="0"/>
                <a:cs typeface="Times New Roman" pitchFamily="18" charset="0"/>
              </a:rPr>
              <a:t>Neurotransmitters and drugs</a:t>
            </a:r>
            <a:r>
              <a:rPr lang="en-US" dirty="0" smtClean="0">
                <a:latin typeface="Times New Roman" pitchFamily="18" charset="0"/>
                <a:cs typeface="Times New Roman" pitchFamily="18" charset="0"/>
              </a:rPr>
              <a:t>. Springer.</a:t>
            </a: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References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07069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Amphetamines have a long-term impact on serotonin, dopamine, and norepinephrine neurotransmitters.</a:t>
            </a:r>
          </a:p>
          <a:p>
            <a:r>
              <a:rPr lang="en-US" dirty="0" smtClean="0">
                <a:latin typeface="Times New Roman" pitchFamily="18" charset="0"/>
                <a:cs typeface="Times New Roman" pitchFamily="18" charset="0"/>
              </a:rPr>
              <a:t>The effects occur during use and after withdrawal.</a:t>
            </a:r>
          </a:p>
          <a:p>
            <a:r>
              <a:rPr lang="en-US" dirty="0" smtClean="0">
                <a:latin typeface="Times New Roman" pitchFamily="18" charset="0"/>
                <a:cs typeface="Times New Roman" pitchFamily="18" charset="0"/>
              </a:rPr>
              <a:t>Common symptoms and effects include euphoric, insomnia, and increased energy</a:t>
            </a: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Drugs of Abuse Identification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69019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Cocaine inhibits the re-uptake of dopamine, </a:t>
            </a:r>
            <a:r>
              <a:rPr lang="en-US" dirty="0" smtClean="0">
                <a:latin typeface="Times New Roman" pitchFamily="18" charset="0"/>
                <a:cs typeface="Times New Roman" pitchFamily="18" charset="0"/>
              </a:rPr>
              <a:t>serotonin, and norepinephrine.</a:t>
            </a:r>
          </a:p>
          <a:p>
            <a:r>
              <a:rPr lang="en-US" dirty="0" smtClean="0">
                <a:latin typeface="Times New Roman" pitchFamily="18" charset="0"/>
                <a:cs typeface="Times New Roman" pitchFamily="18" charset="0"/>
              </a:rPr>
              <a:t>This tends to cause release of more intense sessions due to lack of re-uptake. </a:t>
            </a:r>
          </a:p>
          <a:p>
            <a:r>
              <a:rPr lang="en-US" dirty="0" smtClean="0">
                <a:latin typeface="Times New Roman" pitchFamily="18" charset="0"/>
                <a:cs typeface="Times New Roman" pitchFamily="18" charset="0"/>
              </a:rPr>
              <a:t>Cocaine is a strong drug and has long-term impacts even after withdrawal.  </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Cocaine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449375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Activates all opioid receptors in the brain including endorphin and encephalin.</a:t>
            </a:r>
          </a:p>
          <a:p>
            <a:r>
              <a:rPr lang="en-US" dirty="0" smtClean="0">
                <a:latin typeface="Times New Roman" pitchFamily="18" charset="0"/>
                <a:cs typeface="Times New Roman" pitchFamily="18" charset="0"/>
              </a:rPr>
              <a:t>Block up-take of Norepinephrine.</a:t>
            </a:r>
          </a:p>
          <a:p>
            <a:r>
              <a:rPr lang="en-US" dirty="0" smtClean="0">
                <a:latin typeface="Times New Roman" pitchFamily="18" charset="0"/>
                <a:cs typeface="Times New Roman" pitchFamily="18" charset="0"/>
              </a:rPr>
              <a:t>Regulates sleep, pain, and anxiety.</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Heroin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02044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Neurotransmitters are chemicals or chemical signals used to carry messages between neurons. </a:t>
            </a:r>
          </a:p>
          <a:p>
            <a:r>
              <a:rPr lang="en-US" dirty="0" smtClean="0">
                <a:latin typeface="Times New Roman" pitchFamily="18" charset="0"/>
                <a:cs typeface="Times New Roman" pitchFamily="18" charset="0"/>
              </a:rPr>
              <a:t>They send messages of pain, pleasure, mood, anxiety among other types of feelings or pleasure around the brain.</a:t>
            </a:r>
            <a:endParaRPr lang="en-US" dirty="0">
              <a:latin typeface="Times New Roman" pitchFamily="18" charset="0"/>
              <a:cs typeface="Times New Roman" pitchFamily="18" charset="0"/>
            </a:endParaRPr>
          </a:p>
        </p:txBody>
      </p:sp>
      <p:sp>
        <p:nvSpPr>
          <p:cNvPr id="2" name="Title 1"/>
          <p:cNvSpPr>
            <a:spLocks noGrp="1"/>
          </p:cNvSpPr>
          <p:nvPr>
            <p:ph type="title"/>
          </p:nvPr>
        </p:nvSpPr>
        <p:spPr>
          <a:xfrm>
            <a:off x="457200" y="274638"/>
            <a:ext cx="8229600" cy="1401762"/>
          </a:xfrm>
        </p:spPr>
        <p:txBody>
          <a:bodyPr>
            <a:normAutofit fontScale="90000"/>
          </a:bodyPr>
          <a:lstStyle/>
          <a:p>
            <a:r>
              <a:rPr lang="en-US" dirty="0">
                <a:latin typeface="Times New Roman" pitchFamily="18" charset="0"/>
                <a:cs typeface="Times New Roman" pitchFamily="18" charset="0"/>
              </a:rPr>
              <a:t>R</a:t>
            </a:r>
            <a:r>
              <a:rPr lang="en-US" dirty="0" smtClean="0">
                <a:latin typeface="Times New Roman" pitchFamily="18" charset="0"/>
                <a:cs typeface="Times New Roman" pitchFamily="18" charset="0"/>
              </a:rPr>
              <a:t>elationship between neurotransmitters and drugs of abuse</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59061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smtClean="0">
                <a:latin typeface="Times New Roman" pitchFamily="18" charset="0"/>
                <a:cs typeface="Times New Roman" pitchFamily="18" charset="0"/>
              </a:rPr>
              <a:t>Receptors are sections of neurons that receive neurotransmitters to forward messages.</a:t>
            </a:r>
          </a:p>
          <a:p>
            <a:r>
              <a:rPr lang="en-US" dirty="0" smtClean="0">
                <a:latin typeface="Times New Roman" pitchFamily="18" charset="0"/>
                <a:cs typeface="Times New Roman" pitchFamily="18" charset="0"/>
              </a:rPr>
              <a:t>The neurotransmitters are then recycled for further use by the transporters.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800299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en-US" dirty="0" smtClean="0">
                <a:latin typeface="Times New Roman" pitchFamily="18" charset="0"/>
                <a:cs typeface="Times New Roman" pitchFamily="18" charset="0"/>
              </a:rPr>
              <a:t>Drugs are chemicals that influence the brain’s communication system. </a:t>
            </a:r>
          </a:p>
          <a:p>
            <a:r>
              <a:rPr lang="en-US" dirty="0" smtClean="0">
                <a:latin typeface="Times New Roman" pitchFamily="18" charset="0"/>
                <a:cs typeface="Times New Roman" pitchFamily="18" charset="0"/>
              </a:rPr>
              <a:t>Influence the way neuron naturally send, receive, and process information. </a:t>
            </a:r>
          </a:p>
          <a:p>
            <a:r>
              <a:rPr lang="en-US" dirty="0" smtClean="0">
                <a:latin typeface="Times New Roman" pitchFamily="18" charset="0"/>
                <a:cs typeface="Times New Roman" pitchFamily="18" charset="0"/>
              </a:rPr>
              <a:t>Mimic the brain’s chemicals or neurotransmitters increasing their release or preventing their recycling.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568050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smtClean="0">
                <a:latin typeface="Times New Roman" pitchFamily="18" charset="0"/>
                <a:cs typeface="Times New Roman" pitchFamily="18" charset="0"/>
              </a:rPr>
              <a:t>Most drugs of abuse target the brain’s incentive system or pleasure center.</a:t>
            </a:r>
          </a:p>
          <a:p>
            <a:r>
              <a:rPr lang="en-US" dirty="0" smtClean="0">
                <a:latin typeface="Times New Roman" pitchFamily="18" charset="0"/>
                <a:cs typeface="Times New Roman" pitchFamily="18" charset="0"/>
              </a:rPr>
              <a:t>The brain is designed to repeat life-sustaining activities (such as eating) with pleasure or rewards. </a:t>
            </a:r>
          </a:p>
          <a:p>
            <a:r>
              <a:rPr lang="en-US" dirty="0" smtClean="0">
                <a:latin typeface="Times New Roman" pitchFamily="18" charset="0"/>
                <a:cs typeface="Times New Roman" pitchFamily="18" charset="0"/>
              </a:rPr>
              <a:t>Drugs of abuse stimulate the same feeling of pleasure even if the events are not life-sustaining leading to addiction.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051320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latin typeface="Times New Roman" pitchFamily="18" charset="0"/>
                <a:cs typeface="Times New Roman" pitchFamily="18" charset="0"/>
              </a:rPr>
              <a:t>Drugs of abuse can influence the release of 2 to 10 times the amount of chemicals or neurotransmitters that other activities naturally release.</a:t>
            </a:r>
          </a:p>
          <a:p>
            <a:r>
              <a:rPr lang="en-US" dirty="0" smtClean="0">
                <a:latin typeface="Times New Roman" pitchFamily="18" charset="0"/>
                <a:cs typeface="Times New Roman" pitchFamily="18" charset="0"/>
              </a:rPr>
              <a:t>This causes stronger rewards of pleasure that cannot occur naturally.</a:t>
            </a:r>
          </a:p>
          <a:p>
            <a:r>
              <a:rPr lang="en-US" dirty="0" smtClean="0">
                <a:latin typeface="Times New Roman" pitchFamily="18" charset="0"/>
                <a:cs typeface="Times New Roman" pitchFamily="18" charset="0"/>
              </a:rPr>
              <a:t>This leads to the adaptation of the brain needing the drugs for similar rewards leading addiction. </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P</a:t>
            </a:r>
            <a:r>
              <a:rPr lang="en-US" dirty="0" smtClean="0">
                <a:latin typeface="Times New Roman" pitchFamily="18" charset="0"/>
                <a:cs typeface="Times New Roman" pitchFamily="18" charset="0"/>
              </a:rPr>
              <a:t>rolonged exposure to and withdrawal from substances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275902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152</TotalTime>
  <Words>1104</Words>
  <Application>Microsoft Office PowerPoint</Application>
  <PresentationFormat>On-screen Show (4:3)</PresentationFormat>
  <Paragraphs>61</Paragraphs>
  <Slides>12</Slides>
  <Notes>10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The process of Addiction</vt:lpstr>
      <vt:lpstr>Drugs of Abuse Identification</vt:lpstr>
      <vt:lpstr>Cocaine </vt:lpstr>
      <vt:lpstr>Heroin </vt:lpstr>
      <vt:lpstr>Relationship between neurotransmitters and drugs of abuse</vt:lpstr>
      <vt:lpstr>PowerPoint Presentation</vt:lpstr>
      <vt:lpstr>PowerPoint Presentation</vt:lpstr>
      <vt:lpstr>PowerPoint Presentation</vt:lpstr>
      <vt:lpstr>Prolonged exposure to and withdrawal from substances</vt:lpstr>
      <vt:lpstr>PowerPoint Presentation</vt:lpstr>
      <vt:lpstr>PowerPoint Presentation</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process of Addiction</dc:title>
  <dc:creator>Iskander</dc:creator>
  <cp:lastModifiedBy>Iskander</cp:lastModifiedBy>
  <cp:revision>34</cp:revision>
  <dcterms:created xsi:type="dcterms:W3CDTF">2017-07-05T08:07:45Z</dcterms:created>
  <dcterms:modified xsi:type="dcterms:W3CDTF">2017-07-05T10:40:09Z</dcterms:modified>
</cp:coreProperties>
</file>