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7127DF-A14D-4B82-AC04-635CFC569C04}"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7127DF-A14D-4B82-AC04-635CFC569C04}"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7127DF-A14D-4B82-AC04-635CFC569C04}"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7127DF-A14D-4B82-AC04-635CFC569C04}"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7127DF-A14D-4B82-AC04-635CFC569C04}"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7127DF-A14D-4B82-AC04-635CFC569C04}" type="datetimeFigureOut">
              <a:rPr lang="en-US" smtClean="0"/>
              <a:t>3/6/2017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7127DF-A14D-4B82-AC04-635CFC569C04}" type="datetimeFigureOut">
              <a:rPr lang="en-US" smtClean="0"/>
              <a:t>3/6/2017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7127DF-A14D-4B82-AC04-635CFC569C04}" type="datetimeFigureOut">
              <a:rPr lang="en-US" smtClean="0"/>
              <a:t>3/6/2017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127DF-A14D-4B82-AC04-635CFC569C04}" type="datetimeFigureOut">
              <a:rPr lang="en-US" smtClean="0"/>
              <a:t>3/6/2017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7127DF-A14D-4B82-AC04-635CFC569C04}" type="datetimeFigureOut">
              <a:rPr lang="en-US" smtClean="0"/>
              <a:t>3/6/2017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7127DF-A14D-4B82-AC04-635CFC569C04}" type="datetimeFigureOut">
              <a:rPr lang="en-US" smtClean="0"/>
              <a:t>3/6/2017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1E9A4-93E2-481F-9BED-6522E142A84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127DF-A14D-4B82-AC04-635CFC569C04}" type="datetimeFigureOut">
              <a:rPr lang="en-US" smtClean="0"/>
              <a:t>3/6/2017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1E9A4-93E2-481F-9BED-6522E142A8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globaledge.msu.edu/countries/burma/risk" TargetMode="External"/><Relationship Id="rId2" Type="http://schemas.openxmlformats.org/officeDocument/2006/relationships/hyperlink" Target="http://www.myanmarembassy.sg/commercial/investment-opportunitie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news.riskadvisory.net/2013/28/assessing-myanmars-opportunities-and-risks-27-months-into-the-countrys-transition/" TargetMode="External"/><Relationship Id="rId2" Type="http://schemas.openxmlformats.org/officeDocument/2006/relationships/hyperlink" Target="http://www.mckinsey.com/global-themes/asia-pacific/myanmars-mo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International Business </a:t>
            </a:r>
            <a:endParaRPr lang="en-US" dirty="0"/>
          </a:p>
        </p:txBody>
      </p:sp>
      <p:sp>
        <p:nvSpPr>
          <p:cNvPr id="3" name="Subtitle 2"/>
          <p:cNvSpPr>
            <a:spLocks noGrp="1"/>
          </p:cNvSpPr>
          <p:nvPr>
            <p:ph type="subTitle" idx="1"/>
          </p:nvPr>
        </p:nvSpPr>
        <p:spPr/>
        <p:txBody>
          <a:bodyPr/>
          <a:lstStyle/>
          <a:p>
            <a:r>
              <a:rPr lang="en-US" dirty="0" smtClean="0"/>
              <a:t>Microsoft Consideration of Moving Some Operations to Myanmar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Risks in Myanmar </a:t>
            </a:r>
            <a:br>
              <a:rPr lang="en-US" dirty="0"/>
            </a:br>
            <a:endParaRPr lang="en-US" dirty="0"/>
          </a:p>
        </p:txBody>
      </p:sp>
      <p:sp>
        <p:nvSpPr>
          <p:cNvPr id="3" name="Content Placeholder 2"/>
          <p:cNvSpPr>
            <a:spLocks noGrp="1"/>
          </p:cNvSpPr>
          <p:nvPr>
            <p:ph idx="1"/>
          </p:nvPr>
        </p:nvSpPr>
        <p:spPr/>
        <p:txBody>
          <a:bodyPr/>
          <a:lstStyle/>
          <a:p>
            <a:pPr algn="ctr">
              <a:buNone/>
            </a:pPr>
            <a:r>
              <a:rPr lang="en-US" b="1" dirty="0"/>
              <a:t>Local </a:t>
            </a:r>
            <a:r>
              <a:rPr lang="en-US" b="1" dirty="0" smtClean="0"/>
              <a:t>Partnership</a:t>
            </a:r>
            <a:endParaRPr lang="en-US" b="1" dirty="0"/>
          </a:p>
          <a:p>
            <a:pPr>
              <a:buNone/>
            </a:pPr>
            <a:r>
              <a:rPr lang="en-US" dirty="0"/>
              <a:t>The state restricts partnership of some key sectors. For instance, the country restricts partnership in banking, telecoms, and infrastructure and energy sectors. Thus, Microsoft will be limited in considering the use of partnership to better access the market in the country.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Risks in Myanmar </a:t>
            </a:r>
            <a:br>
              <a:rPr lang="en-US" dirty="0"/>
            </a:br>
            <a:endParaRPr lang="en-US" dirty="0"/>
          </a:p>
        </p:txBody>
      </p:sp>
      <p:sp>
        <p:nvSpPr>
          <p:cNvPr id="3" name="Content Placeholder 2"/>
          <p:cNvSpPr>
            <a:spLocks noGrp="1"/>
          </p:cNvSpPr>
          <p:nvPr>
            <p:ph idx="1"/>
          </p:nvPr>
        </p:nvSpPr>
        <p:spPr/>
        <p:txBody>
          <a:bodyPr>
            <a:normAutofit lnSpcReduction="10000"/>
          </a:bodyPr>
          <a:lstStyle/>
          <a:p>
            <a:pPr algn="ctr">
              <a:buNone/>
            </a:pPr>
            <a:r>
              <a:rPr lang="en-US" b="1" dirty="0"/>
              <a:t>Corruption</a:t>
            </a:r>
          </a:p>
          <a:p>
            <a:pPr>
              <a:buNone/>
            </a:pPr>
            <a:r>
              <a:rPr lang="en-US" dirty="0"/>
              <a:t>Corruption is prevalent in Myanmar and the government officials requests for some money for carrying on business in the country. They refer to the bribe as ‘tea money’ ("Risk Advisory – Assessing Myanmar’s opportunities and risks: 27 months into the country’s transition", 2017). </a:t>
            </a:r>
            <a:r>
              <a:rPr lang="en-US" dirty="0" smtClean="0"/>
              <a:t>Thus, Microsoft is likely to incur a cost due to corruption.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Risks in Myanmar </a:t>
            </a:r>
            <a:br>
              <a:rPr lang="en-US" dirty="0"/>
            </a:br>
            <a:endParaRPr lang="en-US" dirty="0"/>
          </a:p>
        </p:txBody>
      </p:sp>
      <p:sp>
        <p:nvSpPr>
          <p:cNvPr id="3" name="Content Placeholder 2"/>
          <p:cNvSpPr>
            <a:spLocks noGrp="1"/>
          </p:cNvSpPr>
          <p:nvPr>
            <p:ph idx="1"/>
          </p:nvPr>
        </p:nvSpPr>
        <p:spPr/>
        <p:txBody>
          <a:bodyPr>
            <a:normAutofit fontScale="92500"/>
          </a:bodyPr>
          <a:lstStyle/>
          <a:p>
            <a:pPr algn="ctr">
              <a:buNone/>
            </a:pPr>
            <a:r>
              <a:rPr lang="en-US" b="1" dirty="0"/>
              <a:t>Legal </a:t>
            </a:r>
            <a:r>
              <a:rPr lang="en-US" b="1" dirty="0" smtClean="0"/>
              <a:t>Risks</a:t>
            </a:r>
            <a:endParaRPr lang="en-US" b="1" dirty="0"/>
          </a:p>
          <a:p>
            <a:pPr>
              <a:buNone/>
            </a:pPr>
            <a:r>
              <a:rPr lang="en-US" dirty="0"/>
              <a:t>The country legal risks pose a major risk to investors ("Risk Advisory – Assessing Myanmar’s opportunities and risks: 27 months into the country’s transition", 2017). For instance, the country’s judiciary is one of the most corrupt institutions in the country. Thus, Microsoft should comply with the relevant regulations to avoid the legal systems at all cost. </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Risks in Myanmar </a:t>
            </a:r>
            <a:br>
              <a:rPr lang="en-US" dirty="0"/>
            </a:br>
            <a:endParaRPr lang="en-US" dirty="0"/>
          </a:p>
        </p:txBody>
      </p:sp>
      <p:sp>
        <p:nvSpPr>
          <p:cNvPr id="3" name="Content Placeholder 2"/>
          <p:cNvSpPr>
            <a:spLocks noGrp="1"/>
          </p:cNvSpPr>
          <p:nvPr>
            <p:ph idx="1"/>
          </p:nvPr>
        </p:nvSpPr>
        <p:spPr/>
        <p:txBody>
          <a:bodyPr/>
          <a:lstStyle/>
          <a:p>
            <a:pPr algn="ctr">
              <a:buNone/>
            </a:pPr>
            <a:r>
              <a:rPr lang="en-US" b="1" dirty="0"/>
              <a:t>Regulatory </a:t>
            </a:r>
            <a:r>
              <a:rPr lang="en-US" b="1" dirty="0" smtClean="0"/>
              <a:t>Risks </a:t>
            </a:r>
            <a:endParaRPr lang="en-US" b="1" dirty="0"/>
          </a:p>
          <a:p>
            <a:pPr>
              <a:buNone/>
            </a:pPr>
            <a:r>
              <a:rPr lang="en-US" dirty="0"/>
              <a:t>The country lacks stability and clarity in government policy ("Risk Advisory – Assessing Myanmar’s opportunities and risks: 27 months into the country’s transition", 2017). Thus, Microsoft faces the challenge of change of policies that might affect its operations in the country. </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Risks in Myanmar </a:t>
            </a:r>
            <a:br>
              <a:rPr lang="en-US" dirty="0"/>
            </a:br>
            <a:endParaRPr lang="en-US" dirty="0"/>
          </a:p>
        </p:txBody>
      </p:sp>
      <p:sp>
        <p:nvSpPr>
          <p:cNvPr id="3" name="Content Placeholder 2"/>
          <p:cNvSpPr>
            <a:spLocks noGrp="1"/>
          </p:cNvSpPr>
          <p:nvPr>
            <p:ph idx="1"/>
          </p:nvPr>
        </p:nvSpPr>
        <p:spPr/>
        <p:txBody>
          <a:bodyPr>
            <a:normAutofit lnSpcReduction="10000"/>
          </a:bodyPr>
          <a:lstStyle/>
          <a:p>
            <a:pPr algn="ctr">
              <a:buNone/>
            </a:pPr>
            <a:r>
              <a:rPr lang="en-US" b="1" dirty="0"/>
              <a:t>Human </a:t>
            </a:r>
            <a:r>
              <a:rPr lang="en-US" b="1" dirty="0" smtClean="0"/>
              <a:t>Rights Issues </a:t>
            </a:r>
            <a:endParaRPr lang="en-US" b="1" dirty="0"/>
          </a:p>
          <a:p>
            <a:pPr>
              <a:buNone/>
            </a:pPr>
            <a:r>
              <a:rPr lang="en-US" dirty="0"/>
              <a:t>Activists groups on human rights are vibrant in the country. There are capable of the closure of business through their ‘name and shame’ campaigns ("Risk Advisory – Assessing Myanmar’s opportunities and risks: 27 months into the country’s transition", 2017)</a:t>
            </a:r>
            <a:r>
              <a:rPr lang="en-US" dirty="0" smtClean="0"/>
              <a:t>. Therefore, Microsoft should be keen on human rights to avoid such occurrence.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Microsoft </a:t>
            </a:r>
            <a:r>
              <a:rPr lang="en-US" dirty="0" smtClean="0"/>
              <a:t>Strategy </a:t>
            </a:r>
            <a:r>
              <a:rPr lang="en-US" dirty="0"/>
              <a:t>for </a:t>
            </a:r>
            <a:r>
              <a:rPr lang="en-US" dirty="0" smtClean="0"/>
              <a:t>Success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gn="ctr"/>
            <a:r>
              <a:rPr lang="en-US" b="1" dirty="0" smtClean="0"/>
              <a:t>Designing Products for Particular Market Niche </a:t>
            </a:r>
          </a:p>
          <a:p>
            <a:pPr>
              <a:buNone/>
            </a:pPr>
            <a:r>
              <a:rPr lang="en-US" dirty="0"/>
              <a:t>For instance, most of the rural areas in the country do not have electricity. Therefore, it is important to develop products that suit such areas such as laptops and other chargeable products</a:t>
            </a:r>
            <a:r>
              <a:rPr lang="en-US" dirty="0" smtClean="0"/>
              <a:t>.</a:t>
            </a:r>
          </a:p>
          <a:p>
            <a:pPr>
              <a:buNone/>
            </a:pPr>
            <a:r>
              <a:rPr lang="en-US" b="1" dirty="0" smtClean="0"/>
              <a:t>	</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Microsoft Strategy for Success</a:t>
            </a:r>
            <a:endParaRPr lang="en-US" dirty="0"/>
          </a:p>
        </p:txBody>
      </p:sp>
      <p:sp>
        <p:nvSpPr>
          <p:cNvPr id="3" name="Content Placeholder 2"/>
          <p:cNvSpPr>
            <a:spLocks noGrp="1"/>
          </p:cNvSpPr>
          <p:nvPr>
            <p:ph idx="1"/>
          </p:nvPr>
        </p:nvSpPr>
        <p:spPr/>
        <p:txBody>
          <a:bodyPr/>
          <a:lstStyle/>
          <a:p>
            <a:pPr algn="ctr"/>
            <a:r>
              <a:rPr lang="en-US" b="1" dirty="0" smtClean="0"/>
              <a:t>Understanding the Environmental and Property Protection Laws</a:t>
            </a:r>
          </a:p>
          <a:p>
            <a:pPr>
              <a:buNone/>
            </a:pPr>
            <a:r>
              <a:rPr lang="en-US" dirty="0"/>
              <a:t>Understanding these laws will enable Microsoft avoid legal costs and sanctions associated to contravening the environmental and property protection laws.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Microsoft </a:t>
            </a:r>
            <a:r>
              <a:rPr lang="en-US" dirty="0" smtClean="0"/>
              <a:t>Strategy for Success </a:t>
            </a:r>
            <a:r>
              <a:rPr lang="en-US" dirty="0"/>
              <a:t/>
            </a:r>
            <a:br>
              <a:rPr lang="en-US" dirty="0"/>
            </a:br>
            <a:endParaRPr lang="en-US" dirty="0"/>
          </a:p>
        </p:txBody>
      </p:sp>
      <p:sp>
        <p:nvSpPr>
          <p:cNvPr id="3" name="Content Placeholder 2"/>
          <p:cNvSpPr>
            <a:spLocks noGrp="1"/>
          </p:cNvSpPr>
          <p:nvPr>
            <p:ph idx="1"/>
          </p:nvPr>
        </p:nvSpPr>
        <p:spPr/>
        <p:txBody>
          <a:bodyPr/>
          <a:lstStyle/>
          <a:p>
            <a:pPr algn="ctr"/>
            <a:r>
              <a:rPr lang="en-US" b="1" dirty="0" smtClean="0"/>
              <a:t>Understanding Legal System</a:t>
            </a:r>
          </a:p>
          <a:p>
            <a:pPr>
              <a:buNone/>
            </a:pPr>
            <a:r>
              <a:rPr lang="en-US" dirty="0"/>
              <a:t>Microsoft ought to understand the legal system of Myanmar to prevent unnecessary cost of breaking the law. Besides, understanding the legal system would save the company on the cost incurred on corruption.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Microsoft Strategy for Success</a:t>
            </a:r>
            <a:endParaRPr lang="en-US" dirty="0"/>
          </a:p>
        </p:txBody>
      </p:sp>
      <p:sp>
        <p:nvSpPr>
          <p:cNvPr id="3" name="Content Placeholder 2"/>
          <p:cNvSpPr>
            <a:spLocks noGrp="1"/>
          </p:cNvSpPr>
          <p:nvPr>
            <p:ph idx="1"/>
          </p:nvPr>
        </p:nvSpPr>
        <p:spPr/>
        <p:txBody>
          <a:bodyPr/>
          <a:lstStyle/>
          <a:p>
            <a:pPr algn="ctr"/>
            <a:r>
              <a:rPr lang="en-US" b="1" dirty="0" smtClean="0"/>
              <a:t>Being Culturally Savvy </a:t>
            </a:r>
          </a:p>
          <a:p>
            <a:pPr>
              <a:buNone/>
            </a:pPr>
            <a:r>
              <a:rPr lang="en-US" dirty="0"/>
              <a:t>Being incorporated in the U.S, Microsoft will enter a culturally different country. Therefore, it is the obligation of the company to understand the culture of Myanmar to carry on the business smoothly.</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Microsoft Strategy for Success</a:t>
            </a:r>
            <a:endParaRPr lang="en-US" dirty="0"/>
          </a:p>
        </p:txBody>
      </p:sp>
      <p:sp>
        <p:nvSpPr>
          <p:cNvPr id="3" name="Content Placeholder 2"/>
          <p:cNvSpPr>
            <a:spLocks noGrp="1"/>
          </p:cNvSpPr>
          <p:nvPr>
            <p:ph idx="1"/>
          </p:nvPr>
        </p:nvSpPr>
        <p:spPr/>
        <p:txBody>
          <a:bodyPr>
            <a:normAutofit fontScale="92500"/>
          </a:bodyPr>
          <a:lstStyle/>
          <a:p>
            <a:pPr algn="ctr"/>
            <a:r>
              <a:rPr lang="en-US" b="1" dirty="0" smtClean="0"/>
              <a:t>Understanding the Barriers to Trade</a:t>
            </a:r>
          </a:p>
          <a:p>
            <a:pPr>
              <a:buNone/>
            </a:pPr>
            <a:r>
              <a:rPr lang="en-US" dirty="0"/>
              <a:t>Microsoft should understand the business obstacles that would likely affect the operations in the new venture. Trade barriers such as tariffs, quotas, regulations, standards, labeling requirements should be understood. Besides, the company should know the distribution plans, prices, products, target customers among other factors to be competitive in the market.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Introduction</a:t>
            </a:r>
            <a:br>
              <a:rPr lang="en-US" dirty="0"/>
            </a:br>
            <a:endParaRPr lang="en-US" dirty="0"/>
          </a:p>
        </p:txBody>
      </p:sp>
      <p:sp>
        <p:nvSpPr>
          <p:cNvPr id="3" name="Content Placeholder 2"/>
          <p:cNvSpPr>
            <a:spLocks noGrp="1"/>
          </p:cNvSpPr>
          <p:nvPr>
            <p:ph idx="1"/>
          </p:nvPr>
        </p:nvSpPr>
        <p:spPr/>
        <p:txBody>
          <a:bodyPr/>
          <a:lstStyle/>
          <a:p>
            <a:pPr>
              <a:buNone/>
            </a:pPr>
            <a:r>
              <a:rPr lang="en-US" dirty="0"/>
              <a:t>Myanmar government passed a foreign investment law in the year 2012, and the market has become of interest to investors. Microsoft </a:t>
            </a:r>
            <a:r>
              <a:rPr lang="en-US" dirty="0" smtClean="0"/>
              <a:t>intends </a:t>
            </a:r>
            <a:r>
              <a:rPr lang="en-US" dirty="0"/>
              <a:t>to move its operation to the country to take advantage of the benefits associated with an emerging economy. </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Microsoft Strategy for Success</a:t>
            </a:r>
            <a:endParaRPr lang="en-US" dirty="0"/>
          </a:p>
        </p:txBody>
      </p:sp>
      <p:sp>
        <p:nvSpPr>
          <p:cNvPr id="3" name="Content Placeholder 2"/>
          <p:cNvSpPr>
            <a:spLocks noGrp="1"/>
          </p:cNvSpPr>
          <p:nvPr>
            <p:ph idx="1"/>
          </p:nvPr>
        </p:nvSpPr>
        <p:spPr/>
        <p:txBody>
          <a:bodyPr>
            <a:normAutofit lnSpcReduction="10000"/>
          </a:bodyPr>
          <a:lstStyle/>
          <a:p>
            <a:pPr algn="ctr"/>
            <a:r>
              <a:rPr lang="en-US" b="1" dirty="0" smtClean="0"/>
              <a:t>The Infrastructural Needs </a:t>
            </a:r>
          </a:p>
          <a:p>
            <a:pPr>
              <a:buNone/>
            </a:pPr>
            <a:r>
              <a:rPr lang="en-US" dirty="0"/>
              <a:t>Microsoft should understand the infrastructural needs such as human capital. Most of the Myanmar’s inhabitants are not skilled. However, the company requires skilled labor to be competitive in the new market. Thus, the company workforce in the new venture would be substantially comprised of expatriates to run the international business.</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i="1" dirty="0"/>
              <a:t>Embassy of The Republic of The Union of Myanmar &amp; Investment Opportunities</a:t>
            </a:r>
            <a:r>
              <a:rPr lang="en-US" dirty="0"/>
              <a:t>. (2017). </a:t>
            </a:r>
            <a:r>
              <a:rPr lang="en-US" i="1" dirty="0"/>
              <a:t>Myanmarembassy.sg</a:t>
            </a:r>
            <a:r>
              <a:rPr lang="en-US" dirty="0"/>
              <a:t>. Retrieved 6 March 2017, from </a:t>
            </a:r>
            <a:r>
              <a:rPr lang="en-US" u="sng" dirty="0">
                <a:hlinkClick r:id="rId2"/>
              </a:rPr>
              <a:t>http://www.myanmarembassy.sg/commercial/investment-opportunities/</a:t>
            </a:r>
            <a:endParaRPr lang="en-US" dirty="0"/>
          </a:p>
          <a:p>
            <a:pPr>
              <a:buNone/>
            </a:pPr>
            <a:r>
              <a:rPr lang="en-US" dirty="0"/>
              <a:t>Insights, G. (2017). </a:t>
            </a:r>
            <a:r>
              <a:rPr lang="en-US" i="1" dirty="0"/>
              <a:t>Burma: Risk Assessment &gt;&gt; </a:t>
            </a:r>
            <a:r>
              <a:rPr lang="en-US" i="1" dirty="0" err="1"/>
              <a:t>globalEDGE</a:t>
            </a:r>
            <a:r>
              <a:rPr lang="en-US" i="1" dirty="0"/>
              <a:t>: Your source for Global Business Knowledge</a:t>
            </a:r>
            <a:r>
              <a:rPr lang="en-US" dirty="0"/>
              <a:t>. </a:t>
            </a:r>
            <a:r>
              <a:rPr lang="en-US" i="1" dirty="0"/>
              <a:t>Globaledge.msu.edu</a:t>
            </a:r>
            <a:r>
              <a:rPr lang="en-US" dirty="0"/>
              <a:t>. Retrieved 6 March 2017, from </a:t>
            </a:r>
            <a:r>
              <a:rPr lang="en-US" u="sng" dirty="0">
                <a:hlinkClick r:id="rId3"/>
              </a:rPr>
              <a:t>https://globaledge.msu.edu/countries/burma/risk</a:t>
            </a:r>
            <a:endParaRPr lang="en-US" dirty="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i="1" dirty="0"/>
              <a:t>Myanmar’s moment: Unique opportunities, major challenges</a:t>
            </a:r>
            <a:r>
              <a:rPr lang="en-US" dirty="0"/>
              <a:t>. (2017). </a:t>
            </a:r>
            <a:r>
              <a:rPr lang="en-US" i="1" dirty="0"/>
              <a:t>McKinsey &amp; Company</a:t>
            </a:r>
            <a:r>
              <a:rPr lang="en-US" dirty="0"/>
              <a:t>. Retrieved 6 March 2017, from </a:t>
            </a:r>
            <a:r>
              <a:rPr lang="en-US" dirty="0">
                <a:hlinkClick r:id="rId2"/>
              </a:rPr>
              <a:t>http://</a:t>
            </a:r>
            <a:r>
              <a:rPr lang="en-US" dirty="0" smtClean="0">
                <a:hlinkClick r:id="rId2"/>
              </a:rPr>
              <a:t>www.mckinsey.com/global-themes/asia-pacific/myanmars-moment</a:t>
            </a:r>
            <a:endParaRPr lang="en-US" dirty="0" smtClean="0"/>
          </a:p>
          <a:p>
            <a:pPr>
              <a:buNone/>
            </a:pPr>
            <a:r>
              <a:rPr lang="en-US" i="1" dirty="0" err="1"/>
              <a:t>RiskAdvisory</a:t>
            </a:r>
            <a:r>
              <a:rPr lang="en-US" i="1" dirty="0"/>
              <a:t> – Assessing Myanmar’s opportunities and risks: 27 months into the country’s transition</a:t>
            </a:r>
            <a:r>
              <a:rPr lang="en-US" dirty="0"/>
              <a:t>. (2017). </a:t>
            </a:r>
            <a:r>
              <a:rPr lang="en-US" i="1" dirty="0"/>
              <a:t>News.riskadvisory.net</a:t>
            </a:r>
            <a:r>
              <a:rPr lang="en-US" dirty="0"/>
              <a:t>. Retrieved 6 March 2017, from </a:t>
            </a:r>
            <a:r>
              <a:rPr lang="en-US" u="sng" dirty="0">
                <a:hlinkClick r:id="rId3"/>
              </a:rPr>
              <a:t>https://news.riskadvisory.net/2013/28/assessing-myanmars-opportunities-and-risks-27-months-into-the-countrys-transition/</a:t>
            </a:r>
            <a:endParaRPr lang="en-US" dirty="0"/>
          </a:p>
          <a:p>
            <a:pPr>
              <a:buNone/>
            </a:pPr>
            <a:endParaRPr lang="en-US" dirty="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Country </a:t>
            </a:r>
            <a:r>
              <a:rPr lang="en-US" dirty="0" smtClean="0"/>
              <a:t>Overlook</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buNone/>
            </a:pPr>
            <a:r>
              <a:rPr lang="en-US" dirty="0"/>
              <a:t>Myanmar though an underdeveloped economy, has promising development signs in the heart of Asia. The country has abundant natural resources and is a home to 60 million people 75% belonging to the working age. This is country gives Greenfield advantage, and Microsoft has a chance to benefit from investing in the </a:t>
            </a:r>
            <a:r>
              <a:rPr lang="en-US" dirty="0" smtClean="0"/>
              <a:t>country </a:t>
            </a:r>
            <a:r>
              <a:rPr lang="en-US" dirty="0"/>
              <a:t>("Myanmar’s moment: Unique opportunities, major challenges", 2017</a:t>
            </a:r>
            <a:r>
              <a:rPr lang="en-US" dirty="0" smtClean="0"/>
              <a:t>). </a:t>
            </a:r>
            <a:endParaRPr lang="en-US"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Opportunities in Myanmar </a:t>
            </a:r>
            <a:br>
              <a:rPr lang="en-US" dirty="0"/>
            </a:br>
            <a:endParaRPr lang="en-US" dirty="0"/>
          </a:p>
        </p:txBody>
      </p:sp>
      <p:sp>
        <p:nvSpPr>
          <p:cNvPr id="3" name="Content Placeholder 2"/>
          <p:cNvSpPr>
            <a:spLocks noGrp="1"/>
          </p:cNvSpPr>
          <p:nvPr>
            <p:ph idx="1"/>
          </p:nvPr>
        </p:nvSpPr>
        <p:spPr/>
        <p:txBody>
          <a:bodyPr/>
          <a:lstStyle/>
          <a:p>
            <a:pPr algn="ctr">
              <a:buNone/>
            </a:pPr>
            <a:r>
              <a:rPr lang="en-US" b="1" dirty="0"/>
              <a:t>Harnessing </a:t>
            </a:r>
            <a:r>
              <a:rPr lang="en-US" b="1" dirty="0" smtClean="0"/>
              <a:t>Digital Technology</a:t>
            </a:r>
            <a:endParaRPr lang="en-US" b="1" dirty="0"/>
          </a:p>
          <a:p>
            <a:pPr>
              <a:buNone/>
            </a:pPr>
            <a:r>
              <a:rPr lang="en-US" dirty="0"/>
              <a:t>The ICT industry in the country is less competitive, and Microsoft could use this advantage to bringing products and services closer to Myanmar inhabitants. Further, the technology </a:t>
            </a:r>
            <a:r>
              <a:rPr lang="en-US" dirty="0" smtClean="0"/>
              <a:t>industry in this country is Greenfield</a:t>
            </a:r>
            <a:r>
              <a:rPr lang="en-US" dirty="0"/>
              <a:t>, and the foreign operation is likely to be profitable. </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Opportunities in Myanmar </a:t>
            </a:r>
            <a:br>
              <a:rPr lang="en-US" dirty="0"/>
            </a:br>
            <a:endParaRPr lang="en-US" dirty="0"/>
          </a:p>
        </p:txBody>
      </p:sp>
      <p:sp>
        <p:nvSpPr>
          <p:cNvPr id="3" name="Content Placeholder 2"/>
          <p:cNvSpPr>
            <a:spLocks noGrp="1"/>
          </p:cNvSpPr>
          <p:nvPr>
            <p:ph idx="1"/>
          </p:nvPr>
        </p:nvSpPr>
        <p:spPr/>
        <p:txBody>
          <a:bodyPr/>
          <a:lstStyle/>
          <a:p>
            <a:pPr algn="ctr">
              <a:buNone/>
            </a:pPr>
            <a:r>
              <a:rPr lang="en-US" b="1" dirty="0"/>
              <a:t>Energy and </a:t>
            </a:r>
            <a:r>
              <a:rPr lang="en-US" b="1" dirty="0" smtClean="0"/>
              <a:t>Resources </a:t>
            </a:r>
            <a:endParaRPr lang="en-US" b="1" dirty="0"/>
          </a:p>
          <a:p>
            <a:pPr>
              <a:buNone/>
            </a:pPr>
            <a:r>
              <a:rPr lang="en-US" dirty="0"/>
              <a:t>The country has a power expansion plan that intends to connect as many people in the country to the national grid. The country also has abundant mineral resources that the company could benefit from such as copper, silver, zinc among others (Insights, 2017).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Opportunities in Myanmar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b="1" dirty="0"/>
              <a:t>Developing </a:t>
            </a:r>
            <a:r>
              <a:rPr lang="en-US" b="1" dirty="0" smtClean="0"/>
              <a:t>Infrastructure </a:t>
            </a:r>
            <a:endParaRPr lang="en-US" b="1" dirty="0"/>
          </a:p>
          <a:p>
            <a:pPr>
              <a:buNone/>
            </a:pPr>
            <a:r>
              <a:rPr lang="en-US" dirty="0"/>
              <a:t>The country has been growing in a significant manner in infrastructure such as roads, the supply of electricity, railway, and ports among others.  </a:t>
            </a:r>
          </a:p>
          <a:p>
            <a:pPr algn="ctr">
              <a:buNone/>
            </a:pPr>
            <a:r>
              <a:rPr lang="en-US" b="1" dirty="0"/>
              <a:t>Proximity to </a:t>
            </a:r>
            <a:r>
              <a:rPr lang="en-US" b="1" dirty="0" smtClean="0"/>
              <a:t>Economic Giants </a:t>
            </a:r>
            <a:endParaRPr lang="en-US" b="1" dirty="0"/>
          </a:p>
          <a:p>
            <a:pPr>
              <a:buNone/>
            </a:pPr>
            <a:r>
              <a:rPr lang="en-US" dirty="0"/>
              <a:t>Myanmar is a neighbor to vibrant industrial nations such as China, India, and Thailand. This is an opportunity for the country to grow as well as private investors such as Microsoft Inc.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Opportunities in Myanmar </a:t>
            </a:r>
            <a:br>
              <a:rPr lang="en-US" dirty="0"/>
            </a:br>
            <a:endParaRPr lang="en-US" dirty="0"/>
          </a:p>
        </p:txBody>
      </p:sp>
      <p:sp>
        <p:nvSpPr>
          <p:cNvPr id="3" name="Content Placeholder 2"/>
          <p:cNvSpPr>
            <a:spLocks noGrp="1"/>
          </p:cNvSpPr>
          <p:nvPr>
            <p:ph idx="1"/>
          </p:nvPr>
        </p:nvSpPr>
        <p:spPr/>
        <p:txBody>
          <a:bodyPr/>
          <a:lstStyle/>
          <a:p>
            <a:pPr algn="ctr">
              <a:buNone/>
            </a:pPr>
            <a:r>
              <a:rPr lang="en-US" b="1" dirty="0"/>
              <a:t>Liberalization of </a:t>
            </a:r>
            <a:r>
              <a:rPr lang="en-US" b="1" dirty="0" smtClean="0"/>
              <a:t>Tax</a:t>
            </a:r>
            <a:endParaRPr lang="en-US" b="1" dirty="0"/>
          </a:p>
          <a:p>
            <a:pPr>
              <a:buNone/>
            </a:pPr>
            <a:r>
              <a:rPr lang="en-US" dirty="0"/>
              <a:t>The country has a tax incentive to encourage foreign investors. The state’s tax on foreign investors averages 2% ("Embassy of The Republic of The Union of Myanmar &amp; Investment Opportunities", 2017).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 in Myanmar </a:t>
            </a:r>
            <a:endParaRPr lang="en-US" dirty="0"/>
          </a:p>
        </p:txBody>
      </p:sp>
      <p:sp>
        <p:nvSpPr>
          <p:cNvPr id="3" name="Content Placeholder 2"/>
          <p:cNvSpPr>
            <a:spLocks noGrp="1"/>
          </p:cNvSpPr>
          <p:nvPr>
            <p:ph idx="1"/>
          </p:nvPr>
        </p:nvSpPr>
        <p:spPr/>
        <p:txBody>
          <a:bodyPr/>
          <a:lstStyle/>
          <a:p>
            <a:pPr algn="ctr">
              <a:buNone/>
            </a:pPr>
            <a:r>
              <a:rPr lang="en-US" b="1" dirty="0"/>
              <a:t>Untapped </a:t>
            </a:r>
            <a:r>
              <a:rPr lang="en-US" b="1" dirty="0" smtClean="0"/>
              <a:t>Market </a:t>
            </a:r>
            <a:endParaRPr lang="en-US" b="1" dirty="0"/>
          </a:p>
          <a:p>
            <a:pPr>
              <a:buNone/>
            </a:pPr>
            <a:r>
              <a:rPr lang="en-US" dirty="0"/>
              <a:t>The economy of Myanmar has a variety of untapped market since the country’s economy depends heavily on agriculture. Thus, Microsoft has the opportunity to tap the information technology market and benefit in a significant way.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 in Myanmar</a:t>
            </a:r>
            <a:endParaRPr lang="en-US" dirty="0"/>
          </a:p>
        </p:txBody>
      </p:sp>
      <p:sp>
        <p:nvSpPr>
          <p:cNvPr id="3" name="Content Placeholder 2"/>
          <p:cNvSpPr>
            <a:spLocks noGrp="1"/>
          </p:cNvSpPr>
          <p:nvPr>
            <p:ph idx="1"/>
          </p:nvPr>
        </p:nvSpPr>
        <p:spPr/>
        <p:txBody>
          <a:bodyPr>
            <a:normAutofit fontScale="92500"/>
          </a:bodyPr>
          <a:lstStyle/>
          <a:p>
            <a:pPr algn="ctr">
              <a:buNone/>
            </a:pPr>
            <a:r>
              <a:rPr lang="en-US" b="1" dirty="0"/>
              <a:t>Political </a:t>
            </a:r>
            <a:r>
              <a:rPr lang="en-US" b="1" dirty="0" smtClean="0"/>
              <a:t>Risks </a:t>
            </a:r>
            <a:endParaRPr lang="en-US" b="1" dirty="0"/>
          </a:p>
          <a:p>
            <a:pPr>
              <a:buNone/>
            </a:pPr>
            <a:r>
              <a:rPr lang="en-US" dirty="0"/>
              <a:t>The country has some degree of political instability as well as religious conflicts that might affect the operations of Microsoft. </a:t>
            </a:r>
          </a:p>
          <a:p>
            <a:pPr algn="ctr">
              <a:buNone/>
            </a:pPr>
            <a:r>
              <a:rPr lang="en-US" b="1" dirty="0"/>
              <a:t>Lack of </a:t>
            </a:r>
            <a:r>
              <a:rPr lang="en-US" b="1" dirty="0" smtClean="0"/>
              <a:t>Skilled Labor</a:t>
            </a:r>
            <a:endParaRPr lang="en-US" b="1" dirty="0"/>
          </a:p>
          <a:p>
            <a:pPr>
              <a:buNone/>
            </a:pPr>
            <a:r>
              <a:rPr lang="en-US" dirty="0"/>
              <a:t>Most of the Myanmar’s workforce work in the agricultural sector that requires unskilled labor. Microsoft might incur the high cost of hiring expatriates to carry out operations in the country. </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1172</Words>
  <Application>Microsoft Office PowerPoint</Application>
  <PresentationFormat>On-screen Show (4:3)</PresentationFormat>
  <Paragraphs>68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International Business </vt:lpstr>
      <vt:lpstr>Introduction </vt:lpstr>
      <vt:lpstr>Country Overlook </vt:lpstr>
      <vt:lpstr>Opportunities in Myanmar  </vt:lpstr>
      <vt:lpstr>Opportunities in Myanmar  </vt:lpstr>
      <vt:lpstr>Opportunities in Myanmar  </vt:lpstr>
      <vt:lpstr>Opportunities in Myanmar  </vt:lpstr>
      <vt:lpstr>Opportunity in Myanmar </vt:lpstr>
      <vt:lpstr>Risks in Myanmar</vt:lpstr>
      <vt:lpstr>Risks in Myanmar  </vt:lpstr>
      <vt:lpstr>Risks in Myanmar  </vt:lpstr>
      <vt:lpstr>Risks in Myanmar  </vt:lpstr>
      <vt:lpstr>Risks in Myanmar  </vt:lpstr>
      <vt:lpstr>Risks in Myanmar  </vt:lpstr>
      <vt:lpstr>Microsoft Strategy for Success  </vt:lpstr>
      <vt:lpstr>Microsoft Strategy for Success</vt:lpstr>
      <vt:lpstr>Microsoft Strategy for Success  </vt:lpstr>
      <vt:lpstr>Microsoft Strategy for Success</vt:lpstr>
      <vt:lpstr>Microsoft Strategy for Success</vt:lpstr>
      <vt:lpstr>Microsoft Strategy for Success</vt:lpstr>
      <vt:lpstr>References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Business</dc:title>
  <dc:creator>lawrence</dc:creator>
  <cp:lastModifiedBy>lawrence</cp:lastModifiedBy>
  <cp:revision>6</cp:revision>
  <dcterms:created xsi:type="dcterms:W3CDTF">2017-03-06T11:21:06Z</dcterms:created>
  <dcterms:modified xsi:type="dcterms:W3CDTF">2017-03-06T12:13:04Z</dcterms:modified>
</cp:coreProperties>
</file>