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2"/>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9520" autoAdjust="0"/>
  </p:normalViewPr>
  <p:slideViewPr>
    <p:cSldViewPr>
      <p:cViewPr varScale="1">
        <p:scale>
          <a:sx n="66" d="100"/>
          <a:sy n="66" d="100"/>
        </p:scale>
        <p:origin x="-150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8A40374-EF36-4546-B1AF-566AD1C76F47}" type="datetimeFigureOut">
              <a:rPr lang="en-US" smtClean="0"/>
              <a:t>5/17/2017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91ACDE6-F486-45C3-95BF-D43639FD9F27}" type="slidenum">
              <a:rPr lang="en-US" smtClean="0"/>
              <a:t>‹#›</a:t>
            </a:fld>
            <a:endParaRPr lang="en-US"/>
          </a:p>
        </p:txBody>
      </p:sp>
    </p:spTree>
    <p:extLst>
      <p:ext uri="{BB962C8B-B14F-4D97-AF65-F5344CB8AC3E}">
        <p14:creationId xmlns:p14="http://schemas.microsoft.com/office/powerpoint/2010/main" val="34774532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1</a:t>
            </a:fld>
            <a:endParaRPr lang="en-US"/>
          </a:p>
        </p:txBody>
      </p:sp>
    </p:spTree>
    <p:extLst>
      <p:ext uri="{BB962C8B-B14F-4D97-AF65-F5344CB8AC3E}">
        <p14:creationId xmlns:p14="http://schemas.microsoft.com/office/powerpoint/2010/main" val="93008285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a:t>
            </a:r>
            <a:r>
              <a:rPr lang="en-US" baseline="0" dirty="0" smtClean="0"/>
              <a:t> state of mind that must be present to prove a murder is negligence. This is when a reasonable individual is aware of a unjustifiable and substantial risk that his/her behavior is illegal and under illegal situations for the </a:t>
            </a:r>
            <a:r>
              <a:rPr lang="en-US" baseline="0" dirty="0" smtClean="0"/>
              <a:t>victim (</a:t>
            </a:r>
            <a:r>
              <a:rPr lang="en-US" dirty="0" smtClean="0"/>
              <a:t>Mire &amp; Roberson, 2011)</a:t>
            </a:r>
            <a:r>
              <a:rPr lang="en-US" baseline="0" dirty="0" smtClean="0"/>
              <a:t>. </a:t>
            </a:r>
            <a:r>
              <a:rPr lang="en-US" baseline="0" dirty="0" smtClean="0"/>
              <a:t>This means that engaging in unlawful acts that could endanger or harm a victim illegally is equal to murder such as killing a person while committing a felony. Reckless behavior or mental state also illustrates how an offender can disregard human life or unreasonable risk that leads to murder or </a:t>
            </a:r>
            <a:r>
              <a:rPr lang="en-US" baseline="0" dirty="0" smtClean="0"/>
              <a:t>killing (</a:t>
            </a:r>
            <a:r>
              <a:rPr lang="en-US" dirty="0" smtClean="0"/>
              <a:t>Mire &amp; Roberson, 2011)</a:t>
            </a:r>
            <a:r>
              <a:rPr lang="en-US" baseline="0" dirty="0" smtClean="0"/>
              <a:t>. </a:t>
            </a:r>
            <a:r>
              <a:rPr lang="en-US" baseline="0" dirty="0" smtClean="0"/>
              <a:t>This includes issues such as driving drunk or recklessly. Additionally, one must have the knowledge in terms of being certain that their conduct will eventually lead to an illegal result even though their intention was not murder, such as grievous bodily harm.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10</a:t>
            </a:fld>
            <a:endParaRPr lang="en-US"/>
          </a:p>
        </p:txBody>
      </p:sp>
    </p:spTree>
    <p:extLst>
      <p:ext uri="{BB962C8B-B14F-4D97-AF65-F5344CB8AC3E}">
        <p14:creationId xmlns:p14="http://schemas.microsoft.com/office/powerpoint/2010/main" val="11993212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four</a:t>
            </a:r>
            <a:r>
              <a:rPr lang="en-US" baseline="0" dirty="0" smtClean="0"/>
              <a:t> main psychopathological theories that can explain murder. This is based on the different situations, mental conditions, social conditions, as well as environmental conditions that can help explain murder. These theories include biological, psychological, sociological, and environmental theories. Different types of technologies such as scanning the brain activity and increased psychological tools have enabled criminologists and scientists to understand the explanations of why people kill. These theories can help explain the conditions that murder occurs as well as facilitate development of solutions.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11</a:t>
            </a:fld>
            <a:endParaRPr lang="en-US"/>
          </a:p>
        </p:txBody>
      </p:sp>
    </p:spTree>
    <p:extLst>
      <p:ext uri="{BB962C8B-B14F-4D97-AF65-F5344CB8AC3E}">
        <p14:creationId xmlns:p14="http://schemas.microsoft.com/office/powerpoint/2010/main" val="357917568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biological theory of murder is based on the aspects internal to the physical body of an individual that influences the individual to murder. In this case, the first set of factors are determined by the chromosomal abnormalities present in human beings that are likely to influence murder. This mostly involves genetic combinations where it has been found that people with extra chromosomes such as men where the normal male has XY, but males with XYY have been shown to be more violent </a:t>
            </a:r>
            <a:r>
              <a:rPr lang="en-US" baseline="0" dirty="0" smtClean="0"/>
              <a:t>(</a:t>
            </a:r>
            <a:r>
              <a:rPr lang="en-US" dirty="0" smtClean="0"/>
              <a:t>Lee &amp; Choi, 2014)</a:t>
            </a:r>
            <a:r>
              <a:rPr lang="en-US" baseline="0" dirty="0" smtClean="0"/>
              <a:t>. Therefore, the extra chromosome drives the brain in triggering violent acts based on the limbic system. Additionally, the biological theory is also based on the effects of traumatic events where an individual can develop a natural distress or predisposition to murder or violence. Biological theory of murder is also based on natural chemical imbalances in the human body. According to </a:t>
            </a:r>
            <a:r>
              <a:rPr lang="en-US" dirty="0" smtClean="0"/>
              <a:t>Lee &amp; Choi (2014),</a:t>
            </a:r>
            <a:r>
              <a:rPr lang="en-US" baseline="0" dirty="0" smtClean="0"/>
              <a:t> lack of certain chemical such as blood sugar or hormonal imbalance can trigger aggression as well as violent behaviors.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12</a:t>
            </a:fld>
            <a:endParaRPr lang="en-US"/>
          </a:p>
        </p:txBody>
      </p:sp>
    </p:spTree>
    <p:extLst>
      <p:ext uri="{BB962C8B-B14F-4D97-AF65-F5344CB8AC3E}">
        <p14:creationId xmlns:p14="http://schemas.microsoft.com/office/powerpoint/2010/main" val="26933218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basis</a:t>
            </a:r>
            <a:r>
              <a:rPr lang="en-US" baseline="0" dirty="0" smtClean="0"/>
              <a:t> or difference of biological theory of murder to other theories is based on its natural occurrence. Natural occurrence means that the offenders do not have control over their conditions </a:t>
            </a:r>
            <a:r>
              <a:rPr lang="en-US" baseline="0" dirty="0" smtClean="0"/>
              <a:t>(</a:t>
            </a:r>
            <a:r>
              <a:rPr lang="en-US" dirty="0" smtClean="0"/>
              <a:t>Hickey, 2003)</a:t>
            </a:r>
            <a:r>
              <a:rPr lang="en-US" baseline="0" dirty="0" smtClean="0"/>
              <a:t>. Having hormonal imbalances cannot be controlled by an individual because it is natural. This means that people who murder can have conditions that they cannot control resulting in their violent behavior. Moreover, unlike other theories that involve social or environmental settings, the biological theory is based on what is internal in the body. This refers to pre-existing conditions as well as genetic or chemical imbalances in the human body. Based on the biological perspective, genes or other biological conditions can be inherited from one generation to another or shared between family or relatives. This has often occurred in the cases of serial murders where members of family partake in murder concurrently or generation after generation.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13</a:t>
            </a:fld>
            <a:endParaRPr lang="en-US"/>
          </a:p>
        </p:txBody>
      </p:sp>
    </p:spTree>
    <p:extLst>
      <p:ext uri="{BB962C8B-B14F-4D97-AF65-F5344CB8AC3E}">
        <p14:creationId xmlns:p14="http://schemas.microsoft.com/office/powerpoint/2010/main" val="229939452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Firstly, psychological theory of murder is based on the individual conscious</a:t>
            </a:r>
            <a:r>
              <a:rPr lang="en-US" baseline="0" dirty="0" smtClean="0"/>
              <a:t>ness of the mind in terms of committing violent acts such as killing. This is where an individual or offender has an innate quality that leads one to kill </a:t>
            </a:r>
            <a:r>
              <a:rPr lang="en-US" baseline="0" dirty="0" smtClean="0"/>
              <a:t>(</a:t>
            </a:r>
            <a:r>
              <a:rPr lang="en-US" dirty="0" smtClean="0"/>
              <a:t>Lee &amp; Choi, 2014)</a:t>
            </a:r>
            <a:r>
              <a:rPr lang="en-US" baseline="0" dirty="0" smtClean="0"/>
              <a:t>. People may develop certain perspectives in their mind where they view violence as necessary or normal. Additionally, in terms of attachment, people tend to experience a lot of situations and behaviors in their childhood or while growing up. Some of these situations involve increased attachments or bonds with parents where a child does not experience other social or psychological situations that normal children experience. This means that once such bonds are broken, the child is influenced to lead a violent life based on the broken attachment, which can explain murder. Moreover, murder can also be the result of social learning. In social learning children learn about violence or aggression through consumption of societal and cultural contents on the same factors </a:t>
            </a:r>
            <a:r>
              <a:rPr lang="en-US" baseline="0" dirty="0" smtClean="0"/>
              <a:t>(</a:t>
            </a:r>
            <a:r>
              <a:rPr lang="en-US" dirty="0" smtClean="0"/>
              <a:t>Lee &amp; Choi, 2014)</a:t>
            </a:r>
            <a:r>
              <a:rPr lang="en-US" baseline="0" dirty="0" smtClean="0"/>
              <a:t>. From television, films, books, and even acts of violence can influence children to have a psychological belief that violence is normal or attractive. Overall, it sums up to the individual’s state of mind based on beliefs or values that explain murder.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14</a:t>
            </a:fld>
            <a:endParaRPr lang="en-US"/>
          </a:p>
        </p:txBody>
      </p:sp>
    </p:spTree>
    <p:extLst>
      <p:ext uri="{BB962C8B-B14F-4D97-AF65-F5344CB8AC3E}">
        <p14:creationId xmlns:p14="http://schemas.microsoft.com/office/powerpoint/2010/main" val="10491452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psychological theory of murder involves an offender’s thought process, their behaviors and relationship with others. They manner in which people think can affect their behaviors and influence their relationship with others. This is based on developing certain belief or thoughts that shape the motivation or triggers of committing murder. Therefore, they are not natural, but conceived in the mind </a:t>
            </a:r>
            <a:r>
              <a:rPr lang="en-US" baseline="0" dirty="0" smtClean="0"/>
              <a:t>(</a:t>
            </a:r>
            <a:r>
              <a:rPr lang="en-US" dirty="0" smtClean="0"/>
              <a:t>Lee &amp; Choi, 2014)</a:t>
            </a:r>
            <a:r>
              <a:rPr lang="en-US" baseline="0" dirty="0" smtClean="0"/>
              <a:t>. Moreover, psychological theory is also related to psychological disorders. Most killers are diagnosed with psychological disorders such as anxiety, depression, and PTSD. When people are psychologically disturbed they tend to have different emotions that influence their emotions to commit crime. This also may have a profound effect on personality offender may develop deviant personalities based on social learning or even pre-existing psychological disorders.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15</a:t>
            </a:fld>
            <a:endParaRPr lang="en-US"/>
          </a:p>
        </p:txBody>
      </p:sp>
    </p:spTree>
    <p:extLst>
      <p:ext uri="{BB962C8B-B14F-4D97-AF65-F5344CB8AC3E}">
        <p14:creationId xmlns:p14="http://schemas.microsoft.com/office/powerpoint/2010/main" val="250103749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Sociological</a:t>
            </a:r>
            <a:r>
              <a:rPr lang="en-US" baseline="0" dirty="0" smtClean="0"/>
              <a:t> theory of murder is based on the human behavior as social beings. It involves how human behaviors are shaped by society. Society as a whole has its rules and processes. Each individual in a society is expected to follow these rules or processes. Murder can occur where there is increased pressure to illustrate certain social standards or values </a:t>
            </a:r>
            <a:r>
              <a:rPr lang="en-US" baseline="0" dirty="0" smtClean="0"/>
              <a:t>(</a:t>
            </a:r>
            <a:r>
              <a:rPr lang="en-US" dirty="0" smtClean="0"/>
              <a:t>Lee &amp; Choi, 2014)</a:t>
            </a:r>
            <a:r>
              <a:rPr lang="en-US" baseline="0" dirty="0" smtClean="0"/>
              <a:t>. When individual feel pressured into following societal standards they may turn into violence or murder. Moreover, social groups and institutions also shape deviant behavior. Most murders are members of social groups such as gangs or even drug cartels. The social rules or standards of such groups can influence an individual to commit murder. Social structures are also influential as differences or gaps can trigger violence </a:t>
            </a:r>
            <a:r>
              <a:rPr lang="en-US" baseline="0" dirty="0" smtClean="0"/>
              <a:t>(</a:t>
            </a:r>
            <a:r>
              <a:rPr lang="en-US" dirty="0" smtClean="0"/>
              <a:t>Lee &amp; Choi, 2014)</a:t>
            </a:r>
            <a:r>
              <a:rPr lang="en-US" baseline="0" dirty="0" smtClean="0"/>
              <a:t>. Poverty or racial segregation can increasingly cause murder and violence. When people feel inferior or superior to others, they may result into malice and thus murder. For instance, in America there is a trend on White police officers killing African Americans, which is based on racial or social structures. Additionally, labeling individual in society as deviant may influence their through and self control leading them to become violent and killers.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16</a:t>
            </a:fld>
            <a:endParaRPr lang="en-US"/>
          </a:p>
        </p:txBody>
      </p:sp>
    </p:spTree>
    <p:extLst>
      <p:ext uri="{BB962C8B-B14F-4D97-AF65-F5344CB8AC3E}">
        <p14:creationId xmlns:p14="http://schemas.microsoft.com/office/powerpoint/2010/main" val="256054544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Sociological</a:t>
            </a:r>
            <a:r>
              <a:rPr lang="en-US" baseline="0" dirty="0" smtClean="0"/>
              <a:t> theory of murder differs from the other theories by shifting from the individualistic perspective to society. It argues that murder can be explained based on how people behave as social beings (</a:t>
            </a:r>
            <a:r>
              <a:rPr lang="en-US" dirty="0" smtClean="0"/>
              <a:t>Lee &amp; Choi, 2014)</a:t>
            </a:r>
            <a:r>
              <a:rPr lang="en-US" baseline="0" dirty="0" smtClean="0"/>
              <a:t>. This means that sociological perspective is not based on how an individual is born, their attributes, or thinking process. however, it bases the motivation to murder on societal standards, groups, and rules and structures. This means that society drives people to become murders as they cannot cope with societal rules, processes, and standards. Moreover, society control how people behave or think such as in social groups that encourage crime leading to serious crimes of murder. Despite this, they are numerous links to the other theories based on sociological control theory. This means that when people are influenced by society they tend to loose self control and turn deviant. However, the same applies to biological and psychological theories where people tend to loose self control as well.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17</a:t>
            </a:fld>
            <a:endParaRPr lang="en-US"/>
          </a:p>
        </p:txBody>
      </p:sp>
    </p:spTree>
    <p:extLst>
      <p:ext uri="{BB962C8B-B14F-4D97-AF65-F5344CB8AC3E}">
        <p14:creationId xmlns:p14="http://schemas.microsoft.com/office/powerpoint/2010/main" val="23237414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environmental theory of murder is still under great scrutiny</a:t>
            </a:r>
            <a:r>
              <a:rPr lang="en-US" baseline="0" dirty="0" smtClean="0"/>
              <a:t>. However, in the simplest meanings it can be based on the circumstance under a which a murder occurs (</a:t>
            </a:r>
            <a:r>
              <a:rPr lang="en-US" dirty="0" smtClean="0"/>
              <a:t>Hickey, 2003)</a:t>
            </a:r>
            <a:r>
              <a:rPr lang="en-US" baseline="0" dirty="0" smtClean="0"/>
              <a:t>. For instance, accidents occur most of the time, and even without intention or just by reckless behavior, a person can be a murderer. For instance, if a police officer fires in the air but accidently ends up shooting a person, it may be a culpable murder case. Additionally, socialization is also a key environmental theory where it has been illustrated that boy or males tend to be more violent than females. The explanations for this are still not clear, but it is considered as a situation that can explain murder. Moreover, most murders occur among people with relationships illustrating the concept of socialization. Research has illustrated that most cases involving the death of a wife or lover the highest probability is that their husband or partner is the killer (</a:t>
            </a:r>
            <a:r>
              <a:rPr lang="en-US" dirty="0" smtClean="0"/>
              <a:t>Hickey, 2003)</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18</a:t>
            </a:fld>
            <a:endParaRPr lang="en-US"/>
          </a:p>
        </p:txBody>
      </p:sp>
    </p:spTree>
    <p:extLst>
      <p:ext uri="{BB962C8B-B14F-4D97-AF65-F5344CB8AC3E}">
        <p14:creationId xmlns:p14="http://schemas.microsoft.com/office/powerpoint/2010/main" val="183469087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 evidenced earlier, murder can be explained by biological,</a:t>
            </a:r>
            <a:r>
              <a:rPr lang="en-US" baseline="0" dirty="0" smtClean="0"/>
              <a:t> psychological, sociological, and environmental theories. Nonetheless, one theory is not sufficient enough to explain why people are led to kill. All these theories are inter-related or linked. For instance, biological concepts may lead into psychological conditions that are not natural, but acquired. Moreover, psychological, biological, and sociological all argue on the basis of control or loosing self-control. This is despite the triggers or influences of killing. They all agree that an individual looses their self-control at some point despite having different basis or reasons for killing. To clearly understand murder, it is important to apply these theories as a combination especially in pursuing and advancing criminal law.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19</a:t>
            </a:fld>
            <a:endParaRPr lang="en-US"/>
          </a:p>
        </p:txBody>
      </p:sp>
    </p:spTree>
    <p:extLst>
      <p:ext uri="{BB962C8B-B14F-4D97-AF65-F5344CB8AC3E}">
        <p14:creationId xmlns:p14="http://schemas.microsoft.com/office/powerpoint/2010/main" val="28354945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First-degree murder basically involves the intent to commit murder or kill another person with deliberation and </a:t>
            </a:r>
            <a:r>
              <a:rPr lang="en-US" sz="1200" kern="1200" dirty="0" smtClean="0">
                <a:solidFill>
                  <a:schemeClr val="tx1"/>
                </a:solidFill>
                <a:effectLst/>
                <a:latin typeface="+mn-lt"/>
                <a:ea typeface="+mn-ea"/>
                <a:cs typeface="+mn-cs"/>
              </a:rPr>
              <a:t>predetermination </a:t>
            </a:r>
            <a:r>
              <a:rPr lang="en-US" baseline="0" dirty="0" smtClean="0"/>
              <a:t>(</a:t>
            </a:r>
            <a:r>
              <a:rPr lang="en-US" dirty="0" smtClean="0"/>
              <a:t>Pollock, 2015)</a:t>
            </a:r>
            <a:r>
              <a:rPr lang="en-US"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According to </a:t>
            </a:r>
            <a:r>
              <a:rPr lang="en-US" dirty="0" smtClean="0"/>
              <a:t>Pollock, (2015)</a:t>
            </a:r>
            <a:r>
              <a:rPr lang="en-US"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some states include murder by torture, lying in wait, and poison as first-degree murder. The first-degree murder involves a situation where a human being has been killed illegally or against the law. It must also be a situation where the defendant carried or committed the killing. The killing should also be intentional, deliberate, and premeditated. Intentional means that the defendant was planning or had commitment to killing a person or the victim. Deliberate also refers to the act of being prepared or thinking of killing the victim. Moreover, premeditation means having a reflection for a short period of time before committing the act of killing the </a:t>
            </a:r>
            <a:r>
              <a:rPr lang="en-US" sz="1200" kern="1200" dirty="0" smtClean="0">
                <a:solidFill>
                  <a:schemeClr val="tx1"/>
                </a:solidFill>
                <a:effectLst/>
                <a:latin typeface="+mn-lt"/>
                <a:ea typeface="+mn-ea"/>
                <a:cs typeface="+mn-cs"/>
              </a:rPr>
              <a:t>victim </a:t>
            </a:r>
            <a:r>
              <a:rPr lang="en-US" baseline="0" dirty="0" smtClean="0"/>
              <a:t>(</a:t>
            </a:r>
            <a:r>
              <a:rPr lang="en-US" dirty="0" smtClean="0"/>
              <a:t>Pollock, 2015)</a:t>
            </a:r>
            <a:r>
              <a:rPr lang="en-US"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These three terms illustrate a defendant’s conscious reason to kill a victim. The manner in which these terms are applied and how first-degree murder is defined is founded on the need to fixing a penalty where jail time or death sentence.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391ACDE6-F486-45C3-95BF-D43639FD9F27}" type="slidenum">
              <a:rPr lang="en-US" smtClean="0"/>
              <a:t>2</a:t>
            </a:fld>
            <a:endParaRPr lang="en-US"/>
          </a:p>
        </p:txBody>
      </p:sp>
    </p:spTree>
    <p:extLst>
      <p:ext uri="{BB962C8B-B14F-4D97-AF65-F5344CB8AC3E}">
        <p14:creationId xmlns:p14="http://schemas.microsoft.com/office/powerpoint/2010/main" val="21638905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When the prosecutor</a:t>
            </a:r>
            <a:r>
              <a:rPr lang="en-US" baseline="0" dirty="0" smtClean="0"/>
              <a:t> cannot prove that a defendant’s actions were intended to kill a victim, then the crime is treated as a second-degree </a:t>
            </a:r>
            <a:r>
              <a:rPr lang="en-US" baseline="0" dirty="0" smtClean="0"/>
              <a:t>murder (</a:t>
            </a:r>
            <a:r>
              <a:rPr lang="en-US" dirty="0" smtClean="0"/>
              <a:t>Pollock, 2015)</a:t>
            </a:r>
            <a:r>
              <a:rPr lang="en-US" baseline="0" dirty="0" smtClean="0"/>
              <a:t>. </a:t>
            </a:r>
            <a:r>
              <a:rPr lang="en-US" baseline="0" dirty="0" smtClean="0"/>
              <a:t>This means that all types of murder that do not involve a person intending to kill a victim are second-degree murder. In the first-degree murder, defendants are have a specific intent to killing the victim, meaning that they act knowing what the consequences are, which are for their victims to be dead. However, where defendants act in illegal manners such as shoot or beat a victim with not intention of killing them, then it is a second-degree murder. For instance, when a person beats or shoots at a victim who may later die of their injuries, the case can and mostly is viewed as a second-degree murder. Moreover, the prosecution does not have to prove to the court that a second-degree murder was premeditated.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3</a:t>
            </a:fld>
            <a:endParaRPr lang="en-US"/>
          </a:p>
        </p:txBody>
      </p:sp>
    </p:spTree>
    <p:extLst>
      <p:ext uri="{BB962C8B-B14F-4D97-AF65-F5344CB8AC3E}">
        <p14:creationId xmlns:p14="http://schemas.microsoft.com/office/powerpoint/2010/main" val="5177276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Abandoned heart is also known</a:t>
            </a:r>
            <a:r>
              <a:rPr lang="en-US" baseline="0" dirty="0" smtClean="0"/>
              <a:t> as depraved heart where it is also a general intent crime where the perpetrator does not have an intent to kill or for someone to die. Under the Model Penal Code, abandoned heart murder applies when an individual’s act or behavior illustrates a thorough disregard for human life that ends up causing harm and ultimately </a:t>
            </a:r>
            <a:r>
              <a:rPr lang="en-US" baseline="0" dirty="0" smtClean="0"/>
              <a:t>death (</a:t>
            </a:r>
            <a:r>
              <a:rPr lang="en-US" dirty="0" smtClean="0"/>
              <a:t>Pollock, 2015)</a:t>
            </a:r>
            <a:r>
              <a:rPr lang="en-US" baseline="0" dirty="0" smtClean="0"/>
              <a:t>. </a:t>
            </a:r>
            <a:r>
              <a:rPr lang="en-US" baseline="0" dirty="0" smtClean="0"/>
              <a:t>For instance, shooting inside a night club may lead to someone being killed, meaning the perpetrator is culpable of abandoned heart murder even if they did not point the gun at anyone and had not intention to shoot any person or even for someone to die. Such murder often involves reckless behaviors such as street car racing, use of fireworks in pubic, or playing Russian </a:t>
            </a:r>
            <a:r>
              <a:rPr lang="en-US" baseline="0" dirty="0" smtClean="0"/>
              <a:t>roulette (</a:t>
            </a:r>
            <a:r>
              <a:rPr lang="en-US" dirty="0" smtClean="0"/>
              <a:t>Pollock, 2015)</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4</a:t>
            </a:fld>
            <a:endParaRPr lang="en-US"/>
          </a:p>
        </p:txBody>
      </p:sp>
    </p:spTree>
    <p:extLst>
      <p:ext uri="{BB962C8B-B14F-4D97-AF65-F5344CB8AC3E}">
        <p14:creationId xmlns:p14="http://schemas.microsoft.com/office/powerpoint/2010/main" val="10668762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Intent to cause grievous bodily harm resulting in death is a type of murder that can only be charged if the victim</a:t>
            </a:r>
            <a:r>
              <a:rPr lang="en-US" baseline="0" dirty="0" smtClean="0"/>
              <a:t> suffering from bodily harm dies afterwards due to the bodily </a:t>
            </a:r>
            <a:r>
              <a:rPr lang="en-US" baseline="0" dirty="0" smtClean="0"/>
              <a:t>harms (</a:t>
            </a:r>
            <a:r>
              <a:rPr lang="en-US" dirty="0" smtClean="0"/>
              <a:t>Pollock, 2015)</a:t>
            </a:r>
            <a:r>
              <a:rPr lang="en-US" baseline="0" dirty="0" smtClean="0"/>
              <a:t>. </a:t>
            </a:r>
            <a:r>
              <a:rPr lang="en-US" baseline="0" dirty="0" smtClean="0"/>
              <a:t>It is also a general intent crime since the perpetrator only has an intent to cause the victim serious injuries. However, the perpetrator does not have intent to kill or for the victim to die. However, if a person serious injures a victim and later even if for minutes or hours or days, the victim dies as a result to those injuries, that personal is culpable of murder under this law. In such cases, the prosecution does not have to prove the intent to kill or premeditation to cause </a:t>
            </a:r>
            <a:r>
              <a:rPr lang="en-US" baseline="0" dirty="0" smtClean="0"/>
              <a:t>death (</a:t>
            </a:r>
            <a:r>
              <a:rPr lang="en-US" dirty="0" smtClean="0"/>
              <a:t>Pollock, 2015)</a:t>
            </a:r>
            <a:r>
              <a:rPr lang="en-US" baseline="0" dirty="0" smtClean="0"/>
              <a:t>. </a:t>
            </a:r>
            <a:r>
              <a:rPr lang="en-US" baseline="0" dirty="0" smtClean="0"/>
              <a:t>This is sometimes equated to abandoned heart as well as second-degree murder mostly involving reckless behaviors.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5</a:t>
            </a:fld>
            <a:endParaRPr lang="en-US"/>
          </a:p>
        </p:txBody>
      </p:sp>
    </p:spTree>
    <p:extLst>
      <p:ext uri="{BB962C8B-B14F-4D97-AF65-F5344CB8AC3E}">
        <p14:creationId xmlns:p14="http://schemas.microsoft.com/office/powerpoint/2010/main" val="42612555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Based on common law, any act of killing or murder that</a:t>
            </a:r>
            <a:r>
              <a:rPr lang="en-US" baseline="0" dirty="0" smtClean="0"/>
              <a:t> occurred during the progress of a </a:t>
            </a:r>
            <a:r>
              <a:rPr lang="en-US" baseline="0" dirty="0" smtClean="0"/>
              <a:t> serious crime is </a:t>
            </a:r>
            <a:r>
              <a:rPr lang="en-US" baseline="0" dirty="0" smtClean="0"/>
              <a:t>known as a felony </a:t>
            </a:r>
            <a:r>
              <a:rPr lang="en-US" baseline="0" dirty="0" smtClean="0"/>
              <a:t>murder (</a:t>
            </a:r>
            <a:r>
              <a:rPr lang="en-US" dirty="0" smtClean="0"/>
              <a:t>Pollock, 2015)</a:t>
            </a:r>
            <a:r>
              <a:rPr lang="en-US" baseline="0" dirty="0" smtClean="0"/>
              <a:t>. </a:t>
            </a:r>
            <a:r>
              <a:rPr lang="en-US" baseline="0" dirty="0" smtClean="0"/>
              <a:t>This is based on the equivalence of the crime being associated that is mostly based on malice aforethought. When ever killings occur during the progress of a crime, it usually involves a serious crime. For instance, killings carried out during drug trafficking, robbery, or terrorism are felony murders. Therefore, the felony murder rule applies to both any illegal killings while committing or attempting to commit a crime. Although, the definition is not well defined by most states, some states still have categories for this rule. This is because for some reason, such killings can also be viewed as first or second-degree murders based on certain situations. However, some states such as Washington have first and second-degree felony </a:t>
            </a:r>
            <a:r>
              <a:rPr lang="en-US" baseline="0" dirty="0" smtClean="0"/>
              <a:t>murder (</a:t>
            </a:r>
            <a:r>
              <a:rPr lang="en-US" dirty="0" smtClean="0"/>
              <a:t>Pollock, 2015)</a:t>
            </a:r>
            <a:r>
              <a:rPr lang="en-US" baseline="0" dirty="0" smtClean="0"/>
              <a:t>. </a:t>
            </a:r>
            <a:r>
              <a:rPr lang="en-US" baseline="0" dirty="0" smtClean="0"/>
              <a:t>Overall, what causes the main difference in all these categories of murder is the premeditation, intention, and circumstance of the killing act.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6</a:t>
            </a:fld>
            <a:endParaRPr lang="en-US"/>
          </a:p>
        </p:txBody>
      </p:sp>
    </p:spTree>
    <p:extLst>
      <p:ext uri="{BB962C8B-B14F-4D97-AF65-F5344CB8AC3E}">
        <p14:creationId xmlns:p14="http://schemas.microsoft.com/office/powerpoint/2010/main" val="6662723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Voluntary manslaughter</a:t>
            </a:r>
            <a:r>
              <a:rPr lang="en-US" baseline="0" dirty="0" smtClean="0"/>
              <a:t> is based on the concept of illegally killing a human being where the perpetrator had no previous intent of killing but acted out of provocation or “heat of passion</a:t>
            </a:r>
            <a:r>
              <a:rPr lang="en-US" baseline="0" dirty="0" smtClean="0"/>
              <a:t>” (</a:t>
            </a:r>
            <a:r>
              <a:rPr lang="en-US" dirty="0" smtClean="0"/>
              <a:t>Mire &amp; Roberson, 2011)</a:t>
            </a:r>
            <a:r>
              <a:rPr lang="en-US" baseline="0" dirty="0" smtClean="0"/>
              <a:t>. </a:t>
            </a:r>
            <a:r>
              <a:rPr lang="en-US" baseline="0" dirty="0" smtClean="0"/>
              <a:t>This means that an offender who is culpable of voluntary manslaughter is in a situation of provocation where they find reasonable or adequate need or purpose of killing a victim. This only occurs when the provocation results in loosing self-control and the offender becomes emotionally or mentally disturbed leading them to kill a victim. In most cases, the concept of manslaughter is firstly derived from murder when it comes to law. Charges of murder can be reduced to voluntary manslaughter when there adequate evidence of </a:t>
            </a:r>
            <a:r>
              <a:rPr lang="en-US" baseline="0" dirty="0" smtClean="0"/>
              <a:t>provocation (</a:t>
            </a:r>
            <a:r>
              <a:rPr lang="en-US" dirty="0" smtClean="0"/>
              <a:t>Mire &amp; Roberson, 2011)</a:t>
            </a:r>
            <a:r>
              <a:rPr lang="en-US" baseline="0" dirty="0" smtClean="0"/>
              <a:t>. </a:t>
            </a:r>
            <a:r>
              <a:rPr lang="en-US" baseline="0" dirty="0" smtClean="0"/>
              <a:t>The provocation has to be so intense that it is proved the offender acted in the heat of passion where an intentional act is required despite not from the offender.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7</a:t>
            </a:fld>
            <a:endParaRPr lang="en-US"/>
          </a:p>
        </p:txBody>
      </p:sp>
    </p:spTree>
    <p:extLst>
      <p:ext uri="{BB962C8B-B14F-4D97-AF65-F5344CB8AC3E}">
        <p14:creationId xmlns:p14="http://schemas.microsoft.com/office/powerpoint/2010/main" val="20454598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concept of involuntary manslaughter is based on cases where a person may</a:t>
            </a:r>
            <a:r>
              <a:rPr lang="en-US" baseline="0" dirty="0" smtClean="0"/>
              <a:t> die without anyone intending to kill them, but based on some else’s culpable and gross </a:t>
            </a:r>
            <a:r>
              <a:rPr lang="en-US" baseline="0" dirty="0" smtClean="0"/>
              <a:t>negligence (</a:t>
            </a:r>
            <a:r>
              <a:rPr lang="en-US" dirty="0" smtClean="0"/>
              <a:t>Mire &amp; Roberson, 2011)</a:t>
            </a:r>
            <a:r>
              <a:rPr lang="en-US" baseline="0" dirty="0" smtClean="0"/>
              <a:t>. </a:t>
            </a:r>
            <a:r>
              <a:rPr lang="en-US" baseline="0" dirty="0" smtClean="0"/>
              <a:t>It refers to the unintentional killing of an individual without intention. All other cases or laws are based on some sort of intention to kill or provocation  that results in an intention to kill. However, in the involuntary manslaughter there is no intention whatsoever. It is basically the result of a killing due to unlawful acts or criminal </a:t>
            </a:r>
            <a:r>
              <a:rPr lang="en-US" baseline="0" dirty="0" smtClean="0"/>
              <a:t>negligence (</a:t>
            </a:r>
            <a:r>
              <a:rPr lang="en-US" dirty="0" smtClean="0"/>
              <a:t>Mire &amp; Roberson, 2011)</a:t>
            </a:r>
            <a:r>
              <a:rPr lang="en-US" baseline="0" dirty="0" smtClean="0"/>
              <a:t>. </a:t>
            </a:r>
            <a:r>
              <a:rPr lang="en-US" baseline="0" dirty="0" smtClean="0"/>
              <a:t>This involves minor crimes or criminal negligence such as driving recklessly or bar owners closing fire exits. Such acts are purely not intentional, but in case they lead to someone dying, they </a:t>
            </a:r>
            <a:r>
              <a:rPr lang="en-US" baseline="0" dirty="0" smtClean="0"/>
              <a:t>offenders </a:t>
            </a:r>
            <a:r>
              <a:rPr lang="en-US" baseline="0" dirty="0" smtClean="0"/>
              <a:t>may be culpable of involuntary manslaughter.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8</a:t>
            </a:fld>
            <a:endParaRPr lang="en-US"/>
          </a:p>
        </p:txBody>
      </p:sp>
    </p:spTree>
    <p:extLst>
      <p:ext uri="{BB962C8B-B14F-4D97-AF65-F5344CB8AC3E}">
        <p14:creationId xmlns:p14="http://schemas.microsoft.com/office/powerpoint/2010/main" val="348554237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first requirement for mental state of murder is intention. Intention</a:t>
            </a:r>
            <a:r>
              <a:rPr lang="en-US" baseline="0" dirty="0" smtClean="0"/>
              <a:t> is simply malice aforethought where one has a plan or knowingly commits the act of killing. The intention also refers to knowing or understanding the consequences of an act of the act of killing. Therefore, for a murder case, the offender must have an intention to kill through a prior foresight of what how they will act and what the consequences will be. Despite the confusing interpretation in most murder cases, the intention to kill offers the first mental state of pursuing a murder case. Secondly, premeditation refers to the development of a conscious to kill. This illustrates a purpose for killing and the hopes of certain circumstances to exist. Again, motive is also a mental state for murder since an offender can lack the intent to kill, but their motives lead them to kill their victim. For instance, if a person kills an individual to take their money, they are guilty of murder.        </a:t>
            </a:r>
            <a:endParaRPr lang="en-US" dirty="0"/>
          </a:p>
        </p:txBody>
      </p:sp>
      <p:sp>
        <p:nvSpPr>
          <p:cNvPr id="4" name="Slide Number Placeholder 3"/>
          <p:cNvSpPr>
            <a:spLocks noGrp="1"/>
          </p:cNvSpPr>
          <p:nvPr>
            <p:ph type="sldNum" sz="quarter" idx="10"/>
          </p:nvPr>
        </p:nvSpPr>
        <p:spPr/>
        <p:txBody>
          <a:bodyPr/>
          <a:lstStyle/>
          <a:p>
            <a:fld id="{391ACDE6-F486-45C3-95BF-D43639FD9F27}" type="slidenum">
              <a:rPr lang="en-US" smtClean="0"/>
              <a:t>9</a:t>
            </a:fld>
            <a:endParaRPr lang="en-US"/>
          </a:p>
        </p:txBody>
      </p:sp>
    </p:spTree>
    <p:extLst>
      <p:ext uri="{BB962C8B-B14F-4D97-AF65-F5344CB8AC3E}">
        <p14:creationId xmlns:p14="http://schemas.microsoft.com/office/powerpoint/2010/main" val="33153282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3" name="Rectangle 22"/>
          <p:cNvSpPr/>
          <p:nvPr/>
        </p:nvSpPr>
        <p:spPr>
          <a:xfrm flipV="1">
            <a:off x="5410182" y="3810000"/>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4" name="Rectangle 23"/>
          <p:cNvSpPr/>
          <p:nvPr/>
        </p:nvSpPr>
        <p:spPr>
          <a:xfrm flipV="1">
            <a:off x="5410200" y="3897010"/>
            <a:ext cx="3733801" cy="192024"/>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5" name="Rectangle 24"/>
          <p:cNvSpPr/>
          <p:nvPr/>
        </p:nvSpPr>
        <p:spPr>
          <a:xfrm flipV="1">
            <a:off x="5410200" y="4115167"/>
            <a:ext cx="3733801"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6" name="Rectangle 25"/>
          <p:cNvSpPr/>
          <p:nvPr/>
        </p:nvSpPr>
        <p:spPr>
          <a:xfrm flipV="1">
            <a:off x="5410200" y="4164403"/>
            <a:ext cx="1965960" cy="18288"/>
          </a:xfrm>
          <a:prstGeom prst="rect">
            <a:avLst/>
          </a:prstGeom>
          <a:solidFill>
            <a:schemeClr val="accent2">
              <a:alpha val="6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Rectangle 26"/>
          <p:cNvSpPr/>
          <p:nvPr/>
        </p:nvSpPr>
        <p:spPr>
          <a:xfrm flipV="1">
            <a:off x="5410200" y="4199572"/>
            <a:ext cx="1965960" cy="9144"/>
          </a:xfrm>
          <a:prstGeom prst="rect">
            <a:avLst/>
          </a:prstGeom>
          <a:solidFill>
            <a:schemeClr val="accent2">
              <a:alpha val="65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0" name="Rounded Rectangle 29"/>
          <p:cNvSpPr/>
          <p:nvPr/>
        </p:nvSpPr>
        <p:spPr bwMode="white">
          <a:xfrm>
            <a:off x="5410200" y="3962400"/>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1" name="Rounded Rectangle 30"/>
          <p:cNvSpPr/>
          <p:nvPr/>
        </p:nvSpPr>
        <p:spPr bwMode="white">
          <a:xfrm>
            <a:off x="7376507" y="406098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Rectangle 6"/>
          <p:cNvSpPr/>
          <p:nvPr/>
        </p:nvSpPr>
        <p:spPr>
          <a:xfrm>
            <a:off x="1" y="3649662"/>
            <a:ext cx="9144000" cy="244170"/>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0" y="3675527"/>
            <a:ext cx="9144001" cy="14067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flipV="1">
            <a:off x="6414051" y="3643090"/>
            <a:ext cx="2729950" cy="248432"/>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a:xfrm>
            <a:off x="0" y="0"/>
            <a:ext cx="9144000" cy="3701700"/>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2401887"/>
            <a:ext cx="8458200" cy="1470025"/>
          </a:xfrm>
        </p:spPr>
        <p:txBody>
          <a:bodyPr anchor="b"/>
          <a:lstStyle>
            <a:lvl1pPr>
              <a:defRPr sz="4400">
                <a:solidFill>
                  <a:schemeClr val="bg1"/>
                </a:solidFill>
              </a:defRPr>
            </a:lvl1pPr>
          </a:lstStyle>
          <a:p>
            <a:r>
              <a:rPr kumimoji="0" lang="en-US" smtClean="0"/>
              <a:t>Click to edit Master title style</a:t>
            </a:r>
            <a:endParaRPr kumimoji="0" lang="en-US"/>
          </a:p>
        </p:txBody>
      </p:sp>
      <p:sp>
        <p:nvSpPr>
          <p:cNvPr id="9" name="Subtitle 8"/>
          <p:cNvSpPr>
            <a:spLocks noGrp="1"/>
          </p:cNvSpPr>
          <p:nvPr>
            <p:ph type="subTitle" idx="1"/>
          </p:nvPr>
        </p:nvSpPr>
        <p:spPr>
          <a:xfrm>
            <a:off x="457200" y="3899938"/>
            <a:ext cx="4953000" cy="1752600"/>
          </a:xfrm>
        </p:spPr>
        <p:txBody>
          <a:bodyPr/>
          <a:lstStyle>
            <a:lvl1pPr marL="64008" indent="0" algn="l">
              <a:buNone/>
              <a:defRPr sz="24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6705600" y="4206240"/>
            <a:ext cx="960120" cy="457200"/>
          </a:xfrm>
        </p:spPr>
        <p:txBody>
          <a:bodyPr/>
          <a:lstStyle/>
          <a:p>
            <a:fld id="{F1FB6D93-A165-4272-8ECF-9A308884E0F9}" type="datetimeFigureOut">
              <a:rPr lang="en-US" smtClean="0"/>
              <a:t>5/17/2017</a:t>
            </a:fld>
            <a:endParaRPr lang="en-US"/>
          </a:p>
        </p:txBody>
      </p:sp>
      <p:sp>
        <p:nvSpPr>
          <p:cNvPr id="17" name="Footer Placeholder 16"/>
          <p:cNvSpPr>
            <a:spLocks noGrp="1"/>
          </p:cNvSpPr>
          <p:nvPr>
            <p:ph type="ftr" sz="quarter" idx="11"/>
          </p:nvPr>
        </p:nvSpPr>
        <p:spPr>
          <a:xfrm>
            <a:off x="5410200" y="4205288"/>
            <a:ext cx="1295400" cy="457200"/>
          </a:xfrm>
        </p:spPr>
        <p:txBody>
          <a:bodyPr/>
          <a:lstStyle/>
          <a:p>
            <a:endParaRPr lang="en-US"/>
          </a:p>
        </p:txBody>
      </p:sp>
      <p:sp>
        <p:nvSpPr>
          <p:cNvPr id="29" name="Slide Number Placeholder 28"/>
          <p:cNvSpPr>
            <a:spLocks noGrp="1"/>
          </p:cNvSpPr>
          <p:nvPr>
            <p:ph type="sldNum" sz="quarter" idx="12"/>
          </p:nvPr>
        </p:nvSpPr>
        <p:spPr>
          <a:xfrm>
            <a:off x="8320088" y="1136"/>
            <a:ext cx="747712" cy="365760"/>
          </a:xfrm>
        </p:spPr>
        <p:txBody>
          <a:bodyPr/>
          <a:lstStyle>
            <a:lvl1pPr algn="r">
              <a:defRPr sz="1800">
                <a:solidFill>
                  <a:schemeClr val="bg1"/>
                </a:solidFill>
              </a:defRPr>
            </a:lvl1pPr>
          </a:lstStyle>
          <a:p>
            <a:fld id="{63164A4C-CBF0-4317-A897-996C458D1E39}"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FB6D93-A165-4272-8ECF-9A308884E0F9}" type="datetimeFigureOut">
              <a:rPr lang="en-US" smtClean="0"/>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164A4C-CBF0-4317-A897-996C458D1E39}"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143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143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FB6D93-A165-4272-8ECF-9A308884E0F9}" type="datetimeFigureOut">
              <a:rPr lang="en-US" smtClean="0"/>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164A4C-CBF0-4317-A897-996C458D1E39}"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F1FB6D93-A165-4272-8ECF-9A308884E0F9}" type="datetimeFigureOut">
              <a:rPr lang="en-US" smtClean="0"/>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164A4C-CBF0-4317-A897-996C458D1E39}"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981200"/>
            <a:ext cx="7772400" cy="1362075"/>
          </a:xfrm>
        </p:spPr>
        <p:txBody>
          <a:bodyPr anchor="b">
            <a:noAutofit/>
          </a:bodyPr>
          <a:lstStyle>
            <a:lvl1pPr algn="l">
              <a:buNone/>
              <a:defRPr sz="4300" b="1" cap="none" baseline="0">
                <a:ln w="12700">
                  <a:solidFill>
                    <a:schemeClr val="accent2">
                      <a:shade val="90000"/>
                      <a:satMod val="150000"/>
                    </a:schemeClr>
                  </a:solidFill>
                </a:ln>
                <a:solidFill>
                  <a:srgbClr val="FFFFFF"/>
                </a:solidFill>
                <a:effectLst>
                  <a:outerShdw blurRad="38100" dist="38100" dir="5400000" algn="tl" rotWithShape="0">
                    <a:srgbClr val="000000">
                      <a:alpha val="25000"/>
                    </a:srgbClr>
                  </a:outerShdw>
                </a:effectLst>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367088"/>
            <a:ext cx="7772400" cy="1509712"/>
          </a:xfrm>
        </p:spPr>
        <p:txBody>
          <a:bodyPr anchor="t"/>
          <a:lstStyle>
            <a:lvl1pPr marL="45720" indent="0">
              <a:buNone/>
              <a:defRPr sz="2100" b="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F1FB6D93-A165-4272-8ECF-9A308884E0F9}" type="datetimeFigureOut">
              <a:rPr lang="en-US" smtClean="0"/>
              <a:t>5/17/2017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3164A4C-CBF0-4317-A897-996C458D1E39}"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2249424"/>
            <a:ext cx="4038600" cy="4525963"/>
          </a:xfrm>
        </p:spPr>
        <p:txBody>
          <a:bodyPr/>
          <a:lstStyle>
            <a:lvl1pPr>
              <a:defRPr sz="2000"/>
            </a:lvl1pPr>
            <a:lvl2pPr>
              <a:defRPr sz="1900"/>
            </a:lvl2pPr>
            <a:lvl3pPr>
              <a:defRPr sz="18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1FB6D93-A165-4272-8ECF-9A308884E0F9}" type="datetimeFigureOut">
              <a:rPr lang="en-US" smtClean="0"/>
              <a:t>5/17/2017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164A4C-CBF0-4317-A897-996C458D1E39}"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1000" y="1143000"/>
            <a:ext cx="8382000" cy="1069848"/>
          </a:xfrm>
        </p:spPr>
        <p:txBody>
          <a:bodyPr anchor="ctr"/>
          <a:lstStyle>
            <a:lvl1pPr>
              <a:defRPr sz="4000" b="0" i="0"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2244970"/>
            <a:ext cx="4041648"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21225" y="2244970"/>
            <a:ext cx="4041775" cy="457200"/>
          </a:xfrm>
          <a:solidFill>
            <a:schemeClr val="accent2">
              <a:satMod val="150000"/>
              <a:alpha val="25000"/>
            </a:schemeClr>
          </a:solidFill>
          <a:ln w="12700">
            <a:solidFill>
              <a:schemeClr val="accent2"/>
            </a:solidFill>
          </a:ln>
        </p:spPr>
        <p:txBody>
          <a:bodyPr anchor="ctr">
            <a:noAutofit/>
          </a:bodyPr>
          <a:lstStyle>
            <a:lvl1pPr marL="45720" indent="0">
              <a:buNone/>
              <a:defRPr sz="1900" b="1">
                <a:solidFill>
                  <a:schemeClr val="tx1">
                    <a:tint val="95000"/>
                  </a:schemeClr>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1000" y="2708519"/>
            <a:ext cx="4041648"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718304" y="2708519"/>
            <a:ext cx="4041775" cy="3886200"/>
          </a:xfrm>
        </p:spPr>
        <p:txBody>
          <a:bodyPr/>
          <a:lstStyle>
            <a:lvl1pPr>
              <a:defRPr sz="20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Date Placeholder 25"/>
          <p:cNvSpPr>
            <a:spLocks noGrp="1"/>
          </p:cNvSpPr>
          <p:nvPr>
            <p:ph type="dt" sz="half" idx="10"/>
          </p:nvPr>
        </p:nvSpPr>
        <p:spPr/>
        <p:txBody>
          <a:bodyPr rtlCol="0"/>
          <a:lstStyle/>
          <a:p>
            <a:fld id="{F1FB6D93-A165-4272-8ECF-9A308884E0F9}" type="datetimeFigureOut">
              <a:rPr lang="en-US" smtClean="0"/>
              <a:t>5/17/2017</a:t>
            </a:fld>
            <a:endParaRPr lang="en-US"/>
          </a:p>
        </p:txBody>
      </p:sp>
      <p:sp>
        <p:nvSpPr>
          <p:cNvPr id="27" name="Slide Number Placeholder 26"/>
          <p:cNvSpPr>
            <a:spLocks noGrp="1"/>
          </p:cNvSpPr>
          <p:nvPr>
            <p:ph type="sldNum" sz="quarter" idx="11"/>
          </p:nvPr>
        </p:nvSpPr>
        <p:spPr/>
        <p:txBody>
          <a:bodyPr rtlCol="0"/>
          <a:lstStyle/>
          <a:p>
            <a:fld id="{63164A4C-CBF0-4317-A897-996C458D1E39}" type="slidenum">
              <a:rPr lang="en-US" smtClean="0"/>
              <a:t>‹#›</a:t>
            </a:fld>
            <a:endParaRPr lang="en-US"/>
          </a:p>
        </p:txBody>
      </p:sp>
      <p:sp>
        <p:nvSpPr>
          <p:cNvPr id="28" name="Footer Placeholder 27"/>
          <p:cNvSpPr>
            <a:spLocks noGrp="1"/>
          </p:cNvSpPr>
          <p:nvPr>
            <p:ph type="ftr" sz="quarter" idx="12"/>
          </p:nvPr>
        </p:nvSpPr>
        <p:spPr/>
        <p:txBody>
          <a:bodyPr rtlCol="0"/>
          <a:lstStyle/>
          <a:p>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069848"/>
          </a:xfrm>
        </p:spPr>
        <p:txBody>
          <a:bodyPr anchor="ctr"/>
          <a:lstStyle>
            <a:lvl1pPr>
              <a:defRPr sz="4000">
                <a:solidFill>
                  <a:schemeClr val="tx2"/>
                </a:solidFill>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6583680" y="612648"/>
            <a:ext cx="957264" cy="457200"/>
          </a:xfrm>
        </p:spPr>
        <p:txBody>
          <a:bodyPr/>
          <a:lstStyle/>
          <a:p>
            <a:fld id="{F1FB6D93-A165-4272-8ECF-9A308884E0F9}" type="datetimeFigureOut">
              <a:rPr lang="en-US" smtClean="0"/>
              <a:t>5/17/2017</a:t>
            </a:fld>
            <a:endParaRPr lang="en-US"/>
          </a:p>
        </p:txBody>
      </p:sp>
      <p:sp>
        <p:nvSpPr>
          <p:cNvPr id="4" name="Footer Placeholder 3"/>
          <p:cNvSpPr>
            <a:spLocks noGrp="1"/>
          </p:cNvSpPr>
          <p:nvPr>
            <p:ph type="ftr" sz="quarter" idx="11"/>
          </p:nvPr>
        </p:nvSpPr>
        <p:spPr>
          <a:xfrm>
            <a:off x="5257800" y="612648"/>
            <a:ext cx="1325880" cy="457200"/>
          </a:xfrm>
        </p:spPr>
        <p:txBody>
          <a:bodyPr/>
          <a:lstStyle/>
          <a:p>
            <a:endParaRPr lang="en-US"/>
          </a:p>
        </p:txBody>
      </p:sp>
      <p:sp>
        <p:nvSpPr>
          <p:cNvPr id="5" name="Slide Number Placeholder 4"/>
          <p:cNvSpPr>
            <a:spLocks noGrp="1"/>
          </p:cNvSpPr>
          <p:nvPr>
            <p:ph type="sldNum" sz="quarter" idx="12"/>
          </p:nvPr>
        </p:nvSpPr>
        <p:spPr>
          <a:xfrm>
            <a:off x="8174736" y="2272"/>
            <a:ext cx="762000" cy="365760"/>
          </a:xfrm>
        </p:spPr>
        <p:txBody>
          <a:bodyPr/>
          <a:lstStyle/>
          <a:p>
            <a:fld id="{63164A4C-CBF0-4317-A897-996C458D1E39}"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FB6D93-A165-4272-8ECF-9A308884E0F9}" type="datetimeFigureOut">
              <a:rPr lang="en-US" smtClean="0"/>
              <a:t>5/17/2017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3164A4C-CBF0-4317-A897-996C458D1E39}"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496" y="1101970"/>
            <a:ext cx="3383280" cy="877824"/>
          </a:xfrm>
        </p:spPr>
        <p:txBody>
          <a:bodyPr anchor="b"/>
          <a:lstStyle>
            <a:lvl1pPr algn="l">
              <a:buNone/>
              <a:defRPr sz="1800" b="1"/>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5353496" y="2010727"/>
            <a:ext cx="3383280" cy="4617720"/>
          </a:xfrm>
        </p:spPr>
        <p:txBody>
          <a:bodyPr/>
          <a:lstStyle>
            <a:lvl1pPr marL="9144"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52400" y="776287"/>
            <a:ext cx="5102352" cy="585216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F1FB6D93-A165-4272-8ECF-9A308884E0F9}" type="datetimeFigureOut">
              <a:rPr lang="en-US" smtClean="0"/>
              <a:t>5/17/2017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164A4C-CBF0-4317-A897-996C458D1E39}"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440434" y="1109160"/>
            <a:ext cx="586803" cy="4681637"/>
          </a:xfrm>
        </p:spPr>
        <p:txBody>
          <a:bodyPr vert="vert270" lIns="45720" tIns="0" rIns="45720" anchor="t"/>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403671" y="1143000"/>
            <a:ext cx="4572000" cy="4572000"/>
          </a:xfrm>
          <a:solidFill>
            <a:srgbClr val="EAEAEA"/>
          </a:solidFill>
          <a:ln w="50800">
            <a:solidFill>
              <a:srgbClr val="FFFFFF"/>
            </a:solidFill>
            <a:miter lim="800000"/>
          </a:ln>
          <a:effectLst>
            <a:outerShdw blurRad="57150" dist="31750" dir="4800000" algn="tl" rotWithShape="0">
              <a:srgbClr val="000000">
                <a:alpha val="25000"/>
              </a:srgbClr>
            </a:outerShdw>
          </a:effectLst>
          <a:scene3d>
            <a:camera prst="orthographicFront"/>
            <a:lightRig rig="twoPt" dir="t">
              <a:rot lat="0" lon="0" rev="7200000"/>
            </a:lightRig>
          </a:scene3d>
          <a:sp3d contourW="2540">
            <a:bevelT w="25400" h="19050"/>
            <a:contourClr>
              <a:srgbClr val="AEAEAE"/>
            </a:contourClr>
          </a:sp3d>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6088443" y="3274308"/>
            <a:ext cx="2590800" cy="2516489"/>
          </a:xfrm>
        </p:spPr>
        <p:txBody>
          <a:bodyPr lIns="0" tIns="0" rIns="45720" anchor="t"/>
          <a:lstStyle>
            <a:lvl1pPr marL="0" indent="0">
              <a:lnSpc>
                <a:spcPct val="100000"/>
              </a:lnSpc>
              <a:spcBef>
                <a:spcPts val="0"/>
              </a:spcBef>
              <a:buFontTx/>
              <a:buNone/>
              <a:defRPr sz="13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F1FB6D93-A165-4272-8ECF-9A308884E0F9}" type="datetimeFigureOut">
              <a:rPr lang="en-US" smtClean="0"/>
              <a:t>5/17/2017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3164A4C-CBF0-4317-A897-996C458D1E39}"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8" name="Rectangle 27"/>
          <p:cNvSpPr/>
          <p:nvPr/>
        </p:nvSpPr>
        <p:spPr>
          <a:xfrm>
            <a:off x="1" y="366818"/>
            <a:ext cx="9144000" cy="84407"/>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Rectangle 28"/>
          <p:cNvSpPr/>
          <p:nvPr/>
        </p:nvSpPr>
        <p:spPr>
          <a:xfrm>
            <a:off x="0" y="-1"/>
            <a:ext cx="9144000" cy="310663"/>
          </a:xfrm>
          <a:prstGeom prst="rect">
            <a:avLst/>
          </a:prstGeom>
          <a:solidFill>
            <a:schemeClr val="tx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0" name="Rectangle 29"/>
          <p:cNvSpPr/>
          <p:nvPr/>
        </p:nvSpPr>
        <p:spPr>
          <a:xfrm>
            <a:off x="0" y="308276"/>
            <a:ext cx="9144001" cy="91441"/>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1" name="Rectangle 30"/>
          <p:cNvSpPr/>
          <p:nvPr/>
        </p:nvSpPr>
        <p:spPr>
          <a:xfrm flipV="1">
            <a:off x="5410182" y="360246"/>
            <a:ext cx="3733819" cy="91087"/>
          </a:xfrm>
          <a:prstGeom prst="rect">
            <a:avLst/>
          </a:prstGeom>
          <a:solidFill>
            <a:schemeClr val="accent2">
              <a:alpha val="10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Rectangle 31"/>
          <p:cNvSpPr/>
          <p:nvPr/>
        </p:nvSpPr>
        <p:spPr>
          <a:xfrm flipV="1">
            <a:off x="5410200" y="440112"/>
            <a:ext cx="3733801" cy="180035"/>
          </a:xfrm>
          <a:prstGeom prst="rect">
            <a:avLst/>
          </a:prstGeom>
          <a:solidFill>
            <a:schemeClr val="accent2">
              <a:alpha val="50000"/>
            </a:scheme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3" name="Rounded Rectangle 32"/>
          <p:cNvSpPr/>
          <p:nvPr/>
        </p:nvSpPr>
        <p:spPr bwMode="white">
          <a:xfrm>
            <a:off x="5407339" y="497504"/>
            <a:ext cx="3063240" cy="27432"/>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34" name="Rounded Rectangle 33"/>
          <p:cNvSpPr/>
          <p:nvPr/>
        </p:nvSpPr>
        <p:spPr bwMode="white">
          <a:xfrm>
            <a:off x="7373646" y="588943"/>
            <a:ext cx="1600200" cy="36576"/>
          </a:xfrm>
          <a:prstGeom prst="roundRect">
            <a:avLst>
              <a:gd name="adj" fmla="val 16667"/>
            </a:avLst>
          </a:prstGeom>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5" name="Rectangle 34"/>
          <p:cNvSpPr/>
          <p:nvPr/>
        </p:nvSpPr>
        <p:spPr bwMode="invGray">
          <a:xfrm>
            <a:off x="9084966" y="-2001"/>
            <a:ext cx="57626"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6" name="Rectangle 35"/>
          <p:cNvSpPr/>
          <p:nvPr/>
        </p:nvSpPr>
        <p:spPr bwMode="invGray">
          <a:xfrm>
            <a:off x="9044481" y="-2001"/>
            <a:ext cx="27432" cy="621792"/>
          </a:xfrm>
          <a:prstGeom prst="rect">
            <a:avLst/>
          </a:prstGeom>
          <a:solidFill>
            <a:srgbClr val="FFFFFF">
              <a:alpha val="65098"/>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37" name="Rectangle 36"/>
          <p:cNvSpPr/>
          <p:nvPr/>
        </p:nvSpPr>
        <p:spPr bwMode="invGray">
          <a:xfrm>
            <a:off x="9025428" y="-2001"/>
            <a:ext cx="9144" cy="621792"/>
          </a:xfrm>
          <a:prstGeom prst="rect">
            <a:avLst/>
          </a:prstGeom>
          <a:solidFill>
            <a:srgbClr val="FFFFFF">
              <a:alpha val="6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8" name="Rectangle 37"/>
          <p:cNvSpPr/>
          <p:nvPr/>
        </p:nvSpPr>
        <p:spPr bwMode="invGray">
          <a:xfrm>
            <a:off x="8975423" y="-2001"/>
            <a:ext cx="27432" cy="621792"/>
          </a:xfrm>
          <a:prstGeom prst="rect">
            <a:avLst/>
          </a:prstGeom>
          <a:solidFill>
            <a:srgbClr val="FFFFFF">
              <a:alpha val="4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9" name="Rectangle 38"/>
          <p:cNvSpPr/>
          <p:nvPr/>
        </p:nvSpPr>
        <p:spPr bwMode="invGray">
          <a:xfrm>
            <a:off x="8915677" y="380"/>
            <a:ext cx="54864" cy="585216"/>
          </a:xfrm>
          <a:prstGeom prst="rect">
            <a:avLst/>
          </a:prstGeom>
          <a:solidFill>
            <a:srgbClr val="FFFFFF">
              <a:alpha val="2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0" name="Rectangle 39"/>
          <p:cNvSpPr/>
          <p:nvPr/>
        </p:nvSpPr>
        <p:spPr bwMode="invGray">
          <a:xfrm>
            <a:off x="8873475" y="380"/>
            <a:ext cx="9144" cy="585216"/>
          </a:xfrm>
          <a:prstGeom prst="rect">
            <a:avLst/>
          </a:prstGeom>
          <a:solidFill>
            <a:srgbClr val="FFFFFF">
              <a:alpha val="30196"/>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Title Placeholder 21"/>
          <p:cNvSpPr>
            <a:spLocks noGrp="1"/>
          </p:cNvSpPr>
          <p:nvPr>
            <p:ph type="title"/>
          </p:nvPr>
        </p:nvSpPr>
        <p:spPr>
          <a:xfrm>
            <a:off x="457200" y="1143000"/>
            <a:ext cx="8229600" cy="10668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2249424"/>
            <a:ext cx="8229600" cy="432511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586536" y="612648"/>
            <a:ext cx="957264" cy="457200"/>
          </a:xfrm>
          <a:prstGeom prst="rect">
            <a:avLst/>
          </a:prstGeom>
        </p:spPr>
        <p:txBody>
          <a:bodyPr vert="horz"/>
          <a:lstStyle>
            <a:lvl1pPr algn="l" eaLnBrk="1" latinLnBrk="0" hangingPunct="1">
              <a:defRPr kumimoji="0" sz="800">
                <a:solidFill>
                  <a:schemeClr val="accent2"/>
                </a:solidFill>
              </a:defRPr>
            </a:lvl1pPr>
          </a:lstStyle>
          <a:p>
            <a:fld id="{F1FB6D93-A165-4272-8ECF-9A308884E0F9}" type="datetimeFigureOut">
              <a:rPr lang="en-US" smtClean="0"/>
              <a:t>5/17/2017</a:t>
            </a:fld>
            <a:endParaRPr lang="en-US"/>
          </a:p>
        </p:txBody>
      </p:sp>
      <p:sp>
        <p:nvSpPr>
          <p:cNvPr id="3" name="Footer Placeholder 2"/>
          <p:cNvSpPr>
            <a:spLocks noGrp="1"/>
          </p:cNvSpPr>
          <p:nvPr>
            <p:ph type="ftr" sz="quarter" idx="3"/>
          </p:nvPr>
        </p:nvSpPr>
        <p:spPr>
          <a:xfrm>
            <a:off x="5257800" y="612648"/>
            <a:ext cx="1325880" cy="457200"/>
          </a:xfrm>
          <a:prstGeom prst="rect">
            <a:avLst/>
          </a:prstGeom>
        </p:spPr>
        <p:txBody>
          <a:bodyPr vert="horz"/>
          <a:lstStyle>
            <a:lvl1pPr algn="r" eaLnBrk="1" latinLnBrk="0" hangingPunct="1">
              <a:defRPr kumimoji="0" sz="800">
                <a:solidFill>
                  <a:schemeClr val="accent2"/>
                </a:solidFill>
              </a:defRPr>
            </a:lvl1pPr>
          </a:lstStyle>
          <a:p>
            <a:endParaRPr lang="en-US"/>
          </a:p>
        </p:txBody>
      </p:sp>
      <p:sp>
        <p:nvSpPr>
          <p:cNvPr id="23" name="Slide Number Placeholder 22"/>
          <p:cNvSpPr>
            <a:spLocks noGrp="1"/>
          </p:cNvSpPr>
          <p:nvPr>
            <p:ph type="sldNum" sz="quarter" idx="4"/>
          </p:nvPr>
        </p:nvSpPr>
        <p:spPr>
          <a:xfrm>
            <a:off x="8174736" y="2272"/>
            <a:ext cx="762000" cy="365760"/>
          </a:xfrm>
          <a:prstGeom prst="rect">
            <a:avLst/>
          </a:prstGeom>
        </p:spPr>
        <p:txBody>
          <a:bodyPr vert="horz" anchor="b"/>
          <a:lstStyle>
            <a:lvl1pPr algn="r" eaLnBrk="1" latinLnBrk="0" hangingPunct="1">
              <a:defRPr kumimoji="0" sz="1800">
                <a:solidFill>
                  <a:srgbClr val="FFFFFF"/>
                </a:solidFill>
              </a:defRPr>
            </a:lvl1pPr>
          </a:lstStyle>
          <a:p>
            <a:fld id="{63164A4C-CBF0-4317-A897-996C458D1E39}"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365760" indent="-256032" algn="l" rtl="0" eaLnBrk="1" latinLnBrk="0" hangingPunct="1">
        <a:spcBef>
          <a:spcPts val="300"/>
        </a:spcBef>
        <a:buClr>
          <a:schemeClr val="accent3"/>
        </a:buClr>
        <a:buFont typeface="Georgia"/>
        <a:buChar char="•"/>
        <a:defRPr kumimoji="0" sz="2800" kern="1200">
          <a:solidFill>
            <a:schemeClr val="tx1"/>
          </a:solidFill>
          <a:latin typeface="+mn-lt"/>
          <a:ea typeface="+mn-ea"/>
          <a:cs typeface="+mn-cs"/>
        </a:defRPr>
      </a:lvl1pPr>
      <a:lvl2pPr marL="658368" indent="-246888" algn="l" rtl="0" eaLnBrk="1" latinLnBrk="0" hangingPunct="1">
        <a:spcBef>
          <a:spcPts val="300"/>
        </a:spcBef>
        <a:buClr>
          <a:schemeClr val="accent2"/>
        </a:buClr>
        <a:buFont typeface="Georgia"/>
        <a:buChar char="▫"/>
        <a:defRPr kumimoji="0" sz="2600" kern="1200">
          <a:solidFill>
            <a:schemeClr val="accent2"/>
          </a:solidFill>
          <a:latin typeface="+mn-lt"/>
          <a:ea typeface="+mn-ea"/>
          <a:cs typeface="+mn-cs"/>
        </a:defRPr>
      </a:lvl2pPr>
      <a:lvl3pPr marL="923544" indent="-219456" algn="l" rtl="0" eaLnBrk="1" latinLnBrk="0" hangingPunct="1">
        <a:spcBef>
          <a:spcPts val="300"/>
        </a:spcBef>
        <a:buClr>
          <a:schemeClr val="accent1"/>
        </a:buClr>
        <a:buFont typeface="Wingdings 2"/>
        <a:buChar char=""/>
        <a:defRPr kumimoji="0" sz="2400" kern="1200">
          <a:solidFill>
            <a:schemeClr val="accent1"/>
          </a:solidFill>
          <a:latin typeface="+mn-lt"/>
          <a:ea typeface="+mn-ea"/>
          <a:cs typeface="+mn-cs"/>
        </a:defRPr>
      </a:lvl3pPr>
      <a:lvl4pPr marL="1179576" indent="-201168" algn="l" rtl="0" eaLnBrk="1" latinLnBrk="0" hangingPunct="1">
        <a:spcBef>
          <a:spcPts val="300"/>
        </a:spcBef>
        <a:buClr>
          <a:schemeClr val="accent1"/>
        </a:buClr>
        <a:buFont typeface="Wingdings 2"/>
        <a:buChar char=""/>
        <a:defRPr kumimoji="0" sz="2200" kern="1200">
          <a:solidFill>
            <a:schemeClr val="accent1"/>
          </a:solidFill>
          <a:latin typeface="+mn-lt"/>
          <a:ea typeface="+mn-ea"/>
          <a:cs typeface="+mn-cs"/>
        </a:defRPr>
      </a:lvl4pPr>
      <a:lvl5pPr marL="1389888" indent="-182880" algn="l" rtl="0" eaLnBrk="1" latinLnBrk="0" hangingPunct="1">
        <a:spcBef>
          <a:spcPts val="300"/>
        </a:spcBef>
        <a:buClr>
          <a:schemeClr val="accent3"/>
        </a:buClr>
        <a:buFont typeface="Georgia"/>
        <a:buChar char="▫"/>
        <a:defRPr kumimoji="0" sz="2000" kern="1200">
          <a:solidFill>
            <a:schemeClr val="accent3"/>
          </a:solidFill>
          <a:latin typeface="+mn-lt"/>
          <a:ea typeface="+mn-ea"/>
          <a:cs typeface="+mn-cs"/>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Criminal Law: Murder</a:t>
            </a:r>
            <a:endParaRPr lang="en-US" dirty="0"/>
          </a:p>
        </p:txBody>
      </p:sp>
      <p:sp>
        <p:nvSpPr>
          <p:cNvPr id="3" name="Subtitle 2"/>
          <p:cNvSpPr>
            <a:spLocks noGrp="1"/>
          </p:cNvSpPr>
          <p:nvPr>
            <p:ph type="subTitle" idx="1"/>
          </p:nvPr>
        </p:nvSpPr>
        <p:spPr/>
        <p:txBody>
          <a:bodyPr/>
          <a:lstStyle/>
          <a:p>
            <a:r>
              <a:rPr lang="en-US" dirty="0" smtClean="0">
                <a:solidFill>
                  <a:schemeClr val="tx1"/>
                </a:solidFill>
              </a:rPr>
              <a:t>Student’s Name</a:t>
            </a:r>
          </a:p>
          <a:p>
            <a:r>
              <a:rPr lang="en-US" dirty="0" smtClean="0">
                <a:solidFill>
                  <a:schemeClr val="tx1"/>
                </a:solidFill>
              </a:rPr>
              <a:t>Institutional Affiliation </a:t>
            </a:r>
            <a:endParaRPr lang="en-US" dirty="0">
              <a:solidFill>
                <a:schemeClr val="tx1"/>
              </a:solidFill>
            </a:endParaRPr>
          </a:p>
        </p:txBody>
      </p:sp>
    </p:spTree>
    <p:extLst>
      <p:ext uri="{BB962C8B-B14F-4D97-AF65-F5344CB8AC3E}">
        <p14:creationId xmlns:p14="http://schemas.microsoft.com/office/powerpoint/2010/main" val="3459855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Mental States of Murder Contd.</a:t>
            </a:r>
            <a:endParaRPr lang="en-US" dirty="0"/>
          </a:p>
        </p:txBody>
      </p:sp>
      <p:sp>
        <p:nvSpPr>
          <p:cNvPr id="3" name="Content Placeholder 2"/>
          <p:cNvSpPr>
            <a:spLocks noGrp="1"/>
          </p:cNvSpPr>
          <p:nvPr>
            <p:ph idx="1"/>
          </p:nvPr>
        </p:nvSpPr>
        <p:spPr/>
        <p:txBody>
          <a:bodyPr/>
          <a:lstStyle/>
          <a:p>
            <a:r>
              <a:rPr lang="en-US" dirty="0" smtClean="0"/>
              <a:t>Negligence.</a:t>
            </a:r>
          </a:p>
          <a:p>
            <a:r>
              <a:rPr lang="en-US" dirty="0" smtClean="0"/>
              <a:t>Recklessness.</a:t>
            </a:r>
          </a:p>
          <a:p>
            <a:r>
              <a:rPr lang="en-US" dirty="0" smtClean="0"/>
              <a:t>Knowledge. </a:t>
            </a:r>
            <a:endParaRPr lang="en-US" dirty="0"/>
          </a:p>
        </p:txBody>
      </p:sp>
    </p:spTree>
    <p:extLst>
      <p:ext uri="{BB962C8B-B14F-4D97-AF65-F5344CB8AC3E}">
        <p14:creationId xmlns:p14="http://schemas.microsoft.com/office/powerpoint/2010/main" val="9367355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P</a:t>
            </a:r>
            <a:r>
              <a:rPr lang="en-US" dirty="0" smtClean="0"/>
              <a:t>sychopathological Theories of </a:t>
            </a:r>
            <a:r>
              <a:rPr lang="en-US" dirty="0" smtClean="0"/>
              <a:t>Murder</a:t>
            </a:r>
            <a:endParaRPr lang="en-US" dirty="0"/>
          </a:p>
        </p:txBody>
      </p:sp>
      <p:sp>
        <p:nvSpPr>
          <p:cNvPr id="3" name="Content Placeholder 2"/>
          <p:cNvSpPr>
            <a:spLocks noGrp="1"/>
          </p:cNvSpPr>
          <p:nvPr>
            <p:ph idx="1"/>
          </p:nvPr>
        </p:nvSpPr>
        <p:spPr/>
        <p:txBody>
          <a:bodyPr/>
          <a:lstStyle/>
          <a:p>
            <a:r>
              <a:rPr lang="en-US" dirty="0" smtClean="0"/>
              <a:t>Biological.</a:t>
            </a:r>
          </a:p>
          <a:p>
            <a:r>
              <a:rPr lang="en-US" dirty="0" smtClean="0"/>
              <a:t>Psychological.</a:t>
            </a:r>
          </a:p>
          <a:p>
            <a:r>
              <a:rPr lang="en-US" dirty="0" smtClean="0"/>
              <a:t>Sociological.</a:t>
            </a:r>
          </a:p>
          <a:p>
            <a:r>
              <a:rPr lang="en-US" dirty="0" smtClean="0"/>
              <a:t>Environmental. </a:t>
            </a:r>
            <a:endParaRPr lang="en-US" dirty="0"/>
          </a:p>
        </p:txBody>
      </p:sp>
    </p:spTree>
    <p:extLst>
      <p:ext uri="{BB962C8B-B14F-4D97-AF65-F5344CB8AC3E}">
        <p14:creationId xmlns:p14="http://schemas.microsoft.com/office/powerpoint/2010/main" val="31540930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Biological Theories</a:t>
            </a:r>
            <a:endParaRPr lang="en-US" dirty="0"/>
          </a:p>
        </p:txBody>
      </p:sp>
      <p:sp>
        <p:nvSpPr>
          <p:cNvPr id="3" name="Content Placeholder 2"/>
          <p:cNvSpPr>
            <a:spLocks noGrp="1"/>
          </p:cNvSpPr>
          <p:nvPr>
            <p:ph idx="1"/>
          </p:nvPr>
        </p:nvSpPr>
        <p:spPr/>
        <p:txBody>
          <a:bodyPr/>
          <a:lstStyle/>
          <a:p>
            <a:r>
              <a:rPr lang="en-US" dirty="0" smtClean="0"/>
              <a:t>Chromosomal abnormalities.</a:t>
            </a:r>
          </a:p>
          <a:p>
            <a:r>
              <a:rPr lang="en-US" dirty="0" smtClean="0"/>
              <a:t>Trauma and its consequences.</a:t>
            </a:r>
          </a:p>
          <a:p>
            <a:r>
              <a:rPr lang="en-US" dirty="0" smtClean="0"/>
              <a:t>Biochemical explanations. </a:t>
            </a:r>
            <a:endParaRPr lang="en-US" dirty="0"/>
          </a:p>
        </p:txBody>
      </p:sp>
    </p:spTree>
    <p:extLst>
      <p:ext uri="{BB962C8B-B14F-4D97-AF65-F5344CB8AC3E}">
        <p14:creationId xmlns:p14="http://schemas.microsoft.com/office/powerpoint/2010/main" val="22792646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Biological Theory Contd.</a:t>
            </a:r>
            <a:endParaRPr lang="en-US" dirty="0"/>
          </a:p>
        </p:txBody>
      </p:sp>
      <p:sp>
        <p:nvSpPr>
          <p:cNvPr id="3" name="Content Placeholder 2"/>
          <p:cNvSpPr>
            <a:spLocks noGrp="1"/>
          </p:cNvSpPr>
          <p:nvPr>
            <p:ph idx="1"/>
          </p:nvPr>
        </p:nvSpPr>
        <p:spPr/>
        <p:txBody>
          <a:bodyPr/>
          <a:lstStyle/>
          <a:p>
            <a:r>
              <a:rPr lang="en-US" dirty="0" smtClean="0"/>
              <a:t>Naturally occur.</a:t>
            </a:r>
          </a:p>
          <a:p>
            <a:r>
              <a:rPr lang="en-US" dirty="0" smtClean="0"/>
              <a:t>Internal to human body.</a:t>
            </a:r>
          </a:p>
          <a:p>
            <a:r>
              <a:rPr lang="en-US" dirty="0" smtClean="0"/>
              <a:t>Based on inheritance.</a:t>
            </a:r>
            <a:endParaRPr lang="en-US" dirty="0"/>
          </a:p>
        </p:txBody>
      </p:sp>
    </p:spTree>
    <p:extLst>
      <p:ext uri="{BB962C8B-B14F-4D97-AF65-F5344CB8AC3E}">
        <p14:creationId xmlns:p14="http://schemas.microsoft.com/office/powerpoint/2010/main" val="104054276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Psychological Theory</a:t>
            </a:r>
            <a:endParaRPr lang="en-US" dirty="0"/>
          </a:p>
        </p:txBody>
      </p:sp>
      <p:sp>
        <p:nvSpPr>
          <p:cNvPr id="3" name="Content Placeholder 2"/>
          <p:cNvSpPr>
            <a:spLocks noGrp="1"/>
          </p:cNvSpPr>
          <p:nvPr>
            <p:ph idx="1"/>
          </p:nvPr>
        </p:nvSpPr>
        <p:spPr/>
        <p:txBody>
          <a:bodyPr/>
          <a:lstStyle/>
          <a:p>
            <a:r>
              <a:rPr lang="en-US" dirty="0" smtClean="0"/>
              <a:t>Instinct and impulse.</a:t>
            </a:r>
          </a:p>
          <a:p>
            <a:r>
              <a:rPr lang="en-US" dirty="0" smtClean="0"/>
              <a:t>Attachment. </a:t>
            </a:r>
          </a:p>
          <a:p>
            <a:r>
              <a:rPr lang="en-US" dirty="0" smtClean="0"/>
              <a:t>Social learning theory.</a:t>
            </a:r>
          </a:p>
          <a:p>
            <a:r>
              <a:rPr lang="en-US" dirty="0" smtClean="0"/>
              <a:t>Individual and behavioral process.</a:t>
            </a:r>
            <a:endParaRPr lang="en-US" dirty="0"/>
          </a:p>
        </p:txBody>
      </p:sp>
    </p:spTree>
    <p:extLst>
      <p:ext uri="{BB962C8B-B14F-4D97-AF65-F5344CB8AC3E}">
        <p14:creationId xmlns:p14="http://schemas.microsoft.com/office/powerpoint/2010/main" val="11384772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Psychological Theory Contd.</a:t>
            </a:r>
            <a:endParaRPr lang="en-US" dirty="0"/>
          </a:p>
        </p:txBody>
      </p:sp>
      <p:sp>
        <p:nvSpPr>
          <p:cNvPr id="3" name="Content Placeholder 2"/>
          <p:cNvSpPr>
            <a:spLocks noGrp="1"/>
          </p:cNvSpPr>
          <p:nvPr>
            <p:ph idx="1"/>
          </p:nvPr>
        </p:nvSpPr>
        <p:spPr/>
        <p:txBody>
          <a:bodyPr/>
          <a:lstStyle/>
          <a:p>
            <a:r>
              <a:rPr lang="en-US" dirty="0" smtClean="0"/>
              <a:t>Thought process and behaviors.</a:t>
            </a:r>
          </a:p>
          <a:p>
            <a:r>
              <a:rPr lang="en-US" dirty="0" smtClean="0"/>
              <a:t>Psychological disorders.</a:t>
            </a:r>
          </a:p>
          <a:p>
            <a:r>
              <a:rPr lang="en-US" dirty="0" smtClean="0"/>
              <a:t>Emotional adjustments.</a:t>
            </a:r>
          </a:p>
          <a:p>
            <a:r>
              <a:rPr lang="en-US" dirty="0" smtClean="0"/>
              <a:t>Personality disorders.</a:t>
            </a:r>
            <a:endParaRPr lang="en-US" dirty="0"/>
          </a:p>
        </p:txBody>
      </p:sp>
    </p:spTree>
    <p:extLst>
      <p:ext uri="{BB962C8B-B14F-4D97-AF65-F5344CB8AC3E}">
        <p14:creationId xmlns:p14="http://schemas.microsoft.com/office/powerpoint/2010/main" val="35910200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Sociological Theory </a:t>
            </a:r>
            <a:endParaRPr lang="en-US" dirty="0"/>
          </a:p>
        </p:txBody>
      </p:sp>
      <p:sp>
        <p:nvSpPr>
          <p:cNvPr id="3" name="Content Placeholder 2"/>
          <p:cNvSpPr>
            <a:spLocks noGrp="1"/>
          </p:cNvSpPr>
          <p:nvPr>
            <p:ph idx="1"/>
          </p:nvPr>
        </p:nvSpPr>
        <p:spPr/>
        <p:txBody>
          <a:bodyPr/>
          <a:lstStyle/>
          <a:p>
            <a:r>
              <a:rPr lang="en-US" dirty="0" smtClean="0"/>
              <a:t>Human behavior based on society.</a:t>
            </a:r>
          </a:p>
          <a:p>
            <a:r>
              <a:rPr lang="en-US" dirty="0" smtClean="0"/>
              <a:t>Social rules and processes.</a:t>
            </a:r>
          </a:p>
          <a:p>
            <a:r>
              <a:rPr lang="en-US" dirty="0" smtClean="0"/>
              <a:t>Social structures.</a:t>
            </a:r>
          </a:p>
          <a:p>
            <a:r>
              <a:rPr lang="en-US" dirty="0" smtClean="0"/>
              <a:t>Labeling.</a:t>
            </a:r>
            <a:endParaRPr lang="en-US" dirty="0"/>
          </a:p>
        </p:txBody>
      </p:sp>
    </p:spTree>
    <p:extLst>
      <p:ext uri="{BB962C8B-B14F-4D97-AF65-F5344CB8AC3E}">
        <p14:creationId xmlns:p14="http://schemas.microsoft.com/office/powerpoint/2010/main" val="140323794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Sociological Theory	Contd.</a:t>
            </a:r>
            <a:endParaRPr lang="en-US" dirty="0"/>
          </a:p>
        </p:txBody>
      </p:sp>
      <p:sp>
        <p:nvSpPr>
          <p:cNvPr id="3" name="Content Placeholder 2"/>
          <p:cNvSpPr>
            <a:spLocks noGrp="1"/>
          </p:cNvSpPr>
          <p:nvPr>
            <p:ph idx="1"/>
          </p:nvPr>
        </p:nvSpPr>
        <p:spPr/>
        <p:txBody>
          <a:bodyPr/>
          <a:lstStyle/>
          <a:p>
            <a:r>
              <a:rPr lang="en-US" dirty="0" smtClean="0"/>
              <a:t>Based on society and not individual.</a:t>
            </a:r>
          </a:p>
          <a:p>
            <a:r>
              <a:rPr lang="en-US" dirty="0" smtClean="0"/>
              <a:t>Behaviors as social beings.</a:t>
            </a:r>
          </a:p>
          <a:p>
            <a:r>
              <a:rPr lang="en-US" dirty="0" smtClean="0"/>
              <a:t>Control theory.</a:t>
            </a:r>
            <a:endParaRPr lang="en-US" dirty="0"/>
          </a:p>
        </p:txBody>
      </p:sp>
    </p:spTree>
    <p:extLst>
      <p:ext uri="{BB962C8B-B14F-4D97-AF65-F5344CB8AC3E}">
        <p14:creationId xmlns:p14="http://schemas.microsoft.com/office/powerpoint/2010/main" val="14709530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Environmental Theory</a:t>
            </a:r>
            <a:endParaRPr lang="en-US" dirty="0"/>
          </a:p>
        </p:txBody>
      </p:sp>
      <p:sp>
        <p:nvSpPr>
          <p:cNvPr id="3" name="Content Placeholder 2"/>
          <p:cNvSpPr>
            <a:spLocks noGrp="1"/>
          </p:cNvSpPr>
          <p:nvPr>
            <p:ph idx="1"/>
          </p:nvPr>
        </p:nvSpPr>
        <p:spPr/>
        <p:txBody>
          <a:bodyPr/>
          <a:lstStyle/>
          <a:p>
            <a:r>
              <a:rPr lang="en-US" dirty="0" smtClean="0"/>
              <a:t>Based on circumstances.</a:t>
            </a:r>
          </a:p>
          <a:p>
            <a:r>
              <a:rPr lang="en-US" dirty="0" smtClean="0"/>
              <a:t>Socialization.</a:t>
            </a:r>
          </a:p>
        </p:txBody>
      </p:sp>
    </p:spTree>
    <p:extLst>
      <p:ext uri="{BB962C8B-B14F-4D97-AF65-F5344CB8AC3E}">
        <p14:creationId xmlns:p14="http://schemas.microsoft.com/office/powerpoint/2010/main" val="26034127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of Theories of Murder</a:t>
            </a:r>
            <a:endParaRPr lang="en-US" dirty="0"/>
          </a:p>
        </p:txBody>
      </p:sp>
      <p:sp>
        <p:nvSpPr>
          <p:cNvPr id="3" name="Content Placeholder 2"/>
          <p:cNvSpPr>
            <a:spLocks noGrp="1"/>
          </p:cNvSpPr>
          <p:nvPr>
            <p:ph idx="1"/>
          </p:nvPr>
        </p:nvSpPr>
        <p:spPr/>
        <p:txBody>
          <a:bodyPr/>
          <a:lstStyle/>
          <a:p>
            <a:r>
              <a:rPr lang="en-US" dirty="0" smtClean="0"/>
              <a:t>Inter-related.</a:t>
            </a:r>
          </a:p>
          <a:p>
            <a:r>
              <a:rPr lang="en-US" dirty="0" smtClean="0"/>
              <a:t>May explain partly and concurrently.</a:t>
            </a:r>
          </a:p>
          <a:p>
            <a:r>
              <a:rPr lang="en-US" dirty="0" smtClean="0"/>
              <a:t>Require combination for comprehensive understanding of murder.</a:t>
            </a:r>
            <a:endParaRPr lang="en-US" dirty="0"/>
          </a:p>
        </p:txBody>
      </p:sp>
    </p:spTree>
    <p:extLst>
      <p:ext uri="{BB962C8B-B14F-4D97-AF65-F5344CB8AC3E}">
        <p14:creationId xmlns:p14="http://schemas.microsoft.com/office/powerpoint/2010/main" val="24775588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First-Degree Murder</a:t>
            </a:r>
            <a:endParaRPr lang="en-US" dirty="0"/>
          </a:p>
        </p:txBody>
      </p:sp>
      <p:sp>
        <p:nvSpPr>
          <p:cNvPr id="3" name="Content Placeholder 2"/>
          <p:cNvSpPr>
            <a:spLocks noGrp="1"/>
          </p:cNvSpPr>
          <p:nvPr>
            <p:ph idx="1"/>
          </p:nvPr>
        </p:nvSpPr>
        <p:spPr/>
        <p:txBody>
          <a:bodyPr/>
          <a:lstStyle/>
          <a:p>
            <a:r>
              <a:rPr lang="en-US" dirty="0" smtClean="0"/>
              <a:t>Intent to commit murder with premeditation and deliberation.</a:t>
            </a:r>
          </a:p>
          <a:p>
            <a:r>
              <a:rPr lang="en-US" dirty="0" smtClean="0"/>
              <a:t>Murder by torture, by lying in wait, or by poison.</a:t>
            </a:r>
          </a:p>
          <a:p>
            <a:r>
              <a:rPr lang="en-US" dirty="0" smtClean="0"/>
              <a:t> where a victim is illegally killed.</a:t>
            </a:r>
          </a:p>
          <a:p>
            <a:r>
              <a:rPr lang="en-US" dirty="0" smtClean="0"/>
              <a:t>Defendant carried out the killing.</a:t>
            </a:r>
          </a:p>
          <a:p>
            <a:r>
              <a:rPr lang="en-US" dirty="0" smtClean="0"/>
              <a:t>Killing was deliberate, intentional, and premeditated. </a:t>
            </a:r>
          </a:p>
        </p:txBody>
      </p:sp>
    </p:spTree>
    <p:extLst>
      <p:ext uri="{BB962C8B-B14F-4D97-AF65-F5344CB8AC3E}">
        <p14:creationId xmlns:p14="http://schemas.microsoft.com/office/powerpoint/2010/main" val="11912659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 </a:t>
            </a:r>
            <a:endParaRPr lang="en-US" dirty="0"/>
          </a:p>
        </p:txBody>
      </p:sp>
      <p:sp>
        <p:nvSpPr>
          <p:cNvPr id="3" name="Content Placeholder 2"/>
          <p:cNvSpPr>
            <a:spLocks noGrp="1"/>
          </p:cNvSpPr>
          <p:nvPr>
            <p:ph idx="1"/>
          </p:nvPr>
        </p:nvSpPr>
        <p:spPr/>
        <p:txBody>
          <a:bodyPr>
            <a:normAutofit lnSpcReduction="10000"/>
          </a:bodyPr>
          <a:lstStyle/>
          <a:p>
            <a:r>
              <a:rPr lang="en-US" dirty="0"/>
              <a:t>Lee, J. L., &amp; Choi, K. (2014). Serial murder: An exploration and evaluation of theories and perspectives. </a:t>
            </a:r>
            <a:r>
              <a:rPr lang="en-US" i="1" dirty="0"/>
              <a:t>American International Journal of Contemporary Research</a:t>
            </a:r>
            <a:r>
              <a:rPr lang="en-US" dirty="0"/>
              <a:t>, </a:t>
            </a:r>
            <a:r>
              <a:rPr lang="en-US" i="1" dirty="0"/>
              <a:t>4</a:t>
            </a:r>
            <a:r>
              <a:rPr lang="en-US" dirty="0"/>
              <a:t>(3), 99-106.</a:t>
            </a:r>
          </a:p>
          <a:p>
            <a:r>
              <a:rPr lang="en-US" dirty="0"/>
              <a:t>Mire, S., &amp; Roberson, C. (2011). </a:t>
            </a:r>
            <a:r>
              <a:rPr lang="en-US" i="1" dirty="0"/>
              <a:t>The Study of Violent Crime: Its Correlates and Concerns</a:t>
            </a:r>
            <a:r>
              <a:rPr lang="en-US" dirty="0"/>
              <a:t>. CRC Press.</a:t>
            </a:r>
          </a:p>
          <a:p>
            <a:r>
              <a:rPr lang="en-US" dirty="0" smtClean="0"/>
              <a:t>Pollock, J.M. (2015). Criminal Law. London, UK: </a:t>
            </a:r>
            <a:r>
              <a:rPr lang="en-US" dirty="0" err="1" smtClean="0"/>
              <a:t>Routledge</a:t>
            </a:r>
            <a:r>
              <a:rPr lang="en-US" dirty="0" smtClean="0"/>
              <a:t>. </a:t>
            </a:r>
          </a:p>
          <a:p>
            <a:r>
              <a:rPr lang="en-US" dirty="0"/>
              <a:t>Hickey, E. </a:t>
            </a:r>
            <a:r>
              <a:rPr lang="en-US" dirty="0" smtClean="0"/>
              <a:t>(</a:t>
            </a:r>
            <a:r>
              <a:rPr lang="en-US" dirty="0"/>
              <a:t>2003). </a:t>
            </a:r>
            <a:r>
              <a:rPr lang="en-US" i="1" dirty="0"/>
              <a:t>Encyclopedia of Murder and Violent Crime</a:t>
            </a:r>
            <a:r>
              <a:rPr lang="en-US" dirty="0"/>
              <a:t>. SAGE Publications.</a:t>
            </a:r>
          </a:p>
          <a:p>
            <a:endParaRPr lang="en-US" dirty="0"/>
          </a:p>
        </p:txBody>
      </p:sp>
    </p:spTree>
    <p:extLst>
      <p:ext uri="{BB962C8B-B14F-4D97-AF65-F5344CB8AC3E}">
        <p14:creationId xmlns:p14="http://schemas.microsoft.com/office/powerpoint/2010/main" val="29083555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Second-Degree Murder</a:t>
            </a:r>
            <a:endParaRPr lang="en-US" dirty="0"/>
          </a:p>
        </p:txBody>
      </p:sp>
      <p:sp>
        <p:nvSpPr>
          <p:cNvPr id="3" name="Content Placeholder 2"/>
          <p:cNvSpPr>
            <a:spLocks noGrp="1"/>
          </p:cNvSpPr>
          <p:nvPr>
            <p:ph idx="1"/>
          </p:nvPr>
        </p:nvSpPr>
        <p:spPr/>
        <p:txBody>
          <a:bodyPr/>
          <a:lstStyle/>
          <a:p>
            <a:r>
              <a:rPr lang="en-US" dirty="0" smtClean="0"/>
              <a:t>All types of murder where premeditation cannot be proven.</a:t>
            </a:r>
          </a:p>
          <a:p>
            <a:r>
              <a:rPr lang="en-US" dirty="0" smtClean="0"/>
              <a:t>General intent crime.</a:t>
            </a:r>
          </a:p>
          <a:p>
            <a:r>
              <a:rPr lang="en-US" dirty="0" smtClean="0"/>
              <a:t>Defendant does intends to kill.</a:t>
            </a:r>
          </a:p>
          <a:p>
            <a:r>
              <a:rPr lang="en-US" dirty="0" smtClean="0"/>
              <a:t>Defendant does not intend consequences.</a:t>
            </a:r>
          </a:p>
          <a:p>
            <a:endParaRPr lang="en-US" dirty="0"/>
          </a:p>
        </p:txBody>
      </p:sp>
    </p:spTree>
    <p:extLst>
      <p:ext uri="{BB962C8B-B14F-4D97-AF65-F5344CB8AC3E}">
        <p14:creationId xmlns:p14="http://schemas.microsoft.com/office/powerpoint/2010/main" val="31833399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Abandoned Heart</a:t>
            </a:r>
            <a:endParaRPr lang="en-US" dirty="0"/>
          </a:p>
        </p:txBody>
      </p:sp>
      <p:sp>
        <p:nvSpPr>
          <p:cNvPr id="3" name="Content Placeholder 2"/>
          <p:cNvSpPr>
            <a:spLocks noGrp="1"/>
          </p:cNvSpPr>
          <p:nvPr>
            <p:ph idx="1"/>
          </p:nvPr>
        </p:nvSpPr>
        <p:spPr/>
        <p:txBody>
          <a:bodyPr/>
          <a:lstStyle/>
          <a:p>
            <a:r>
              <a:rPr lang="en-US" dirty="0" smtClean="0"/>
              <a:t>Form of general intent crime.</a:t>
            </a:r>
          </a:p>
          <a:p>
            <a:r>
              <a:rPr lang="en-US" dirty="0" smtClean="0"/>
              <a:t>Defendant has not intent to harm or kill anyone.</a:t>
            </a:r>
          </a:p>
          <a:p>
            <a:r>
              <a:rPr lang="en-US" dirty="0" smtClean="0"/>
              <a:t>Acts that disregard human life.</a:t>
            </a:r>
          </a:p>
          <a:p>
            <a:r>
              <a:rPr lang="en-US" dirty="0" smtClean="0"/>
              <a:t>Reckless behaviors that end in deaths.</a:t>
            </a:r>
          </a:p>
        </p:txBody>
      </p:sp>
    </p:spTree>
    <p:extLst>
      <p:ext uri="{BB962C8B-B14F-4D97-AF65-F5344CB8AC3E}">
        <p14:creationId xmlns:p14="http://schemas.microsoft.com/office/powerpoint/2010/main" val="27189655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smtClean="0"/>
              <a:t>Intent to Cause Grievous Bodily Harm Resulting in Death</a:t>
            </a:r>
            <a:endParaRPr lang="en-US" dirty="0"/>
          </a:p>
        </p:txBody>
      </p:sp>
      <p:sp>
        <p:nvSpPr>
          <p:cNvPr id="3" name="Content Placeholder 2"/>
          <p:cNvSpPr>
            <a:spLocks noGrp="1"/>
          </p:cNvSpPr>
          <p:nvPr>
            <p:ph idx="1"/>
          </p:nvPr>
        </p:nvSpPr>
        <p:spPr/>
        <p:txBody>
          <a:bodyPr/>
          <a:lstStyle/>
          <a:p>
            <a:r>
              <a:rPr lang="en-US" dirty="0" smtClean="0"/>
              <a:t>General intent crime.</a:t>
            </a:r>
          </a:p>
          <a:p>
            <a:r>
              <a:rPr lang="en-US" dirty="0" smtClean="0"/>
              <a:t>Intent to cause serious bodily harm.</a:t>
            </a:r>
          </a:p>
          <a:p>
            <a:r>
              <a:rPr lang="en-US" dirty="0" smtClean="0"/>
              <a:t>No intent to cause death or kill.</a:t>
            </a:r>
          </a:p>
          <a:p>
            <a:r>
              <a:rPr lang="en-US" dirty="0" smtClean="0"/>
              <a:t>Often arises when actions of bodily harm result in death.</a:t>
            </a:r>
            <a:endParaRPr lang="en-US" dirty="0"/>
          </a:p>
        </p:txBody>
      </p:sp>
    </p:spTree>
    <p:extLst>
      <p:ext uri="{BB962C8B-B14F-4D97-AF65-F5344CB8AC3E}">
        <p14:creationId xmlns:p14="http://schemas.microsoft.com/office/powerpoint/2010/main" val="40881358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Felony Murder Rule</a:t>
            </a:r>
            <a:endParaRPr lang="en-US" dirty="0"/>
          </a:p>
        </p:txBody>
      </p:sp>
      <p:sp>
        <p:nvSpPr>
          <p:cNvPr id="3" name="Content Placeholder 2"/>
          <p:cNvSpPr>
            <a:spLocks noGrp="1"/>
          </p:cNvSpPr>
          <p:nvPr>
            <p:ph idx="1"/>
          </p:nvPr>
        </p:nvSpPr>
        <p:spPr/>
        <p:txBody>
          <a:bodyPr/>
          <a:lstStyle/>
          <a:p>
            <a:r>
              <a:rPr lang="en-US" dirty="0" smtClean="0"/>
              <a:t>Murder occurring during a felony (crime).</a:t>
            </a:r>
          </a:p>
          <a:p>
            <a:r>
              <a:rPr lang="en-US" dirty="0" smtClean="0"/>
              <a:t>Based on malice.</a:t>
            </a:r>
          </a:p>
          <a:p>
            <a:r>
              <a:rPr lang="en-US" dirty="0" smtClean="0"/>
              <a:t>Involves serious and dangerous felonies.</a:t>
            </a:r>
          </a:p>
          <a:p>
            <a:r>
              <a:rPr lang="en-US" dirty="0" smtClean="0"/>
              <a:t>Involves unlawful killing while committing or attempting to commit crime.</a:t>
            </a:r>
            <a:endParaRPr lang="en-US" dirty="0"/>
          </a:p>
        </p:txBody>
      </p:sp>
    </p:spTree>
    <p:extLst>
      <p:ext uri="{BB962C8B-B14F-4D97-AF65-F5344CB8AC3E}">
        <p14:creationId xmlns:p14="http://schemas.microsoft.com/office/powerpoint/2010/main" val="8743186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Voluntary Manslaughter </a:t>
            </a:r>
            <a:endParaRPr lang="en-US" dirty="0"/>
          </a:p>
        </p:txBody>
      </p:sp>
      <p:sp>
        <p:nvSpPr>
          <p:cNvPr id="3" name="Content Placeholder 2"/>
          <p:cNvSpPr>
            <a:spLocks noGrp="1"/>
          </p:cNvSpPr>
          <p:nvPr>
            <p:ph idx="1"/>
          </p:nvPr>
        </p:nvSpPr>
        <p:spPr/>
        <p:txBody>
          <a:bodyPr/>
          <a:lstStyle/>
          <a:p>
            <a:r>
              <a:rPr lang="en-US" dirty="0" smtClean="0"/>
              <a:t>Illegal killing of a victim.</a:t>
            </a:r>
          </a:p>
          <a:p>
            <a:r>
              <a:rPr lang="en-US" dirty="0" smtClean="0"/>
              <a:t>Committed in a reckless manner with not intent to kill.</a:t>
            </a:r>
          </a:p>
          <a:p>
            <a:r>
              <a:rPr lang="en-US" dirty="0" smtClean="0"/>
              <a:t>Occurs during “heat of passion”.</a:t>
            </a:r>
          </a:p>
          <a:p>
            <a:r>
              <a:rPr lang="en-US" dirty="0" smtClean="0"/>
              <a:t>A result of provocation.</a:t>
            </a:r>
          </a:p>
          <a:p>
            <a:r>
              <a:rPr lang="en-US" dirty="0" smtClean="0"/>
              <a:t>Involves extreme emotional or mental disturbance.</a:t>
            </a:r>
            <a:endParaRPr lang="en-US" dirty="0"/>
          </a:p>
        </p:txBody>
      </p:sp>
    </p:spTree>
    <p:extLst>
      <p:ext uri="{BB962C8B-B14F-4D97-AF65-F5344CB8AC3E}">
        <p14:creationId xmlns:p14="http://schemas.microsoft.com/office/powerpoint/2010/main" val="36167812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Involuntary Manslaughter</a:t>
            </a:r>
            <a:endParaRPr lang="en-US" dirty="0"/>
          </a:p>
        </p:txBody>
      </p:sp>
      <p:sp>
        <p:nvSpPr>
          <p:cNvPr id="3" name="Content Placeholder 2"/>
          <p:cNvSpPr>
            <a:spLocks noGrp="1"/>
          </p:cNvSpPr>
          <p:nvPr>
            <p:ph idx="1"/>
          </p:nvPr>
        </p:nvSpPr>
        <p:spPr/>
        <p:txBody>
          <a:bodyPr/>
          <a:lstStyle/>
          <a:p>
            <a:r>
              <a:rPr lang="en-US" dirty="0" smtClean="0"/>
              <a:t>Unintentional killing of another person.</a:t>
            </a:r>
          </a:p>
          <a:p>
            <a:r>
              <a:rPr lang="en-US" dirty="0" smtClean="0"/>
              <a:t>Caused during commission of an illegal act that does not amount to a felony.</a:t>
            </a:r>
          </a:p>
          <a:p>
            <a:r>
              <a:rPr lang="en-US" dirty="0" smtClean="0"/>
              <a:t>As a result of criminal negligence.</a:t>
            </a:r>
          </a:p>
          <a:p>
            <a:r>
              <a:rPr lang="en-US" dirty="0" smtClean="0"/>
              <a:t>As a result of failure to perform legal responsibility.</a:t>
            </a:r>
          </a:p>
          <a:p>
            <a:endParaRPr lang="en-US" dirty="0" smtClean="0"/>
          </a:p>
          <a:p>
            <a:endParaRPr lang="en-US" dirty="0"/>
          </a:p>
        </p:txBody>
      </p:sp>
    </p:spTree>
    <p:extLst>
      <p:ext uri="{BB962C8B-B14F-4D97-AF65-F5344CB8AC3E}">
        <p14:creationId xmlns:p14="http://schemas.microsoft.com/office/powerpoint/2010/main" val="3935374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Mental States of Murder</a:t>
            </a:r>
            <a:endParaRPr lang="en-US" dirty="0"/>
          </a:p>
        </p:txBody>
      </p:sp>
      <p:sp>
        <p:nvSpPr>
          <p:cNvPr id="3" name="Content Placeholder 2"/>
          <p:cNvSpPr>
            <a:spLocks noGrp="1"/>
          </p:cNvSpPr>
          <p:nvPr>
            <p:ph idx="1"/>
          </p:nvPr>
        </p:nvSpPr>
        <p:spPr/>
        <p:txBody>
          <a:bodyPr/>
          <a:lstStyle/>
          <a:p>
            <a:r>
              <a:rPr lang="en-US" dirty="0" smtClean="0"/>
              <a:t>Intention.</a:t>
            </a:r>
          </a:p>
          <a:p>
            <a:r>
              <a:rPr lang="en-US" dirty="0" smtClean="0"/>
              <a:t>Premeditation.</a:t>
            </a:r>
          </a:p>
          <a:p>
            <a:r>
              <a:rPr lang="en-US" dirty="0" smtClean="0"/>
              <a:t>Motive.</a:t>
            </a:r>
          </a:p>
          <a:p>
            <a:endParaRPr lang="en-US" dirty="0"/>
          </a:p>
        </p:txBody>
      </p:sp>
    </p:spTree>
    <p:extLst>
      <p:ext uri="{BB962C8B-B14F-4D97-AF65-F5344CB8AC3E}">
        <p14:creationId xmlns:p14="http://schemas.microsoft.com/office/powerpoint/2010/main" val="58445178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Urb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774</TotalTime>
  <Words>3594</Words>
  <Application>Microsoft Office PowerPoint</Application>
  <PresentationFormat>On-screen Show (4:3)</PresentationFormat>
  <Paragraphs>129</Paragraphs>
  <Slides>20</Slides>
  <Notes>19</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Urban</vt:lpstr>
      <vt:lpstr>Criminal Law: Murder</vt:lpstr>
      <vt:lpstr>First-Degree Murder</vt:lpstr>
      <vt:lpstr>Second-Degree Murder</vt:lpstr>
      <vt:lpstr>Abandoned Heart</vt:lpstr>
      <vt:lpstr>Intent to Cause Grievous Bodily Harm Resulting in Death</vt:lpstr>
      <vt:lpstr>Felony Murder Rule</vt:lpstr>
      <vt:lpstr>Voluntary Manslaughter </vt:lpstr>
      <vt:lpstr>Involuntary Manslaughter</vt:lpstr>
      <vt:lpstr>Mental States of Murder</vt:lpstr>
      <vt:lpstr>Mental States of Murder Contd.</vt:lpstr>
      <vt:lpstr>Psychopathological Theories of Murder</vt:lpstr>
      <vt:lpstr>Biological Theories</vt:lpstr>
      <vt:lpstr>Biological Theory Contd.</vt:lpstr>
      <vt:lpstr>Psychological Theory</vt:lpstr>
      <vt:lpstr>Psychological Theory Contd.</vt:lpstr>
      <vt:lpstr>Sociological Theory </vt:lpstr>
      <vt:lpstr>Sociological Theory Contd.</vt:lpstr>
      <vt:lpstr>Environmental Theory</vt:lpstr>
      <vt:lpstr>Conclusion of Theories of Murder</vt:lpstr>
      <vt:lpstr>References </vt:lpstr>
    </vt:vector>
  </TitlesOfParts>
  <Company>HEAVEN KILLERS RELEASE GROUP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ocampo</dc:creator>
  <cp:lastModifiedBy>ocampo</cp:lastModifiedBy>
  <cp:revision>82</cp:revision>
  <dcterms:created xsi:type="dcterms:W3CDTF">2017-05-16T11:48:40Z</dcterms:created>
  <dcterms:modified xsi:type="dcterms:W3CDTF">2017-05-17T08:39:34Z</dcterms:modified>
</cp:coreProperties>
</file>