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3" d="100"/>
          <a:sy n="53" d="100"/>
        </p:scale>
        <p:origin x="-90" y="-47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F9B212-32B4-4548-96EC-27CEFA31E5AE}" type="datetimeFigureOut">
              <a:rPr lang="en-US" smtClean="0"/>
              <a:t>5/24/2017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B0EBFD-4C7E-41ED-87D3-54E5C38552E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Inclusivity is important in the performance of business. A firm that applies heterogeneous diversity in the organization enjoys a variety of benefits including, retaining the best talent, improved productivity, and employee satisfaction.  </a:t>
            </a:r>
          </a:p>
        </p:txBody>
      </p:sp>
      <p:sp>
        <p:nvSpPr>
          <p:cNvPr id="4" name="Slide Number Placeholder 3"/>
          <p:cNvSpPr>
            <a:spLocks noGrp="1"/>
          </p:cNvSpPr>
          <p:nvPr>
            <p:ph type="sldNum" sz="quarter" idx="10"/>
          </p:nvPr>
        </p:nvSpPr>
        <p:spPr/>
        <p:txBody>
          <a:bodyPr/>
          <a:lstStyle/>
          <a:p>
            <a:fld id="{77B0EBFD-4C7E-41ED-87D3-54E5C38552E7}"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An organization that embraces diversity among the workforce encourages creativity and innovation among the workers. Employees are endowed differently because of their cultural differences regarding skills such as problem-solving and conflict resolution. Thus, diversity in workplace attracts and retains the best talent, and in the long run, improved productivity is experienced. </a:t>
            </a:r>
          </a:p>
        </p:txBody>
      </p:sp>
      <p:sp>
        <p:nvSpPr>
          <p:cNvPr id="4" name="Slide Number Placeholder 3"/>
          <p:cNvSpPr>
            <a:spLocks noGrp="1"/>
          </p:cNvSpPr>
          <p:nvPr>
            <p:ph type="sldNum" sz="quarter" idx="10"/>
          </p:nvPr>
        </p:nvSpPr>
        <p:spPr/>
        <p:txBody>
          <a:bodyPr/>
          <a:lstStyle/>
          <a:p>
            <a:fld id="{77B0EBFD-4C7E-41ED-87D3-54E5C38552E7}" type="slidenum">
              <a:rPr lang="en-US" smtClean="0"/>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Job satisfaction has proven to influence the performance of an organization. When employees are satisfied with the job entitled to undertake, they offer their services maximally and increase the productivity of the team. Further, job satisfaction lowers the employee turnover rate. </a:t>
            </a:r>
            <a:endParaRPr lang="en-US" dirty="0"/>
          </a:p>
        </p:txBody>
      </p:sp>
      <p:sp>
        <p:nvSpPr>
          <p:cNvPr id="4" name="Slide Number Placeholder 3"/>
          <p:cNvSpPr>
            <a:spLocks noGrp="1"/>
          </p:cNvSpPr>
          <p:nvPr>
            <p:ph type="sldNum" sz="quarter" idx="10"/>
          </p:nvPr>
        </p:nvSpPr>
        <p:spPr/>
        <p:txBody>
          <a:bodyPr/>
          <a:lstStyle/>
          <a:p>
            <a:fld id="{77B0EBFD-4C7E-41ED-87D3-54E5C38552E7}"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younger generation is more conversant with the trends in technology compared to the older generation. This is attributable to the ever changing technology in the business world. Thus, diversity in the workforce should entail recruiting both the young and the aged to avoid discrimination and improve the diversity in the workforce. </a:t>
            </a:r>
          </a:p>
        </p:txBody>
      </p:sp>
      <p:sp>
        <p:nvSpPr>
          <p:cNvPr id="4" name="Slide Number Placeholder 3"/>
          <p:cNvSpPr>
            <a:spLocks noGrp="1"/>
          </p:cNvSpPr>
          <p:nvPr>
            <p:ph type="sldNum" sz="quarter" idx="10"/>
          </p:nvPr>
        </p:nvSpPr>
        <p:spPr/>
        <p:txBody>
          <a:bodyPr/>
          <a:lstStyle/>
          <a:p>
            <a:fld id="{77B0EBFD-4C7E-41ED-87D3-54E5C38552E7}"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 public business image has a direct influence on the performance. A firm that does not have both the external and internal face of a business is likely to fail. However, a business with a business image that embraces the diversity on the inner and outer factors has higher chances of succeeding. Diversity acts as a marketing tool for the organization. The greater the diversity, the higher the effectiveness of the marketing on the business image and vice versa.</a:t>
            </a:r>
            <a:r>
              <a:rPr lang="en-US" sz="1200" kern="1200" baseline="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77B0EBFD-4C7E-41ED-87D3-54E5C38552E7}" type="slidenum">
              <a:rPr lang="en-US" smtClean="0"/>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8B3535-1E3E-4374-8980-6C520DD03FDB}" type="datetimeFigureOut">
              <a:rPr lang="en-US" smtClean="0"/>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2BC8-6313-4AFB-BD25-AEF14B9CEF6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8B3535-1E3E-4374-8980-6C520DD03FDB}" type="datetimeFigureOut">
              <a:rPr lang="en-US" smtClean="0"/>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2BC8-6313-4AFB-BD25-AEF14B9CEF6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8B3535-1E3E-4374-8980-6C520DD03FDB}" type="datetimeFigureOut">
              <a:rPr lang="en-US" smtClean="0"/>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2BC8-6313-4AFB-BD25-AEF14B9CEF6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8B3535-1E3E-4374-8980-6C520DD03FDB}" type="datetimeFigureOut">
              <a:rPr lang="en-US" smtClean="0"/>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2BC8-6313-4AFB-BD25-AEF14B9CEF6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8B3535-1E3E-4374-8980-6C520DD03FDB}" type="datetimeFigureOut">
              <a:rPr lang="en-US" smtClean="0"/>
              <a:t>5/24/2017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2BC8-6313-4AFB-BD25-AEF14B9CEF6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8B3535-1E3E-4374-8980-6C520DD03FDB}" type="datetimeFigureOut">
              <a:rPr lang="en-US" smtClean="0"/>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3B2BC8-6313-4AFB-BD25-AEF14B9CEF6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8B3535-1E3E-4374-8980-6C520DD03FDB}" type="datetimeFigureOut">
              <a:rPr lang="en-US" smtClean="0"/>
              <a:t>5/24/2017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3B2BC8-6313-4AFB-BD25-AEF14B9CEF6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8B3535-1E3E-4374-8980-6C520DD03FDB}" type="datetimeFigureOut">
              <a:rPr lang="en-US" smtClean="0"/>
              <a:t>5/24/2017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3B2BC8-6313-4AFB-BD25-AEF14B9CEF6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8B3535-1E3E-4374-8980-6C520DD03FDB}" type="datetimeFigureOut">
              <a:rPr lang="en-US" smtClean="0"/>
              <a:t>5/24/2017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3B2BC8-6313-4AFB-BD25-AEF14B9CEF6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8B3535-1E3E-4374-8980-6C520DD03FDB}" type="datetimeFigureOut">
              <a:rPr lang="en-US" smtClean="0"/>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3B2BC8-6313-4AFB-BD25-AEF14B9CEF6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8B3535-1E3E-4374-8980-6C520DD03FDB}" type="datetimeFigureOut">
              <a:rPr lang="en-US" smtClean="0"/>
              <a:t>5/24/2017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3B2BC8-6313-4AFB-BD25-AEF14B9CEF6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8B3535-1E3E-4374-8980-6C520DD03FDB}" type="datetimeFigureOut">
              <a:rPr lang="en-US" smtClean="0"/>
              <a:t>5/24/2017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3B2BC8-6313-4AFB-BD25-AEF14B9CEF6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dx.doi.org/10.1177/1059601103251232" TargetMode="External"/><Relationship Id="rId2" Type="http://schemas.openxmlformats.org/officeDocument/2006/relationships/hyperlink" Target="http://dx.doi.org/10.19030/jdm.v2i4.501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WORKFORCE DIVERSITY </a:t>
            </a:r>
            <a:endParaRPr lang="en-US" dirty="0"/>
          </a:p>
        </p:txBody>
      </p:sp>
      <p:sp>
        <p:nvSpPr>
          <p:cNvPr id="3" name="Subtitle 2"/>
          <p:cNvSpPr>
            <a:spLocks noGrp="1"/>
          </p:cNvSpPr>
          <p:nvPr>
            <p:ph type="subTitle" idx="1"/>
          </p:nvPr>
        </p:nvSpPr>
        <p:spPr/>
        <p:txBody>
          <a:bodyPr/>
          <a:lstStyle/>
          <a:p>
            <a:r>
              <a:rPr lang="en-US" dirty="0" smtClean="0"/>
              <a:t>IMPACT ON THE ORGANIZATIONAL PERFORMANCE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fontScale="77500" lnSpcReduction="20000"/>
          </a:bodyPr>
          <a:lstStyle/>
          <a:p>
            <a:r>
              <a:rPr lang="en-US" dirty="0"/>
              <a:t>Diversity in the workplace acknowledges the reality of workers differences in various ways including gender, culture, social status and age among others (</a:t>
            </a:r>
            <a:r>
              <a:rPr lang="en-US" dirty="0" err="1"/>
              <a:t>Kossek</a:t>
            </a:r>
            <a:r>
              <a:rPr lang="en-US" dirty="0"/>
              <a:t>, </a:t>
            </a:r>
            <a:r>
              <a:rPr lang="en-US" dirty="0" err="1"/>
              <a:t>Lobel</a:t>
            </a:r>
            <a:r>
              <a:rPr lang="en-US" dirty="0"/>
              <a:t> and Brown 2005). According to the past studies, the use of human resources management toolkits that address the inequality in the appraisal, reward, recruitment and advancement improves the creativity and productivity of the workers in the organization (Goodman, Fields and Blum 2003). The human resource management strategy that incorporates the diversity among the workers enhances the sense of inclusivity and job satisfaction among the employees. Diversity in an organizational setting goes beyond the visible differences. For instance, employee motivation is not apparent, but the results are quantifiable.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Importance of Considering Diversity in the </a:t>
            </a:r>
            <a:r>
              <a:rPr lang="en-US" b="1" dirty="0" smtClean="0"/>
              <a:t>Workplace</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b="1" dirty="0" smtClean="0"/>
              <a:t>Talent </a:t>
            </a:r>
            <a:r>
              <a:rPr lang="en-US" b="1" dirty="0"/>
              <a:t>Pool</a:t>
            </a:r>
            <a:endParaRPr lang="en-US" dirty="0"/>
          </a:p>
          <a:p>
            <a:r>
              <a:rPr lang="en-US" dirty="0" smtClean="0"/>
              <a:t>The </a:t>
            </a:r>
            <a:r>
              <a:rPr lang="en-US" dirty="0"/>
              <a:t>current business world requires diverse talent in every aspect of the firm for success and survival (</a:t>
            </a:r>
            <a:r>
              <a:rPr lang="en-US" dirty="0" err="1"/>
              <a:t>Amaram</a:t>
            </a:r>
            <a:r>
              <a:rPr lang="en-US" dirty="0"/>
              <a:t>, 2011). Having a diverse workforce to the organization enhances the pool of talent from different backgrounds. Diversity in an organization fosters problem-solving since individuals of different backgrounds have different methods of solving problems. Another benefit of diversity to an organization is attracting talent within the labor force. An organization that does not discriminate against personal backgrounds has higher chances of getting the right talent from the market (Bell, 2008). Job applicants feel free to apply for vacant positions in the organization since they are assured of equal opportunities in an organization. Job security influences the performance of the employees. Employees are inspired to commit entirely to the performance of the business when they realize that they cannot be fired on a discriminatory basis. Thus diversity plays a significant role in ensuring job security, attracting and retaining the best talent, reduced turnover, among other benefits.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Importance of Considering Diversity in the </a:t>
            </a:r>
            <a:r>
              <a:rPr lang="en-US" b="1" dirty="0" smtClean="0"/>
              <a:t>Workplace</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b="1" dirty="0"/>
              <a:t>Organizational Productivity</a:t>
            </a:r>
            <a:endParaRPr lang="en-US" dirty="0"/>
          </a:p>
          <a:p>
            <a:r>
              <a:rPr lang="en-US" dirty="0"/>
              <a:t>A firm that does not discriminate its employees on background diversity has higher chances of becoming successful (Goodman, Fields, &amp; Blum, </a:t>
            </a:r>
            <a:r>
              <a:rPr lang="en-US" dirty="0" smtClean="0"/>
              <a:t>2003). </a:t>
            </a:r>
            <a:r>
              <a:rPr lang="en-US" dirty="0"/>
              <a:t>Employee motivation plays a crucial role in their productivity. Embracing diverse workforce improves the morale of employees who feel important to the organization because of lack of discrimination (</a:t>
            </a:r>
            <a:r>
              <a:rPr lang="en-US" dirty="0" err="1"/>
              <a:t>Amaram</a:t>
            </a:r>
            <a:r>
              <a:rPr lang="en-US" dirty="0"/>
              <a:t>, 2011). The discrimination can be in the form of gender, pay, appraisal, reward, promotion among others. When an employee feels engaged on organizational matters without bias, the employee is encouraged to offer optimal services to an organization. Thus, an organization should practice equality in programs such as employee motivation, training, and remuneration programs among others. </a:t>
            </a:r>
          </a:p>
          <a:p>
            <a:r>
              <a:rPr lang="en-US" dirty="0"/>
              <a:t>Diversity in workforce enhances the generation of ideas and the quality of decisions made (Bell, 2008). Individuals have different ways of doing things and having a diverse culture enables individuals to improve their methods of doing things.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Importance of Considering Diversity in the </a:t>
            </a:r>
            <a:r>
              <a:rPr lang="en-US" b="1" dirty="0" smtClean="0"/>
              <a:t>Workplace</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b="1" dirty="0"/>
              <a:t>Bridging the Generational Gap </a:t>
            </a:r>
            <a:endParaRPr lang="en-US" dirty="0"/>
          </a:p>
          <a:p>
            <a:r>
              <a:rPr lang="en-US" dirty="0"/>
              <a:t>The generational gap among workers is believed to be one of the causes of organizational failure. An organization that discriminates the employee by their age loses some important factors such as problem-solving skills, technological skills among others (Bell, 2008). For the success of the organization, age should not be the basis of discrimination but rather the performance (</a:t>
            </a:r>
            <a:r>
              <a:rPr lang="en-US" dirty="0" err="1"/>
              <a:t>Amaram</a:t>
            </a:r>
            <a:r>
              <a:rPr lang="en-US" dirty="0"/>
              <a:t>, 2011). For instance, the advancement in technology requires the young recruits who are qualified on the matters technology. However, when an organization discriminates the young talent, it losses on capturing the new talent to cope with the advancement in technology. </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Importance of Considering Diversity in the </a:t>
            </a:r>
            <a:r>
              <a:rPr lang="en-US" b="1" dirty="0" smtClean="0"/>
              <a:t>Workplace</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b="1" dirty="0"/>
              <a:t>Business Image </a:t>
            </a:r>
            <a:endParaRPr lang="en-US" dirty="0"/>
          </a:p>
          <a:p>
            <a:r>
              <a:rPr lang="en-US" dirty="0"/>
              <a:t>It is the objective of an organization to attract more customers for their products and services as much as possible regardless of cultural backgrounds. Thus, a company should have a business image within the organization by embracing diversity among the employees. An organization with a business image has higher chances of success since it attracts customers from different backgrounds and improves the generation of revenue and the overall profitability of the business (</a:t>
            </a:r>
            <a:r>
              <a:rPr lang="en-US" dirty="0" err="1"/>
              <a:t>Amaram</a:t>
            </a:r>
            <a:r>
              <a:rPr lang="en-US" dirty="0"/>
              <a:t>, 2011). Diversity in the organization acts as a marketing tool to the firm. </a:t>
            </a:r>
          </a:p>
          <a:p>
            <a:pPr>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Reference </a:t>
            </a:r>
            <a:endParaRPr lang="en-US" b="1" dirty="0"/>
          </a:p>
        </p:txBody>
      </p:sp>
      <p:sp>
        <p:nvSpPr>
          <p:cNvPr id="3" name="Content Placeholder 2"/>
          <p:cNvSpPr>
            <a:spLocks noGrp="1"/>
          </p:cNvSpPr>
          <p:nvPr>
            <p:ph idx="1"/>
          </p:nvPr>
        </p:nvSpPr>
        <p:spPr/>
        <p:txBody>
          <a:bodyPr>
            <a:normAutofit fontScale="85000" lnSpcReduction="10000"/>
          </a:bodyPr>
          <a:lstStyle/>
          <a:p>
            <a:r>
              <a:rPr lang="en-US" dirty="0" err="1"/>
              <a:t>Amaram</a:t>
            </a:r>
            <a:r>
              <a:rPr lang="en-US" dirty="0"/>
              <a:t>, D. (2011). Cultural Diversity: Implications </a:t>
            </a:r>
            <a:r>
              <a:rPr lang="en-US" dirty="0" smtClean="0"/>
              <a:t>For	Workplace </a:t>
            </a:r>
            <a:r>
              <a:rPr lang="en-US" dirty="0"/>
              <a:t>Management. </a:t>
            </a:r>
            <a:r>
              <a:rPr lang="en-US" i="1" dirty="0"/>
              <a:t>Journal Of </a:t>
            </a:r>
            <a:r>
              <a:rPr lang="en-US" i="1" dirty="0" smtClean="0"/>
              <a:t>Diversity	Management </a:t>
            </a:r>
            <a:r>
              <a:rPr lang="en-US" i="1" dirty="0"/>
              <a:t>(JDM)</a:t>
            </a:r>
            <a:r>
              <a:rPr lang="en-US" dirty="0"/>
              <a:t>, </a:t>
            </a:r>
            <a:r>
              <a:rPr lang="en-US" i="1" dirty="0"/>
              <a:t>2</a:t>
            </a:r>
            <a:r>
              <a:rPr lang="en-US" dirty="0"/>
              <a:t>(4), </a:t>
            </a:r>
            <a:r>
              <a:rPr lang="en-US" dirty="0" smtClean="0"/>
              <a:t>1.	</a:t>
            </a:r>
            <a:r>
              <a:rPr lang="en-US" u="sng" dirty="0" smtClean="0">
                <a:hlinkClick r:id="rId2"/>
              </a:rPr>
              <a:t>http</a:t>
            </a:r>
            <a:r>
              <a:rPr lang="en-US" u="sng" dirty="0">
                <a:hlinkClick r:id="rId2"/>
              </a:rPr>
              <a:t>://dx.doi.org/10.19030/jdm.v2i4.5017</a:t>
            </a:r>
            <a:endParaRPr lang="en-US" dirty="0"/>
          </a:p>
          <a:p>
            <a:r>
              <a:rPr lang="en-US" dirty="0"/>
              <a:t>Bell, M. (2008). </a:t>
            </a:r>
            <a:r>
              <a:rPr lang="en-US" i="1" dirty="0"/>
              <a:t>Diversity in organizations</a:t>
            </a:r>
            <a:r>
              <a:rPr lang="en-US" dirty="0"/>
              <a:t> (1st ed</a:t>
            </a:r>
            <a:r>
              <a:rPr lang="en-US" dirty="0" smtClean="0"/>
              <a:t>.).	Mason</a:t>
            </a:r>
            <a:r>
              <a:rPr lang="en-US" dirty="0"/>
              <a:t>, Ohio: Thomson South-Western.</a:t>
            </a:r>
          </a:p>
          <a:p>
            <a:r>
              <a:rPr lang="en-US" dirty="0"/>
              <a:t>Goodman, J., Fields, D., &amp; Blum, T. (2003). Cracks in </a:t>
            </a:r>
            <a:r>
              <a:rPr lang="en-US" dirty="0" smtClean="0"/>
              <a:t>the	Glass </a:t>
            </a:r>
            <a:r>
              <a:rPr lang="en-US" dirty="0"/>
              <a:t>Ceiling: In What Kinds of Organizations </a:t>
            </a:r>
            <a:r>
              <a:rPr lang="en-US" dirty="0" smtClean="0"/>
              <a:t>Do	Women </a:t>
            </a:r>
            <a:r>
              <a:rPr lang="en-US" dirty="0"/>
              <a:t>Make it to the Top?. </a:t>
            </a:r>
            <a:r>
              <a:rPr lang="en-US" i="1" dirty="0"/>
              <a:t>Group &amp; </a:t>
            </a:r>
            <a:r>
              <a:rPr lang="en-US" i="1" dirty="0" smtClean="0"/>
              <a:t>Organization	Management</a:t>
            </a:r>
            <a:r>
              <a:rPr lang="en-US" dirty="0"/>
              <a:t>, </a:t>
            </a:r>
            <a:r>
              <a:rPr lang="en-US" i="1" dirty="0"/>
              <a:t>28</a:t>
            </a:r>
            <a:r>
              <a:rPr lang="en-US" dirty="0"/>
              <a:t>(4), </a:t>
            </a:r>
            <a:r>
              <a:rPr lang="en-US" dirty="0" smtClean="0"/>
              <a:t>475-501.	</a:t>
            </a:r>
            <a:r>
              <a:rPr lang="en-US" u="sng" dirty="0" smtClean="0">
                <a:hlinkClick r:id="rId3"/>
              </a:rPr>
              <a:t>http</a:t>
            </a:r>
            <a:r>
              <a:rPr lang="en-US" u="sng" dirty="0">
                <a:hlinkClick r:id="rId3"/>
              </a:rPr>
              <a:t>://dx.doi.org/10.1177/1059601103251232</a:t>
            </a:r>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1023</Words>
  <Application>Microsoft Office PowerPoint</Application>
  <PresentationFormat>On-screen Show (4:3)</PresentationFormat>
  <Paragraphs>31</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WORKFORCE DIVERSITY </vt:lpstr>
      <vt:lpstr>Overview</vt:lpstr>
      <vt:lpstr>Importance of Considering Diversity in the Workplace</vt:lpstr>
      <vt:lpstr>Importance of Considering Diversity in the Workplace</vt:lpstr>
      <vt:lpstr>Importance of Considering Diversity in the Workplace</vt:lpstr>
      <vt:lpstr>Importance of Considering Diversity in the Workplace</vt:lpstr>
      <vt:lpstr>Reference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WORKFORCE DIVERSITY</dc:title>
  <dc:creator>lawrence</dc:creator>
  <cp:lastModifiedBy>lawrence</cp:lastModifiedBy>
  <cp:revision>2</cp:revision>
  <dcterms:created xsi:type="dcterms:W3CDTF">2017-05-24T09:03:45Z</dcterms:created>
  <dcterms:modified xsi:type="dcterms:W3CDTF">2017-05-24T09:17:56Z</dcterms:modified>
</cp:coreProperties>
</file>