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2976" autoAdjust="0"/>
  </p:normalViewPr>
  <p:slideViewPr>
    <p:cSldViewPr>
      <p:cViewPr varScale="1">
        <p:scale>
          <a:sx n="45" d="100"/>
          <a:sy n="45" d="100"/>
        </p:scale>
        <p:origin x="-210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C0464D-2E71-4B03-B58F-63C965F29165}" type="datetimeFigureOut">
              <a:rPr lang="en-US" smtClean="0"/>
              <a:t>5/25/2017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DE3D78-A66B-44F8-A3FF-BA015AD4ACC8}" type="slidenum">
              <a:rPr lang="en-US" smtClean="0"/>
              <a:t>‹#›</a:t>
            </a:fld>
            <a:endParaRPr lang="en-US"/>
          </a:p>
        </p:txBody>
      </p:sp>
    </p:spTree>
    <p:extLst>
      <p:ext uri="{BB962C8B-B14F-4D97-AF65-F5344CB8AC3E}">
        <p14:creationId xmlns:p14="http://schemas.microsoft.com/office/powerpoint/2010/main" val="2524480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Internally, Toyota’s employees, managers, and senior staff use newsletters to share corporate information as well as trends within the company. These newsletters are mostly distributed based on regional offices as well as through Toyota global. The newsletters foster a sense of belonging and community among employees (</a:t>
            </a:r>
            <a:r>
              <a:rPr lang="en-US" sz="1200" kern="1200" dirty="0" err="1" smtClean="0">
                <a:solidFill>
                  <a:schemeClr val="tx1"/>
                </a:solidFill>
                <a:effectLst/>
                <a:latin typeface="+mn-lt"/>
                <a:ea typeface="+mn-ea"/>
                <a:cs typeface="+mn-cs"/>
              </a:rPr>
              <a:t>Moven</a:t>
            </a:r>
            <a:r>
              <a:rPr lang="en-US" sz="1200" kern="1200" dirty="0" smtClean="0">
                <a:solidFill>
                  <a:schemeClr val="tx1"/>
                </a:solidFill>
                <a:effectLst/>
                <a:latin typeface="+mn-lt"/>
                <a:ea typeface="+mn-ea"/>
                <a:cs typeface="+mn-cs"/>
              </a:rPr>
              <a:t> 2008). The newsletters are basically to inform employees on the current happening and situation of the company. Employees also communicate through the traditional face-to-face communication practice where the company offices are set up without partitions or cubicles allowing employees to interact regularly. The company also applies notice boards to make relevant communication or offer information to their staff. Toyota also publishes monthly and yearly bulletins to offer staff information about the company and keep them engaged in their work as much as possible. </a:t>
            </a:r>
          </a:p>
          <a:p>
            <a:endParaRPr lang="en-US" dirty="0"/>
          </a:p>
        </p:txBody>
      </p:sp>
      <p:sp>
        <p:nvSpPr>
          <p:cNvPr id="4" name="Slide Number Placeholder 3"/>
          <p:cNvSpPr>
            <a:spLocks noGrp="1"/>
          </p:cNvSpPr>
          <p:nvPr>
            <p:ph type="sldNum" sz="quarter" idx="10"/>
          </p:nvPr>
        </p:nvSpPr>
        <p:spPr/>
        <p:txBody>
          <a:bodyPr/>
          <a:lstStyle/>
          <a:p>
            <a:fld id="{1ADE3D78-A66B-44F8-A3FF-BA015AD4ACC8}" type="slidenum">
              <a:rPr lang="en-US" smtClean="0"/>
              <a:t>2</a:t>
            </a:fld>
            <a:endParaRPr lang="en-US"/>
          </a:p>
        </p:txBody>
      </p:sp>
    </p:spTree>
    <p:extLst>
      <p:ext uri="{BB962C8B-B14F-4D97-AF65-F5344CB8AC3E}">
        <p14:creationId xmlns:p14="http://schemas.microsoft.com/office/powerpoint/2010/main" val="32203960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it comes to the external communication, Toyota relies on letters to communicate to the public, customers, and suppliers. With regional offices across the world and dealers worldwide, letters are a formal means of passing official communication especially for important announcement or changes. The company also uses mobile and land-line telephones to communicate both internally and externally to staff, customers, the public, and suppliers. For the staff, there are numerous hotlines established to resolve complaints as well as conflicts (</a:t>
            </a:r>
            <a:r>
              <a:rPr lang="en-US" dirty="0" err="1" smtClean="0"/>
              <a:t>Moven</a:t>
            </a:r>
            <a:r>
              <a:rPr lang="en-US" dirty="0" smtClean="0"/>
              <a:t> 2008). The same applies for customer and suppliers. Since 2002, Toyota has worked to enhance its employee engagement, by sending greeting cards from its president to employees as well as their families or relatives. This is another form of non-electronic communication strategy that enhances its employee satisfaction. Moreover, the company mostly uses its traditional advertising and promotion strategies of print and television media. Most advertisements and important communications to the public are published in popular newspaper, magazines, and broadcasted on television stations (</a:t>
            </a:r>
            <a:r>
              <a:rPr lang="en-US" dirty="0" err="1" smtClean="0"/>
              <a:t>Moven</a:t>
            </a:r>
            <a:r>
              <a:rPr lang="en-US" dirty="0" smtClean="0"/>
              <a:t> 2008). The company is known for holding increased media conferences in major events especially when launching new products or features. </a:t>
            </a:r>
            <a:endParaRPr lang="en-US" dirty="0"/>
          </a:p>
        </p:txBody>
      </p:sp>
      <p:sp>
        <p:nvSpPr>
          <p:cNvPr id="4" name="Slide Number Placeholder 3"/>
          <p:cNvSpPr>
            <a:spLocks noGrp="1"/>
          </p:cNvSpPr>
          <p:nvPr>
            <p:ph type="sldNum" sz="quarter" idx="10"/>
          </p:nvPr>
        </p:nvSpPr>
        <p:spPr/>
        <p:txBody>
          <a:bodyPr/>
          <a:lstStyle/>
          <a:p>
            <a:fld id="{1ADE3D78-A66B-44F8-A3FF-BA015AD4ACC8}" type="slidenum">
              <a:rPr lang="en-US" smtClean="0"/>
              <a:t>3</a:t>
            </a:fld>
            <a:endParaRPr lang="en-US"/>
          </a:p>
        </p:txBody>
      </p:sp>
    </p:spTree>
    <p:extLst>
      <p:ext uri="{BB962C8B-B14F-4D97-AF65-F5344CB8AC3E}">
        <p14:creationId xmlns:p14="http://schemas.microsoft.com/office/powerpoint/2010/main" val="13368613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Firstly, Toyota uses electronic mail for both internal and external communications. Employees can communicate effectively through a company email system designed to integrate formal communication over the internet or networked computers and other devices. Additionally, customers and the public can access most of the company’s information through their website. The company has different regional website, but a unique website titled Toyota Global representing the whole company internationally (Toyota Motor Corporation 2017). The company keeps its website updated posting formal and important information such as company reports for stakeholders as well as governance report for the public. Employees at Toyota also have a Chatter platform, which is an internal social network with fitness, fun, and food channels among other informal activities for employees to enjoy and communicate (Kiefer, Dickson &amp; Stein 2013). The company also runs numerous blogs under its brand allowing for customers, experts, and employee to engage in conversations that are trending or issue numerous tips or advice on their products or automobiles in general. </a:t>
            </a:r>
            <a:endParaRPr lang="en-US" dirty="0"/>
          </a:p>
        </p:txBody>
      </p:sp>
      <p:sp>
        <p:nvSpPr>
          <p:cNvPr id="4" name="Slide Number Placeholder 3"/>
          <p:cNvSpPr>
            <a:spLocks noGrp="1"/>
          </p:cNvSpPr>
          <p:nvPr>
            <p:ph type="sldNum" sz="quarter" idx="10"/>
          </p:nvPr>
        </p:nvSpPr>
        <p:spPr/>
        <p:txBody>
          <a:bodyPr/>
          <a:lstStyle/>
          <a:p>
            <a:fld id="{1ADE3D78-A66B-44F8-A3FF-BA015AD4ACC8}" type="slidenum">
              <a:rPr lang="en-US" smtClean="0"/>
              <a:t>4</a:t>
            </a:fld>
            <a:endParaRPr lang="en-US"/>
          </a:p>
        </p:txBody>
      </p:sp>
    </p:spTree>
    <p:extLst>
      <p:ext uri="{BB962C8B-B14F-4D97-AF65-F5344CB8AC3E}">
        <p14:creationId xmlns:p14="http://schemas.microsoft.com/office/powerpoint/2010/main" val="40357358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Currently, Toyota uses Facebook to connect with its fans and customers. Additionally, Toyota is also present in Twitter that is a news and information social media. It allows the company to tweet its news or re-tweet popular brand identities for increased engagement. Toyota also uses </a:t>
            </a:r>
            <a:r>
              <a:rPr lang="en-US" sz="1200" kern="1200" dirty="0" err="1" smtClean="0">
                <a:solidFill>
                  <a:schemeClr val="tx1"/>
                </a:solidFill>
                <a:effectLst/>
                <a:latin typeface="+mn-lt"/>
                <a:ea typeface="+mn-ea"/>
                <a:cs typeface="+mn-cs"/>
              </a:rPr>
              <a:t>Instagram</a:t>
            </a:r>
            <a:r>
              <a:rPr lang="en-US" sz="1200" kern="1200" dirty="0" smtClean="0">
                <a:solidFill>
                  <a:schemeClr val="tx1"/>
                </a:solidFill>
                <a:effectLst/>
                <a:latin typeface="+mn-lt"/>
                <a:ea typeface="+mn-ea"/>
                <a:cs typeface="+mn-cs"/>
              </a:rPr>
              <a:t>, which is a photo-sharing based social media platform. Again, the company also utilizes YouTube, a video sharing platform to communicate and develop marketing campaigns (Kiefer, Dickson &amp; Stein 2013). In the 2010 recall crisis, Toyota relied heavily on social media for crises-communication. For suppliers, Toyota has a web-based communication system known as Dealer Daily that connects all Toyota dealers around the world (F&amp;I and Showroom, 2011). This platform is not open to the public and is based on a private network, but available to all its dealers. It enables the dealers to offer news and information to dealers as well as allow dealers to communicate back to the company effectively (Kiefer, Dickson &amp; Stein 2013).  The company also launched the Gazoo.com and e-Toyota websites offering consumers information on cars as well as an e-commerce platform (Toyota Motor Corporation 2017). </a:t>
            </a:r>
            <a:endParaRPr lang="en-US" dirty="0"/>
          </a:p>
        </p:txBody>
      </p:sp>
      <p:sp>
        <p:nvSpPr>
          <p:cNvPr id="4" name="Slide Number Placeholder 3"/>
          <p:cNvSpPr>
            <a:spLocks noGrp="1"/>
          </p:cNvSpPr>
          <p:nvPr>
            <p:ph type="sldNum" sz="quarter" idx="10"/>
          </p:nvPr>
        </p:nvSpPr>
        <p:spPr/>
        <p:txBody>
          <a:bodyPr/>
          <a:lstStyle/>
          <a:p>
            <a:fld id="{1ADE3D78-A66B-44F8-A3FF-BA015AD4ACC8}" type="slidenum">
              <a:rPr lang="en-US" smtClean="0"/>
              <a:t>5</a:t>
            </a:fld>
            <a:endParaRPr lang="en-US"/>
          </a:p>
        </p:txBody>
      </p:sp>
    </p:spTree>
    <p:extLst>
      <p:ext uri="{BB962C8B-B14F-4D97-AF65-F5344CB8AC3E}">
        <p14:creationId xmlns:p14="http://schemas.microsoft.com/office/powerpoint/2010/main" val="6295189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terms of weaknesses, Toyota has failed in top to bottom communication strategies. Leaders must communicate to their employees to develop a vision that is long-term. Additionally, the company has not focused on smartphone potential communication methods or platforms leading to huge gaps in being up-to-date in the changing communication era (Kaplan, 2012).</a:t>
            </a:r>
          </a:p>
          <a:p>
            <a:endParaRPr lang="en-US" dirty="0"/>
          </a:p>
        </p:txBody>
      </p:sp>
      <p:sp>
        <p:nvSpPr>
          <p:cNvPr id="4" name="Slide Number Placeholder 3"/>
          <p:cNvSpPr>
            <a:spLocks noGrp="1"/>
          </p:cNvSpPr>
          <p:nvPr>
            <p:ph type="sldNum" sz="quarter" idx="10"/>
          </p:nvPr>
        </p:nvSpPr>
        <p:spPr/>
        <p:txBody>
          <a:bodyPr/>
          <a:lstStyle/>
          <a:p>
            <a:fld id="{1ADE3D78-A66B-44F8-A3FF-BA015AD4ACC8}" type="slidenum">
              <a:rPr lang="en-US" smtClean="0"/>
              <a:t>6</a:t>
            </a:fld>
            <a:endParaRPr lang="en-US"/>
          </a:p>
        </p:txBody>
      </p:sp>
    </p:spTree>
    <p:extLst>
      <p:ext uri="{BB962C8B-B14F-4D97-AF65-F5344CB8AC3E}">
        <p14:creationId xmlns:p14="http://schemas.microsoft.com/office/powerpoint/2010/main" val="2019026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Toyota has not exploited all the available communication platforms available for businesses. Currently, smartphones are increasingly being used to communicate in different platforms. The emergence or application of smartphones has changed the way people communicate and engage with businesses. </a:t>
            </a:r>
            <a:r>
              <a:rPr lang="en-US" sz="1200" kern="1200" dirty="0" smtClean="0">
                <a:solidFill>
                  <a:schemeClr val="tx1"/>
                </a:solidFill>
                <a:effectLst/>
                <a:latin typeface="+mn-lt"/>
                <a:ea typeface="+mn-ea"/>
                <a:cs typeface="+mn-cs"/>
              </a:rPr>
              <a:t>One of the major threats to Toyota’s communication practices is the advancement of electronic communications and dwindling of traditional communication media. </a:t>
            </a:r>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1ADE3D78-A66B-44F8-A3FF-BA015AD4ACC8}" type="slidenum">
              <a:rPr lang="en-US" smtClean="0"/>
              <a:t>7</a:t>
            </a:fld>
            <a:endParaRPr lang="en-US"/>
          </a:p>
        </p:txBody>
      </p:sp>
    </p:spTree>
    <p:extLst>
      <p:ext uri="{BB962C8B-B14F-4D97-AF65-F5344CB8AC3E}">
        <p14:creationId xmlns:p14="http://schemas.microsoft.com/office/powerpoint/2010/main" val="42793737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 a means of returning to the global map, Ford hired an outside public relations company to head its core strategies, one of them which were internal communications. The company Flint Springs Babb (FSB) focuses on communications with dealers, shareholders, and employees (FSB 2017). The company is well known for its use of television, print, radio, and online communication strategies. Through FSB, the company has gained increased media contracts with major media outlets including USA Today, Wall Street Journal, and New York Times (FSB 2017). Currently, Ford Motor Company enjoys a higher media and voice favorability of about 93% (FSB 2017). Compared to Toyota, Ford is the most popular brand in television and online communication platforms. Ford also uses social media to communicate to consumers especially for marketing purposes. </a:t>
            </a:r>
            <a:endParaRPr lang="en-US" dirty="0"/>
          </a:p>
        </p:txBody>
      </p:sp>
      <p:sp>
        <p:nvSpPr>
          <p:cNvPr id="4" name="Slide Number Placeholder 3"/>
          <p:cNvSpPr>
            <a:spLocks noGrp="1"/>
          </p:cNvSpPr>
          <p:nvPr>
            <p:ph type="sldNum" sz="quarter" idx="10"/>
          </p:nvPr>
        </p:nvSpPr>
        <p:spPr/>
        <p:txBody>
          <a:bodyPr/>
          <a:lstStyle/>
          <a:p>
            <a:fld id="{1ADE3D78-A66B-44F8-A3FF-BA015AD4ACC8}" type="slidenum">
              <a:rPr lang="en-US" smtClean="0"/>
              <a:t>8</a:t>
            </a:fld>
            <a:endParaRPr lang="en-US"/>
          </a:p>
        </p:txBody>
      </p:sp>
    </p:spTree>
    <p:extLst>
      <p:ext uri="{BB962C8B-B14F-4D97-AF65-F5344CB8AC3E}">
        <p14:creationId xmlns:p14="http://schemas.microsoft.com/office/powerpoint/2010/main" val="7340216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General</a:t>
            </a:r>
            <a:r>
              <a:rPr lang="en-US" sz="1200" kern="1200" baseline="0" dirty="0" smtClean="0">
                <a:solidFill>
                  <a:schemeClr val="tx1"/>
                </a:solidFill>
                <a:effectLst/>
                <a:latin typeface="+mn-lt"/>
                <a:ea typeface="+mn-ea"/>
                <a:cs typeface="+mn-cs"/>
              </a:rPr>
              <a:t> Motors </a:t>
            </a:r>
            <a:r>
              <a:rPr lang="en-US" sz="1200" kern="1200" dirty="0" smtClean="0">
                <a:solidFill>
                  <a:schemeClr val="tx1"/>
                </a:solidFill>
                <a:effectLst/>
                <a:latin typeface="+mn-lt"/>
                <a:ea typeface="+mn-ea"/>
                <a:cs typeface="+mn-cs"/>
              </a:rPr>
              <a:t>uses traditional communication methods including telephone, letters, newsletters, and bulletins for internal communications. Twitter and Facebook are among the most used social media platforms for resolving customer complaints and offering information about the company. Employees also interact online through </a:t>
            </a:r>
            <a:r>
              <a:rPr lang="en-US" sz="1200" kern="1200" dirty="0" err="1" smtClean="0">
                <a:solidFill>
                  <a:schemeClr val="tx1"/>
                </a:solidFill>
                <a:effectLst/>
                <a:latin typeface="+mn-lt"/>
                <a:ea typeface="+mn-ea"/>
                <a:cs typeface="+mn-cs"/>
              </a:rPr>
              <a:t>SocialCast</a:t>
            </a:r>
            <a:r>
              <a:rPr lang="en-US" sz="1200" kern="1200" dirty="0" smtClean="0">
                <a:solidFill>
                  <a:schemeClr val="tx1"/>
                </a:solidFill>
                <a:effectLst/>
                <a:latin typeface="+mn-lt"/>
                <a:ea typeface="+mn-ea"/>
                <a:cs typeface="+mn-cs"/>
              </a:rPr>
              <a:t>, an internet based enterprise collaboration system where people can hold online meetings. GM claims that about 27,000 employees are on the system meaning internal communication is seamless (Wilkinson, 2014). GM also uses blogs such the BTW and </a:t>
            </a:r>
            <a:r>
              <a:rPr lang="en-US" sz="1200" kern="1200" dirty="0" err="1" smtClean="0">
                <a:solidFill>
                  <a:schemeClr val="tx1"/>
                </a:solidFill>
                <a:effectLst/>
                <a:latin typeface="+mn-lt"/>
                <a:ea typeface="+mn-ea"/>
                <a:cs typeface="+mn-cs"/>
              </a:rPr>
              <a:t>FastLane</a:t>
            </a:r>
            <a:r>
              <a:rPr lang="en-US" sz="1200" kern="1200" dirty="0" smtClean="0">
                <a:solidFill>
                  <a:schemeClr val="tx1"/>
                </a:solidFill>
                <a:effectLst/>
                <a:latin typeface="+mn-lt"/>
                <a:ea typeface="+mn-ea"/>
                <a:cs typeface="+mn-cs"/>
              </a:rPr>
              <a:t> to offer interesting topics as well as information that can influence the overall performance of the company (</a:t>
            </a:r>
            <a:r>
              <a:rPr lang="en-US" sz="1200" kern="1200" dirty="0" err="1" smtClean="0">
                <a:solidFill>
                  <a:schemeClr val="tx1"/>
                </a:solidFill>
                <a:effectLst/>
                <a:latin typeface="+mn-lt"/>
                <a:ea typeface="+mn-ea"/>
                <a:cs typeface="+mn-cs"/>
              </a:rPr>
              <a:t>Macken</a:t>
            </a:r>
            <a:r>
              <a:rPr lang="en-US" sz="1200" kern="1200" dirty="0" smtClean="0">
                <a:solidFill>
                  <a:schemeClr val="tx1"/>
                </a:solidFill>
                <a:effectLst/>
                <a:latin typeface="+mn-lt"/>
                <a:ea typeface="+mn-ea"/>
                <a:cs typeface="+mn-cs"/>
              </a:rPr>
              <a:t>, 2012). </a:t>
            </a:r>
            <a:endParaRPr lang="en-US" dirty="0"/>
          </a:p>
        </p:txBody>
      </p:sp>
      <p:sp>
        <p:nvSpPr>
          <p:cNvPr id="4" name="Slide Number Placeholder 3"/>
          <p:cNvSpPr>
            <a:spLocks noGrp="1"/>
          </p:cNvSpPr>
          <p:nvPr>
            <p:ph type="sldNum" sz="quarter" idx="10"/>
          </p:nvPr>
        </p:nvSpPr>
        <p:spPr/>
        <p:txBody>
          <a:bodyPr/>
          <a:lstStyle/>
          <a:p>
            <a:fld id="{1ADE3D78-A66B-44F8-A3FF-BA015AD4ACC8}" type="slidenum">
              <a:rPr lang="en-US" smtClean="0"/>
              <a:t>9</a:t>
            </a:fld>
            <a:endParaRPr lang="en-US"/>
          </a:p>
        </p:txBody>
      </p:sp>
    </p:spTree>
    <p:extLst>
      <p:ext uri="{BB962C8B-B14F-4D97-AF65-F5344CB8AC3E}">
        <p14:creationId xmlns:p14="http://schemas.microsoft.com/office/powerpoint/2010/main" val="41649260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Toyota should focus on enhancing its information technology capabilities and knowledge to maneuver the online bubble especially in social media and communication technologies. Devices will become more mobile as well as interconnected (Bovet 2017). Toyota should focus on enhancing its core social media strategy as a means of meeting the demand of future communication needs and demands. According to </a:t>
            </a:r>
            <a:r>
              <a:rPr lang="en-US" sz="1200" kern="1200" dirty="0" err="1" smtClean="0">
                <a:solidFill>
                  <a:schemeClr val="tx1"/>
                </a:solidFill>
                <a:effectLst/>
                <a:latin typeface="+mn-lt"/>
                <a:ea typeface="+mn-ea"/>
                <a:cs typeface="+mn-cs"/>
              </a:rPr>
              <a:t>Kowal</a:t>
            </a:r>
            <a:r>
              <a:rPr lang="en-US" sz="1200" kern="1200" dirty="0" smtClean="0">
                <a:solidFill>
                  <a:schemeClr val="tx1"/>
                </a:solidFill>
                <a:effectLst/>
                <a:latin typeface="+mn-lt"/>
                <a:ea typeface="+mn-ea"/>
                <a:cs typeface="+mn-cs"/>
              </a:rPr>
              <a:t> (2017) live and immediate or real-time communication will be expected from renowned brand such as Toyota. Moreover, the company must develop complete personalization and market automation to truly meet customer needs. Customers will want conversations and memorable experiences.</a:t>
            </a:r>
            <a:endParaRPr lang="en-US" dirty="0"/>
          </a:p>
        </p:txBody>
      </p:sp>
      <p:sp>
        <p:nvSpPr>
          <p:cNvPr id="4" name="Slide Number Placeholder 3"/>
          <p:cNvSpPr>
            <a:spLocks noGrp="1"/>
          </p:cNvSpPr>
          <p:nvPr>
            <p:ph type="sldNum" sz="quarter" idx="10"/>
          </p:nvPr>
        </p:nvSpPr>
        <p:spPr/>
        <p:txBody>
          <a:bodyPr/>
          <a:lstStyle/>
          <a:p>
            <a:fld id="{1ADE3D78-A66B-44F8-A3FF-BA015AD4ACC8}" type="slidenum">
              <a:rPr lang="en-US" smtClean="0"/>
              <a:t>10</a:t>
            </a:fld>
            <a:endParaRPr lang="en-US"/>
          </a:p>
        </p:txBody>
      </p:sp>
    </p:spTree>
    <p:extLst>
      <p:ext uri="{BB962C8B-B14F-4D97-AF65-F5344CB8AC3E}">
        <p14:creationId xmlns:p14="http://schemas.microsoft.com/office/powerpoint/2010/main" val="1622216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44807C1-F765-422C-92EF-8678882839D9}" type="datetimeFigureOut">
              <a:rPr lang="en-US" smtClean="0"/>
              <a:t>5/25/2017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A267492-FD94-42E0-8D89-26AB118F563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44807C1-F765-422C-92EF-8678882839D9}" type="datetimeFigureOut">
              <a:rPr lang="en-US" smtClean="0"/>
              <a:t>5/25/2017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A267492-FD94-42E0-8D89-26AB118F563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44807C1-F765-422C-92EF-8678882839D9}" type="datetimeFigureOut">
              <a:rPr lang="en-US" smtClean="0"/>
              <a:t>5/25/2017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A267492-FD94-42E0-8D89-26AB118F563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44807C1-F765-422C-92EF-8678882839D9}" type="datetimeFigureOut">
              <a:rPr lang="en-US" smtClean="0"/>
              <a:t>5/25/2017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A267492-FD94-42E0-8D89-26AB118F563F}"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44807C1-F765-422C-92EF-8678882839D9}" type="datetimeFigureOut">
              <a:rPr lang="en-US" smtClean="0"/>
              <a:t>5/25/2017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A267492-FD94-42E0-8D89-26AB118F563F}"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44807C1-F765-422C-92EF-8678882839D9}" type="datetimeFigureOut">
              <a:rPr lang="en-US" smtClean="0"/>
              <a:t>5/25/2017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A267492-FD94-42E0-8D89-26AB118F563F}"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44807C1-F765-422C-92EF-8678882839D9}" type="datetimeFigureOut">
              <a:rPr lang="en-US" smtClean="0"/>
              <a:t>5/25/2017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A267492-FD94-42E0-8D89-26AB118F563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444807C1-F765-422C-92EF-8678882839D9}" type="datetimeFigureOut">
              <a:rPr lang="en-US" smtClean="0"/>
              <a:t>5/25/2017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A267492-FD94-42E0-8D89-26AB118F563F}"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44807C1-F765-422C-92EF-8678882839D9}" type="datetimeFigureOut">
              <a:rPr lang="en-US" smtClean="0"/>
              <a:t>5/25/2017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A267492-FD94-42E0-8D89-26AB118F563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444807C1-F765-422C-92EF-8678882839D9}" type="datetimeFigureOut">
              <a:rPr lang="en-US" smtClean="0"/>
              <a:t>5/25/2017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A267492-FD94-42E0-8D89-26AB118F563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44807C1-F765-422C-92EF-8678882839D9}" type="datetimeFigureOut">
              <a:rPr lang="en-US" smtClean="0"/>
              <a:t>5/25/2017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A267492-FD94-42E0-8D89-26AB118F563F}"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44807C1-F765-422C-92EF-8678882839D9}" type="datetimeFigureOut">
              <a:rPr lang="en-US" smtClean="0"/>
              <a:t>5/25/2017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A267492-FD94-42E0-8D89-26AB118F563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Toyota Company’s “Communication and E-Communication” strategies</a:t>
            </a:r>
            <a:br>
              <a:rPr lang="en-US" dirty="0" smtClean="0"/>
            </a:br>
            <a:r>
              <a:rPr lang="en-US" dirty="0" smtClean="0"/>
              <a:t/>
            </a:r>
            <a:br>
              <a:rPr lang="en-US" dirty="0" smtClean="0"/>
            </a:b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Professor’s Name</a:t>
            </a:r>
            <a:br>
              <a:rPr lang="en-US" dirty="0" smtClean="0"/>
            </a:br>
            <a:r>
              <a:rPr lang="en-US" dirty="0" smtClean="0"/>
              <a:t>University</a:t>
            </a:r>
            <a:br>
              <a:rPr lang="en-US" dirty="0" smtClean="0"/>
            </a:br>
            <a:r>
              <a:rPr lang="en-US" dirty="0" smtClean="0"/>
              <a:t>The City and State</a:t>
            </a:r>
            <a:endParaRPr lang="en-US" dirty="0"/>
          </a:p>
        </p:txBody>
      </p:sp>
    </p:spTree>
    <p:extLst>
      <p:ext uri="{BB962C8B-B14F-4D97-AF65-F5344CB8AC3E}">
        <p14:creationId xmlns:p14="http://schemas.microsoft.com/office/powerpoint/2010/main" val="444616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Online communication strategies.</a:t>
            </a:r>
          </a:p>
          <a:p>
            <a:r>
              <a:rPr lang="en-US" dirty="0" smtClean="0"/>
              <a:t>Live and immediate communication.</a:t>
            </a:r>
          </a:p>
          <a:p>
            <a:r>
              <a:rPr lang="en-US" dirty="0" smtClean="0"/>
              <a:t>Market automation.</a:t>
            </a:r>
          </a:p>
          <a:p>
            <a:r>
              <a:rPr lang="en-US" dirty="0" smtClean="0"/>
              <a:t>Complete customer personalization. </a:t>
            </a:r>
          </a:p>
          <a:p>
            <a:r>
              <a:rPr lang="en-US" dirty="0" smtClean="0"/>
              <a:t>Memorable experiences. </a:t>
            </a:r>
            <a:endParaRPr lang="en-US" dirty="0"/>
          </a:p>
        </p:txBody>
      </p:sp>
      <p:sp>
        <p:nvSpPr>
          <p:cNvPr id="2" name="Title 1"/>
          <p:cNvSpPr>
            <a:spLocks noGrp="1"/>
          </p:cNvSpPr>
          <p:nvPr>
            <p:ph type="title"/>
          </p:nvPr>
        </p:nvSpPr>
        <p:spPr/>
        <p:txBody>
          <a:bodyPr>
            <a:normAutofit fontScale="90000"/>
          </a:bodyPr>
          <a:lstStyle/>
          <a:p>
            <a:r>
              <a:rPr lang="en-US" dirty="0" smtClean="0"/>
              <a:t>Recommendations and Conclusion</a:t>
            </a:r>
            <a:endParaRPr lang="en-US" dirty="0"/>
          </a:p>
        </p:txBody>
      </p:sp>
    </p:spTree>
    <p:extLst>
      <p:ext uri="{BB962C8B-B14F-4D97-AF65-F5344CB8AC3E}">
        <p14:creationId xmlns:p14="http://schemas.microsoft.com/office/powerpoint/2010/main" val="2717738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r>
              <a:rPr lang="en-US" dirty="0" smtClean="0"/>
              <a:t>Bovet C 2017, 17 Internal Communications Best Practices for 2017. Available at: https://blog.enplug.com/nternal-communications-best-practices-2017 [Accessed 24 May 2017].</a:t>
            </a:r>
          </a:p>
          <a:p>
            <a:r>
              <a:rPr lang="en-US" dirty="0" smtClean="0"/>
              <a:t>F&amp;I and Showroom, 2011, Auto/Mate Fully Integrates With Toyota’s Dealer Communication System. Available at: http://www.fi-magazine.com/channel/software-technology/news/story/2011/05/auto-mate-fully-integrates-with-toyota-s-dealer-communication-system.aspx</a:t>
            </a:r>
          </a:p>
          <a:p>
            <a:r>
              <a:rPr lang="en-US" dirty="0" smtClean="0"/>
              <a:t>FSB 2017, Ford Core Strategies: Internal Communications. Available at: http://fsbcorestrategies.com/ford/ [Accessed 24 May 2017].</a:t>
            </a:r>
          </a:p>
          <a:p>
            <a:r>
              <a:rPr lang="en-US" dirty="0" smtClean="0"/>
              <a:t>Kaplan, A.M., 2012. If you love something, let it go mobile: Mobile marketing and mobile social media 4x4. Business horizons, 55(2), pp.129-139.</a:t>
            </a:r>
          </a:p>
          <a:p>
            <a:r>
              <a:rPr lang="en-US" dirty="0" smtClean="0"/>
              <a:t>Kiefer B, Dickson V &amp; Stein B 2013, Toyota Hits Top Gear. PR Week. Available at: http://www.prweek.com/article/1276262/toyota-hits-top-gear [Accessed 24 May 2017]. </a:t>
            </a:r>
          </a:p>
          <a:p>
            <a:r>
              <a:rPr lang="en-US" dirty="0" err="1" smtClean="0"/>
              <a:t>Kowal</a:t>
            </a:r>
            <a:r>
              <a:rPr lang="en-US" dirty="0" smtClean="0"/>
              <a:t> E 2017, Trends That Will Shape </a:t>
            </a:r>
            <a:r>
              <a:rPr lang="en-US" dirty="0" err="1" smtClean="0"/>
              <a:t>Comms</a:t>
            </a:r>
            <a:r>
              <a:rPr lang="en-US" dirty="0" smtClean="0"/>
              <a:t> In 2017. Available at: https://prowly.com/magazine/2016/10/26/trends-will-shape-comms-2017/ [Accessed 24 May 2017].</a:t>
            </a:r>
          </a:p>
          <a:p>
            <a:r>
              <a:rPr lang="en-US" dirty="0" err="1" smtClean="0"/>
              <a:t>Laskowski</a:t>
            </a:r>
            <a:r>
              <a:rPr lang="en-US" dirty="0" smtClean="0"/>
              <a:t>, A 2013, How Ford Became a Leader in Social Media. Available at: https://www.bu.edu/today/2013/how-ford-became-a-leader-in-social-media/ [Accessed 24 May 2017].</a:t>
            </a:r>
          </a:p>
          <a:p>
            <a:endParaRPr lang="en-US" dirty="0"/>
          </a:p>
        </p:txBody>
      </p:sp>
      <p:sp>
        <p:nvSpPr>
          <p:cNvPr id="2" name="Title 1"/>
          <p:cNvSpPr>
            <a:spLocks noGrp="1"/>
          </p:cNvSpPr>
          <p:nvPr>
            <p:ph type="title"/>
          </p:nvPr>
        </p:nvSpPr>
        <p:spPr/>
        <p:txBody>
          <a:bodyPr/>
          <a:lstStyle/>
          <a:p>
            <a:r>
              <a:rPr lang="en-US" dirty="0" smtClean="0"/>
              <a:t>References </a:t>
            </a:r>
            <a:endParaRPr lang="en-US" dirty="0"/>
          </a:p>
        </p:txBody>
      </p:sp>
    </p:spTree>
    <p:extLst>
      <p:ext uri="{BB962C8B-B14F-4D97-AF65-F5344CB8AC3E}">
        <p14:creationId xmlns:p14="http://schemas.microsoft.com/office/powerpoint/2010/main" val="4141740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r>
              <a:rPr lang="en-US" dirty="0" err="1" smtClean="0"/>
              <a:t>Macken</a:t>
            </a:r>
            <a:r>
              <a:rPr lang="en-US" dirty="0" smtClean="0"/>
              <a:t>, H 2012, Internal Collaboration is the Way to Win with Social Media Says GM Executive. VMR. Available at: http://vmrcommunications.com/blog/social-media-communications-strategy/internal-collaboration-is-the-way-to-win-with-social-media-says-gm-executive/ [Accessed 24 May 2017].</a:t>
            </a:r>
          </a:p>
          <a:p>
            <a:r>
              <a:rPr lang="en-US" dirty="0" err="1" smtClean="0"/>
              <a:t>Moven</a:t>
            </a:r>
            <a:r>
              <a:rPr lang="en-US" dirty="0" smtClean="0"/>
              <a:t> 2008, Toyota Motor Corporation Internal Communication Practices. Available at: https://moven.wordpress.com/2008/04/22/toyota-motor-corporation-internal-communication-practices/ [Accessed 24 May 2017].</a:t>
            </a:r>
          </a:p>
          <a:p>
            <a:r>
              <a:rPr lang="en-US" dirty="0" err="1" smtClean="0"/>
              <a:t>Ripton</a:t>
            </a:r>
            <a:r>
              <a:rPr lang="en-US" dirty="0" smtClean="0"/>
              <a:t> J 2015, Six business communication trends for 2016 you need to know about. Available at: http://www.appstechnews.com/news/2015/dec/07/six-business-communication-trends-2016-you-need-know-about/ [Accessed 24 May 2017].</a:t>
            </a:r>
          </a:p>
          <a:p>
            <a:r>
              <a:rPr lang="en-US" dirty="0" smtClean="0"/>
              <a:t>Thompson E 2016, 6 Business Communication Trends For 2017. Available at: http://www.huffingtonpost.ca/evan-thompson/6-business-communication-_b_13625468.html [Accessed 24 May 2017].</a:t>
            </a:r>
          </a:p>
          <a:p>
            <a:r>
              <a:rPr lang="en-US" dirty="0" smtClean="0"/>
              <a:t>Toyota Motor Corporation 2017, e-Toyota &amp; GAZOO. Available at: http://www.toyota-global.com/company/history_of_toyota/75years/data/business/it-its_e-toyota-gazoo/e-toyota-gazoo.html</a:t>
            </a:r>
          </a:p>
          <a:p>
            <a:r>
              <a:rPr lang="en-US" dirty="0" smtClean="0"/>
              <a:t>Wang, R 2014, What Small Businesses Can Learn from Toyota’s Social Media Marketing Strategy. Available at: http://smallbusinessbc.ca/article/what-small-businesses-can-learn-toyotas-social-media-marketing-strategy/ [Accessed 24 May 2017].</a:t>
            </a:r>
          </a:p>
          <a:p>
            <a:r>
              <a:rPr lang="en-US" dirty="0" smtClean="0"/>
              <a:t>Wilkinson, S 2014, General Motors’ Wins Praise with Social Media Strategy. Available at: http://reputation-communications.com/you-online/general-motors-winning-praise-social-media-strategy/ [Accessed 24 May 2017].</a:t>
            </a:r>
          </a:p>
          <a:p>
            <a:endParaRPr lang="en-US" dirty="0"/>
          </a:p>
        </p:txBody>
      </p:sp>
      <p:sp>
        <p:nvSpPr>
          <p:cNvPr id="2" name="Title 1"/>
          <p:cNvSpPr>
            <a:spLocks noGrp="1"/>
          </p:cNvSpPr>
          <p:nvPr>
            <p:ph type="title"/>
          </p:nvPr>
        </p:nvSpPr>
        <p:spPr/>
        <p:txBody>
          <a:bodyPr/>
          <a:lstStyle/>
          <a:p>
            <a:r>
              <a:rPr lang="en-US" dirty="0" smtClean="0"/>
              <a:t>References </a:t>
            </a:r>
            <a:endParaRPr lang="en-US" dirty="0"/>
          </a:p>
        </p:txBody>
      </p:sp>
    </p:spTree>
    <p:extLst>
      <p:ext uri="{BB962C8B-B14F-4D97-AF65-F5344CB8AC3E}">
        <p14:creationId xmlns:p14="http://schemas.microsoft.com/office/powerpoint/2010/main" val="4138621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Newsletters.</a:t>
            </a:r>
          </a:p>
          <a:p>
            <a:r>
              <a:rPr lang="en-US" dirty="0" smtClean="0"/>
              <a:t>Face-to-face communication.</a:t>
            </a:r>
          </a:p>
          <a:p>
            <a:r>
              <a:rPr lang="en-US" dirty="0" smtClean="0"/>
              <a:t>Notice boards. </a:t>
            </a:r>
          </a:p>
          <a:p>
            <a:r>
              <a:rPr lang="en-US" dirty="0" smtClean="0"/>
              <a:t>Bulletins. </a:t>
            </a:r>
          </a:p>
          <a:p>
            <a:endParaRPr lang="en-US" dirty="0"/>
          </a:p>
        </p:txBody>
      </p:sp>
      <p:sp>
        <p:nvSpPr>
          <p:cNvPr id="2" name="Title 1"/>
          <p:cNvSpPr>
            <a:spLocks noGrp="1"/>
          </p:cNvSpPr>
          <p:nvPr>
            <p:ph type="title"/>
          </p:nvPr>
        </p:nvSpPr>
        <p:spPr/>
        <p:txBody>
          <a:bodyPr>
            <a:normAutofit fontScale="90000"/>
          </a:bodyPr>
          <a:lstStyle/>
          <a:p>
            <a:r>
              <a:rPr lang="en-US" dirty="0" smtClean="0"/>
              <a:t>Toyota’s non-electronic communication practices</a:t>
            </a:r>
            <a:endParaRPr lang="en-US" dirty="0"/>
          </a:p>
        </p:txBody>
      </p:sp>
    </p:spTree>
    <p:extLst>
      <p:ext uri="{BB962C8B-B14F-4D97-AF65-F5344CB8AC3E}">
        <p14:creationId xmlns:p14="http://schemas.microsoft.com/office/powerpoint/2010/main" val="107115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Letters.</a:t>
            </a:r>
          </a:p>
          <a:p>
            <a:r>
              <a:rPr lang="en-US" dirty="0" smtClean="0"/>
              <a:t>Mobile phones.</a:t>
            </a:r>
          </a:p>
          <a:p>
            <a:r>
              <a:rPr lang="en-US" dirty="0" smtClean="0"/>
              <a:t>Telephone.</a:t>
            </a:r>
          </a:p>
          <a:p>
            <a:r>
              <a:rPr lang="en-US" dirty="0" smtClean="0"/>
              <a:t>Greeting cards.</a:t>
            </a:r>
          </a:p>
          <a:p>
            <a:r>
              <a:rPr lang="en-US" dirty="0" smtClean="0"/>
              <a:t>Television.</a:t>
            </a:r>
          </a:p>
          <a:p>
            <a:r>
              <a:rPr lang="en-US" dirty="0" smtClean="0"/>
              <a:t>Print.</a:t>
            </a:r>
          </a:p>
          <a:p>
            <a:r>
              <a:rPr lang="en-US" dirty="0" smtClean="0"/>
              <a:t>Radio.</a:t>
            </a:r>
          </a:p>
          <a:p>
            <a:r>
              <a:rPr lang="en-US" dirty="0"/>
              <a:t>M</a:t>
            </a:r>
            <a:r>
              <a:rPr lang="en-US" dirty="0" smtClean="0"/>
              <a:t>edia conferences. </a:t>
            </a:r>
            <a:endParaRPr lang="en-US" dirty="0"/>
          </a:p>
        </p:txBody>
      </p:sp>
      <p:sp>
        <p:nvSpPr>
          <p:cNvPr id="2" name="Title 1"/>
          <p:cNvSpPr>
            <a:spLocks noGrp="1"/>
          </p:cNvSpPr>
          <p:nvPr>
            <p:ph type="title"/>
          </p:nvPr>
        </p:nvSpPr>
        <p:spPr/>
        <p:txBody>
          <a:bodyPr>
            <a:normAutofit fontScale="90000"/>
          </a:bodyPr>
          <a:lstStyle/>
          <a:p>
            <a:r>
              <a:rPr lang="en-US" dirty="0" smtClean="0"/>
              <a:t>Toyota’s non-electronic communication practices</a:t>
            </a:r>
            <a:endParaRPr lang="en-US" dirty="0"/>
          </a:p>
        </p:txBody>
      </p:sp>
    </p:spTree>
    <p:extLst>
      <p:ext uri="{BB962C8B-B14F-4D97-AF65-F5344CB8AC3E}">
        <p14:creationId xmlns:p14="http://schemas.microsoft.com/office/powerpoint/2010/main" val="1024877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E-mail.</a:t>
            </a:r>
          </a:p>
          <a:p>
            <a:r>
              <a:rPr lang="en-US" dirty="0" smtClean="0"/>
              <a:t>Website.</a:t>
            </a:r>
          </a:p>
          <a:p>
            <a:r>
              <a:rPr lang="en-US" dirty="0" smtClean="0"/>
              <a:t>Chatter social platform.</a:t>
            </a:r>
          </a:p>
          <a:p>
            <a:r>
              <a:rPr lang="en-US" dirty="0" smtClean="0"/>
              <a:t>Blogs.</a:t>
            </a:r>
            <a:endParaRPr lang="en-US" dirty="0"/>
          </a:p>
        </p:txBody>
      </p:sp>
      <p:sp>
        <p:nvSpPr>
          <p:cNvPr id="2" name="Title 1"/>
          <p:cNvSpPr>
            <a:spLocks noGrp="1"/>
          </p:cNvSpPr>
          <p:nvPr>
            <p:ph type="title"/>
          </p:nvPr>
        </p:nvSpPr>
        <p:spPr/>
        <p:txBody>
          <a:bodyPr>
            <a:normAutofit fontScale="90000"/>
          </a:bodyPr>
          <a:lstStyle/>
          <a:p>
            <a:r>
              <a:rPr lang="en-US" dirty="0" smtClean="0"/>
              <a:t>Toyota’s Electronic Communication Practices</a:t>
            </a:r>
            <a:endParaRPr lang="en-US" dirty="0"/>
          </a:p>
        </p:txBody>
      </p:sp>
    </p:spTree>
    <p:extLst>
      <p:ext uri="{BB962C8B-B14F-4D97-AF65-F5344CB8AC3E}">
        <p14:creationId xmlns:p14="http://schemas.microsoft.com/office/powerpoint/2010/main" val="3708617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Social media.</a:t>
            </a:r>
          </a:p>
          <a:p>
            <a:r>
              <a:rPr lang="en-US" dirty="0" smtClean="0"/>
              <a:t>Facebook.</a:t>
            </a:r>
          </a:p>
          <a:p>
            <a:r>
              <a:rPr lang="en-US" dirty="0" smtClean="0"/>
              <a:t>Twitter.</a:t>
            </a:r>
          </a:p>
          <a:p>
            <a:r>
              <a:rPr lang="en-US" dirty="0" err="1" smtClean="0"/>
              <a:t>Instagram</a:t>
            </a:r>
            <a:r>
              <a:rPr lang="en-US" dirty="0" smtClean="0"/>
              <a:t>.</a:t>
            </a:r>
          </a:p>
          <a:p>
            <a:r>
              <a:rPr lang="en-US" dirty="0" smtClean="0"/>
              <a:t>Dealer daily.</a:t>
            </a:r>
          </a:p>
          <a:p>
            <a:r>
              <a:rPr lang="en-US" dirty="0" smtClean="0"/>
              <a:t>E-commerce. </a:t>
            </a:r>
            <a:endParaRPr lang="en-US" dirty="0"/>
          </a:p>
        </p:txBody>
      </p:sp>
      <p:sp>
        <p:nvSpPr>
          <p:cNvPr id="2" name="Title 1"/>
          <p:cNvSpPr>
            <a:spLocks noGrp="1"/>
          </p:cNvSpPr>
          <p:nvPr>
            <p:ph type="title"/>
          </p:nvPr>
        </p:nvSpPr>
        <p:spPr/>
        <p:txBody>
          <a:bodyPr>
            <a:normAutofit fontScale="90000"/>
          </a:bodyPr>
          <a:lstStyle/>
          <a:p>
            <a:r>
              <a:rPr lang="en-US" dirty="0" smtClean="0"/>
              <a:t>Toyota’s Electronic Communication Practices</a:t>
            </a:r>
            <a:endParaRPr lang="en-US" dirty="0"/>
          </a:p>
        </p:txBody>
      </p:sp>
    </p:spTree>
    <p:extLst>
      <p:ext uri="{BB962C8B-B14F-4D97-AF65-F5344CB8AC3E}">
        <p14:creationId xmlns:p14="http://schemas.microsoft.com/office/powerpoint/2010/main" val="3603425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Strengths</a:t>
            </a:r>
          </a:p>
          <a:p>
            <a:pPr lvl="1"/>
            <a:r>
              <a:rPr lang="en-US" dirty="0" smtClean="0"/>
              <a:t>Face-to-face communication.</a:t>
            </a:r>
          </a:p>
          <a:p>
            <a:pPr lvl="1"/>
            <a:r>
              <a:rPr lang="en-US" dirty="0" smtClean="0"/>
              <a:t>Traditional media.</a:t>
            </a:r>
          </a:p>
          <a:p>
            <a:pPr lvl="1"/>
            <a:r>
              <a:rPr lang="en-US" dirty="0" smtClean="0"/>
              <a:t>Social media.</a:t>
            </a:r>
          </a:p>
          <a:p>
            <a:pPr lvl="0"/>
            <a:r>
              <a:rPr lang="en-US" dirty="0" smtClean="0">
                <a:solidFill>
                  <a:prstClr val="black"/>
                </a:solidFill>
              </a:rPr>
              <a:t>Weaknesses </a:t>
            </a:r>
          </a:p>
          <a:p>
            <a:pPr lvl="1"/>
            <a:r>
              <a:rPr lang="en-US" dirty="0" smtClean="0">
                <a:solidFill>
                  <a:prstClr val="black"/>
                </a:solidFill>
              </a:rPr>
              <a:t>Top to bottom communication.</a:t>
            </a:r>
          </a:p>
          <a:p>
            <a:pPr lvl="1"/>
            <a:r>
              <a:rPr lang="en-US" dirty="0" smtClean="0">
                <a:solidFill>
                  <a:prstClr val="black"/>
                </a:solidFill>
              </a:rPr>
              <a:t>Smartphone communications.</a:t>
            </a:r>
            <a:endParaRPr lang="en-US" dirty="0">
              <a:solidFill>
                <a:prstClr val="black"/>
              </a:solidFill>
            </a:endParaRPr>
          </a:p>
          <a:p>
            <a:pPr marL="457200" lvl="1" indent="0">
              <a:buNone/>
            </a:pPr>
            <a:endParaRPr lang="en-US" dirty="0" smtClean="0"/>
          </a:p>
        </p:txBody>
      </p:sp>
      <p:sp>
        <p:nvSpPr>
          <p:cNvPr id="2" name="Title 1"/>
          <p:cNvSpPr>
            <a:spLocks noGrp="1"/>
          </p:cNvSpPr>
          <p:nvPr>
            <p:ph type="title"/>
          </p:nvPr>
        </p:nvSpPr>
        <p:spPr/>
        <p:txBody>
          <a:bodyPr>
            <a:normAutofit fontScale="90000"/>
          </a:bodyPr>
          <a:lstStyle/>
          <a:p>
            <a:r>
              <a:rPr lang="fr-FR" dirty="0" smtClean="0"/>
              <a:t>Toyota Communication </a:t>
            </a:r>
            <a:r>
              <a:rPr lang="fr-FR" dirty="0" err="1" smtClean="0"/>
              <a:t>Strategy</a:t>
            </a:r>
            <a:r>
              <a:rPr lang="fr-FR" dirty="0" smtClean="0"/>
              <a:t> SWOT </a:t>
            </a:r>
            <a:r>
              <a:rPr lang="fr-FR" dirty="0" err="1" smtClean="0"/>
              <a:t>Analysis</a:t>
            </a:r>
            <a:endParaRPr lang="en-US" dirty="0"/>
          </a:p>
        </p:txBody>
      </p:sp>
    </p:spTree>
    <p:extLst>
      <p:ext uri="{BB962C8B-B14F-4D97-AF65-F5344CB8AC3E}">
        <p14:creationId xmlns:p14="http://schemas.microsoft.com/office/powerpoint/2010/main" val="1108801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Opportunities.</a:t>
            </a:r>
          </a:p>
          <a:p>
            <a:pPr lvl="1"/>
            <a:r>
              <a:rPr lang="en-US" dirty="0" smtClean="0"/>
              <a:t>Smartphones.</a:t>
            </a:r>
          </a:p>
          <a:p>
            <a:pPr lvl="1"/>
            <a:r>
              <a:rPr lang="en-US" dirty="0" smtClean="0"/>
              <a:t>BYOD.</a:t>
            </a:r>
          </a:p>
          <a:p>
            <a:pPr lvl="1"/>
            <a:r>
              <a:rPr lang="en-US" dirty="0" smtClean="0"/>
              <a:t>Interactive online sessions.</a:t>
            </a:r>
          </a:p>
          <a:p>
            <a:r>
              <a:rPr lang="en-US" dirty="0" smtClean="0"/>
              <a:t>Threats.</a:t>
            </a:r>
          </a:p>
          <a:p>
            <a:pPr lvl="1"/>
            <a:r>
              <a:rPr lang="en-US" dirty="0" smtClean="0"/>
              <a:t>Traditional media.</a:t>
            </a:r>
          </a:p>
          <a:p>
            <a:pPr lvl="1"/>
            <a:endParaRPr lang="en-US" dirty="0"/>
          </a:p>
        </p:txBody>
      </p:sp>
      <p:sp>
        <p:nvSpPr>
          <p:cNvPr id="2" name="Title 1"/>
          <p:cNvSpPr>
            <a:spLocks noGrp="1"/>
          </p:cNvSpPr>
          <p:nvPr>
            <p:ph type="title"/>
          </p:nvPr>
        </p:nvSpPr>
        <p:spPr/>
        <p:txBody>
          <a:bodyPr>
            <a:normAutofit fontScale="90000"/>
          </a:bodyPr>
          <a:lstStyle/>
          <a:p>
            <a:r>
              <a:rPr lang="fr-FR" dirty="0" smtClean="0"/>
              <a:t>Toyota Communication </a:t>
            </a:r>
            <a:r>
              <a:rPr lang="fr-FR" dirty="0" err="1" smtClean="0"/>
              <a:t>Strategy</a:t>
            </a:r>
            <a:r>
              <a:rPr lang="fr-FR" dirty="0" smtClean="0"/>
              <a:t> SWOT </a:t>
            </a:r>
            <a:r>
              <a:rPr lang="fr-FR" dirty="0" err="1" smtClean="0"/>
              <a:t>Analysis</a:t>
            </a:r>
            <a:endParaRPr lang="en-US" dirty="0"/>
          </a:p>
        </p:txBody>
      </p:sp>
    </p:spTree>
    <p:extLst>
      <p:ext uri="{BB962C8B-B14F-4D97-AF65-F5344CB8AC3E}">
        <p14:creationId xmlns:p14="http://schemas.microsoft.com/office/powerpoint/2010/main" val="3473800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Ford Motor Company.</a:t>
            </a:r>
          </a:p>
          <a:p>
            <a:pPr lvl="1"/>
            <a:r>
              <a:rPr lang="en-US" dirty="0" smtClean="0"/>
              <a:t>Public Relations subsidiary.</a:t>
            </a:r>
          </a:p>
          <a:p>
            <a:pPr lvl="1"/>
            <a:r>
              <a:rPr lang="en-US" dirty="0"/>
              <a:t>Flint Springs Babb (FSB</a:t>
            </a:r>
            <a:r>
              <a:rPr lang="en-US" dirty="0" smtClean="0"/>
              <a:t>).</a:t>
            </a:r>
          </a:p>
          <a:p>
            <a:pPr lvl="1"/>
            <a:r>
              <a:rPr lang="en-US" dirty="0" smtClean="0"/>
              <a:t>Television.</a:t>
            </a:r>
          </a:p>
          <a:p>
            <a:pPr lvl="1"/>
            <a:r>
              <a:rPr lang="en-US" dirty="0" smtClean="0"/>
              <a:t>Print.</a:t>
            </a:r>
          </a:p>
          <a:p>
            <a:pPr lvl="1"/>
            <a:r>
              <a:rPr lang="en-US" dirty="0" smtClean="0"/>
              <a:t>Newsletters, notice boards, and bulletins.</a:t>
            </a:r>
          </a:p>
          <a:p>
            <a:pPr lvl="1"/>
            <a:r>
              <a:rPr lang="en-US" dirty="0" smtClean="0"/>
              <a:t>Social media.  </a:t>
            </a:r>
            <a:endParaRPr lang="en-US" dirty="0"/>
          </a:p>
        </p:txBody>
      </p:sp>
      <p:sp>
        <p:nvSpPr>
          <p:cNvPr id="2" name="Title 1"/>
          <p:cNvSpPr>
            <a:spLocks noGrp="1"/>
          </p:cNvSpPr>
          <p:nvPr>
            <p:ph type="title"/>
          </p:nvPr>
        </p:nvSpPr>
        <p:spPr/>
        <p:txBody>
          <a:bodyPr/>
          <a:lstStyle/>
          <a:p>
            <a:r>
              <a:rPr lang="en-US" dirty="0" smtClean="0"/>
              <a:t>Competitor Analysis</a:t>
            </a:r>
            <a:endParaRPr lang="en-US" dirty="0"/>
          </a:p>
        </p:txBody>
      </p:sp>
    </p:spTree>
    <p:extLst>
      <p:ext uri="{BB962C8B-B14F-4D97-AF65-F5344CB8AC3E}">
        <p14:creationId xmlns:p14="http://schemas.microsoft.com/office/powerpoint/2010/main" val="3944325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General Motors.</a:t>
            </a:r>
          </a:p>
          <a:p>
            <a:pPr lvl="1"/>
            <a:r>
              <a:rPr lang="en-US" dirty="0" smtClean="0"/>
              <a:t>Telephones, news letters, and e-mail.</a:t>
            </a:r>
          </a:p>
          <a:p>
            <a:pPr lvl="1"/>
            <a:r>
              <a:rPr lang="en-US" dirty="0" smtClean="0"/>
              <a:t>Social media.</a:t>
            </a:r>
          </a:p>
          <a:p>
            <a:pPr lvl="1"/>
            <a:r>
              <a:rPr lang="en-US" dirty="0" smtClean="0"/>
              <a:t>Employee social network (</a:t>
            </a:r>
            <a:r>
              <a:rPr lang="en-US" dirty="0" err="1" smtClean="0"/>
              <a:t>SocialCast</a:t>
            </a:r>
            <a:r>
              <a:rPr lang="en-US" dirty="0" smtClean="0"/>
              <a:t>).</a:t>
            </a:r>
          </a:p>
          <a:p>
            <a:pPr lvl="1"/>
            <a:r>
              <a:rPr lang="en-US" dirty="0" smtClean="0"/>
              <a:t>Blogs.</a:t>
            </a:r>
            <a:endParaRPr lang="en-US" dirty="0"/>
          </a:p>
        </p:txBody>
      </p:sp>
      <p:sp>
        <p:nvSpPr>
          <p:cNvPr id="2" name="Title 1"/>
          <p:cNvSpPr>
            <a:spLocks noGrp="1"/>
          </p:cNvSpPr>
          <p:nvPr>
            <p:ph type="title"/>
          </p:nvPr>
        </p:nvSpPr>
        <p:spPr/>
        <p:txBody>
          <a:bodyPr/>
          <a:lstStyle/>
          <a:p>
            <a:r>
              <a:rPr lang="en-US" dirty="0" smtClean="0"/>
              <a:t>Competitor Analysis</a:t>
            </a:r>
            <a:endParaRPr lang="en-US" dirty="0"/>
          </a:p>
        </p:txBody>
      </p:sp>
    </p:spTree>
    <p:extLst>
      <p:ext uri="{BB962C8B-B14F-4D97-AF65-F5344CB8AC3E}">
        <p14:creationId xmlns:p14="http://schemas.microsoft.com/office/powerpoint/2010/main" val="26855155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34</TotalTime>
  <Words>1818</Words>
  <Application>Microsoft Office PowerPoint</Application>
  <PresentationFormat>On-screen Show (4:3)</PresentationFormat>
  <Paragraphs>97</Paragraphs>
  <Slides>12</Slides>
  <Notes>9</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Toyota Company’s “Communication and E-Communication” strategies  </vt:lpstr>
      <vt:lpstr>Toyota’s non-electronic communication practices</vt:lpstr>
      <vt:lpstr>Toyota’s non-electronic communication practices</vt:lpstr>
      <vt:lpstr>Toyota’s Electronic Communication Practices</vt:lpstr>
      <vt:lpstr>Toyota’s Electronic Communication Practices</vt:lpstr>
      <vt:lpstr>Toyota Communication Strategy SWOT Analysis</vt:lpstr>
      <vt:lpstr>Toyota Communication Strategy SWOT Analysis</vt:lpstr>
      <vt:lpstr>Competitor Analysis</vt:lpstr>
      <vt:lpstr>Competitor Analysis</vt:lpstr>
      <vt:lpstr>Recommendations and Conclusion</vt:lpstr>
      <vt:lpstr>References </vt:lpstr>
      <vt:lpstr>References </vt:lpstr>
    </vt:vector>
  </TitlesOfParts>
  <Company>HEAVEN KILLERS RELEASE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ocampo</dc:creator>
  <cp:lastModifiedBy>ocampo</cp:lastModifiedBy>
  <cp:revision>6</cp:revision>
  <dcterms:created xsi:type="dcterms:W3CDTF">2017-05-25T05:54:39Z</dcterms:created>
  <dcterms:modified xsi:type="dcterms:W3CDTF">2017-05-25T06:29:13Z</dcterms:modified>
</cp:coreProperties>
</file>