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1" r:id="rId19"/>
    <p:sldId id="282" r:id="rId20"/>
    <p:sldId id="273" r:id="rId21"/>
    <p:sldId id="274" r:id="rId22"/>
    <p:sldId id="275" r:id="rId23"/>
    <p:sldId id="276" r:id="rId24"/>
    <p:sldId id="277" r:id="rId25"/>
    <p:sldId id="278" r:id="rId26"/>
    <p:sldId id="279" r:id="rId27"/>
    <p:sldId id="280" r:id="rId28"/>
  </p:sldIdLst>
  <p:sldSz cx="9144000" cy="5143500" type="screen16x9"/>
  <p:notesSz cx="6858000" cy="9144000"/>
  <p:embeddedFontLst>
    <p:embeddedFont>
      <p:font typeface="Nunito" charset="0"/>
      <p:regular r:id="rId30"/>
      <p:bold r:id="rId31"/>
      <p:italic r:id="rId32"/>
      <p:boldItalic r:id="rId33"/>
    </p:embeddedFont>
    <p:embeddedFont>
      <p:font typeface="Calibri" pitchFamily="34" charset="0"/>
      <p:regular r:id="rId34"/>
      <p:bold r:id="rId35"/>
      <p:italic r:id="rId36"/>
      <p:boldItalic r:id="rId37"/>
    </p:embeddedFont>
    <p:embeddedFont>
      <p:font typeface="Playfair Display" charset="0"/>
      <p:regular r:id="rId38"/>
      <p:bold r:id="rId39"/>
      <p:italic r:id="rId40"/>
      <p:boldItalic r:id="rId41"/>
    </p:embeddedFont>
    <p:embeddedFont>
      <p:font typeface="Impact" pitchFamily="3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78" y="-552"/>
      </p:cViewPr>
      <p:guideLst>
        <p:guide orient="horz" pos="1620"/>
        <p:guide pos="2880"/>
      </p:guideLst>
    </p:cSldViewPr>
  </p:slideViewPr>
  <p:notesTextViewPr>
    <p:cViewPr>
      <p:scale>
        <a:sx n="100" d="100"/>
        <a:sy n="100" d="100"/>
      </p:scale>
      <p:origin x="0" y="18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tatista.com/statistics/330695/number-of-smartphone-users-worldwid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7eaf49ed1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7eaf49ed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7eaf49ed1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7eaf49ed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419100" algn="l" rtl="0">
              <a:lnSpc>
                <a:spcPct val="115000"/>
              </a:lnSpc>
              <a:spcBef>
                <a:spcPts val="0"/>
              </a:spcBef>
              <a:spcAft>
                <a:spcPts val="0"/>
              </a:spcAft>
              <a:buClr>
                <a:srgbClr val="07090A"/>
              </a:buClr>
              <a:buSzPts val="3000"/>
              <a:buFont typeface="Arial"/>
              <a:buChar char="-"/>
            </a:pPr>
            <a:r>
              <a:rPr lang="en" sz="3000">
                <a:solidFill>
                  <a:srgbClr val="07090A"/>
                </a:solidFill>
                <a:highlight>
                  <a:srgbClr val="FFFFFF"/>
                </a:highlight>
              </a:rPr>
              <a:t>Power priority is based on power requirements, battery level and other parameters.</a:t>
            </a:r>
            <a:endParaRPr sz="3000">
              <a:solidFill>
                <a:schemeClr val="dk2"/>
              </a:solidFill>
              <a:latin typeface="Calibri"/>
              <a:ea typeface="Calibri"/>
              <a:cs typeface="Calibri"/>
              <a:sym typeface="Calibri"/>
            </a:endParaRPr>
          </a:p>
          <a:p>
            <a:pPr marL="0" lvl="0" indent="0" algn="l" rtl="0">
              <a:spcBef>
                <a:spcPts val="16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6e29faf1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6e29faf1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6e29faf1c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6e29faf1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2. </a:t>
            </a:r>
            <a:r>
              <a:rPr lang="en" sz="3000">
                <a:latin typeface="Calibri"/>
                <a:ea typeface="Calibri"/>
                <a:cs typeface="Calibri"/>
                <a:sym typeface="Calibri"/>
              </a:rPr>
              <a:t>, wireless devices , charge the power everywhere in the place</a:t>
            </a:r>
            <a:endParaRPr sz="3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46f63eca55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46f63eca55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6f63eca55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6f63eca55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Statista :</a:t>
            </a:r>
            <a:br>
              <a:rPr lang="en"/>
            </a:br>
            <a:r>
              <a:rPr lang="en" u="sng">
                <a:solidFill>
                  <a:schemeClr val="hlink"/>
                </a:solidFill>
                <a:hlinkClick r:id="rId3"/>
              </a:rPr>
              <a:t>https://www.statista.com/statistics/330695/number-of-smartphone-users-worldwide/</a:t>
            </a:r>
            <a:r>
              <a:rPr lang="en"/>
              <a:t/>
            </a:r>
            <a:br>
              <a:rPr lang="en"/>
            </a:br>
            <a:r>
              <a:rPr lang="en"/>
              <a:t>2.53 billions users in worldwide</a:t>
            </a:r>
            <a:br>
              <a:rPr lang="en"/>
            </a:br>
            <a:r>
              <a:rPr lang="en"/>
              <a:t/>
            </a:r>
            <a:br>
              <a:rPr lang="en"/>
            </a:br>
            <a:r>
              <a:rPr lang="en"/>
              <a:t>Power charging is unavoidable, but can we do it in a convenient and easy way?</a:t>
            </a:r>
            <a:br>
              <a:rPr lang="en"/>
            </a:br>
            <a:r>
              <a:rPr lang="en"/>
              <a:t/>
            </a:r>
            <a:br>
              <a:rPr lang="en"/>
            </a:br>
            <a:r>
              <a:rPr lang="en"/>
              <a:t>The user of smartphones will keep increasing, there is a great demand in power charging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6f63eca55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6f63eca55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6e29faf1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46e29faf1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latin typeface="Arial"/>
                <a:ea typeface="Arial"/>
                <a:cs typeface="Arial"/>
                <a:sym typeface="Arial"/>
              </a:rPr>
              <a:t>Identification of an existing gap between what consumers need and what a market offers is critical in product/service development. In this case, the market does not provide a solution to repeated recharging of smart phones and tablets.</a:t>
            </a:r>
            <a:r>
              <a:rPr lang="en-US" sz="1100" b="0" i="0" u="none" strike="noStrike" cap="none" baseline="0" dirty="0" smtClean="0">
                <a:solidFill>
                  <a:srgbClr val="000000"/>
                </a:solidFill>
                <a:latin typeface="Arial"/>
                <a:ea typeface="Arial"/>
                <a:cs typeface="Arial"/>
                <a:sym typeface="Arial"/>
              </a:rPr>
              <a:t> </a:t>
            </a:r>
            <a:endParaRPr lang="en-US" sz="1100" b="0" i="0" u="none" strike="noStrike" cap="none" dirty="0" smtClean="0">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latin typeface="Arial"/>
                <a:ea typeface="Arial"/>
                <a:cs typeface="Arial"/>
                <a:sym typeface="Arial"/>
              </a:rPr>
              <a:t>Differentiation strategy is considered to give a business a competitive advantage and thus, attracts a significant market share. Therefore, developing unique services would position the business service competitively in the market and the industry.</a:t>
            </a:r>
          </a:p>
          <a:p>
            <a:pPr>
              <a:buNone/>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latin typeface="Arial"/>
                <a:ea typeface="Arial"/>
                <a:cs typeface="Arial"/>
                <a:sym typeface="Arial"/>
              </a:rPr>
              <a:t>The value proposition is crucial in influencing purchasing behavior among consumers. The wireless recharging services will provide value to customers by eliminating disruptions due to low charge on a battery</a:t>
            </a:r>
            <a:r>
              <a:rPr lang="en-US" sz="1100" b="0" i="0" u="none" strike="noStrike" cap="none" smtClean="0">
                <a:solidFill>
                  <a:srgbClr val="000000"/>
                </a:solidFill>
                <a:latin typeface="Arial"/>
                <a:ea typeface="Arial"/>
                <a:cs typeface="Arial"/>
                <a:sym typeface="Arial"/>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6e29faf1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6e29faf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46e29faf1c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46e29faf1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6fd5e0f3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46fd5e0f3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46e29faf1c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46e29faf1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the marketing strategy, we analyse the price, place and promotion. First, we will sell the USB port around $25. We will sell them in the University and Cafe. For example, we will set up a booth in the campus and place our products near the payment areas. Second, our target customers are the Universities and the coffee shop in Hong Kong. This is because the students and customer in coffee shop will stay there for a long time such as having a rent and reading. Therefore, they need to have a place to recharge their phone battery..</a:t>
            </a:r>
            <a:br>
              <a:rPr lang="en"/>
            </a:b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46f63eca55_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46f63eca55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Third, we will try to promote int these aspect. That is Exhibitions,technology related magazine such as E-Zone and Facebook. The reasons are that we want to attract more customers and develop our business in the future. We need to promote specifically and save our budget. We avoid the TV advertisement but we will set a facebook channel so that more residents can also notice our products.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46e29faf1c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46e29faf1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46e29faf1c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46e29faf1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46e29faf1c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46e29faf1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46e29faf1c_0_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46e29faf1c_0_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7eaf49ed1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7eaf49ed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31% phones dead daily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6e29faf1c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6e29faf1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dk2"/>
                </a:solidFill>
                <a:latin typeface="Calibri"/>
                <a:ea typeface="Calibri"/>
                <a:cs typeface="Calibri"/>
                <a:sym typeface="Calibri"/>
              </a:rPr>
              <a:t>Our team is to start up a business to provide wireless charging services</a:t>
            </a:r>
            <a:endParaRPr sz="1300">
              <a:solidFill>
                <a:schemeClr val="dk2"/>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 sz="1300">
                <a:solidFill>
                  <a:schemeClr val="dk2"/>
                </a:solidFill>
                <a:latin typeface="Calibri"/>
                <a:ea typeface="Calibri"/>
                <a:cs typeface="Calibri"/>
                <a:sym typeface="Calibri"/>
              </a:rPr>
              <a:t>Sign contract - to big company e.g. cafe, university, big company</a:t>
            </a:r>
            <a:endParaRPr sz="1300">
              <a:solidFill>
                <a:schemeClr val="dk2"/>
              </a:solidFill>
              <a:latin typeface="Calibri"/>
              <a:ea typeface="Calibri"/>
              <a:cs typeface="Calibri"/>
              <a:sym typeface="Calibri"/>
            </a:endParaRPr>
          </a:p>
          <a:p>
            <a:pPr marL="0" lvl="0" indent="0" algn="l" rtl="0">
              <a:lnSpc>
                <a:spcPct val="115000"/>
              </a:lnSpc>
              <a:spcBef>
                <a:spcPts val="1600"/>
              </a:spcBef>
              <a:spcAft>
                <a:spcPts val="1600"/>
              </a:spcAft>
              <a:buClr>
                <a:schemeClr val="dk1"/>
              </a:buClr>
              <a:buSzPts val="1100"/>
              <a:buFont typeface="Arial"/>
              <a:buNone/>
            </a:pPr>
            <a:r>
              <a:rPr lang="en" sz="1300">
                <a:solidFill>
                  <a:schemeClr val="dk2"/>
                </a:solidFill>
                <a:latin typeface="Calibri"/>
                <a:ea typeface="Calibri"/>
                <a:cs typeface="Calibri"/>
                <a:sym typeface="Calibri"/>
              </a:rPr>
              <a:t>To solve the problem of not enough battery or improve charging services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7eaf49ed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7eaf49ed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7f5587122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7f5587122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6e29faf1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6e29faf1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350" dirty="0">
                <a:solidFill>
                  <a:srgbClr val="07090A"/>
                </a:solidFill>
              </a:rPr>
              <a:t>Power delivery is today’s #1 problem for mobile and wireless devices; they need to be recharged repeatedly. Smartphone and tablet users scurry around airports and train stations in search of power outlets.</a:t>
            </a:r>
            <a:endParaRPr sz="1350" dirty="0">
              <a:solidFill>
                <a:srgbClr val="07090A"/>
              </a:solidFill>
            </a:endParaRPr>
          </a:p>
          <a:p>
            <a:pPr marL="0" lvl="0" indent="0" algn="just" rtl="0">
              <a:lnSpc>
                <a:spcPct val="115000"/>
              </a:lnSpc>
              <a:spcBef>
                <a:spcPts val="0"/>
              </a:spcBef>
              <a:spcAft>
                <a:spcPts val="0"/>
              </a:spcAft>
              <a:buNone/>
            </a:pPr>
            <a:r>
              <a:rPr lang="en" sz="1350" dirty="0">
                <a:solidFill>
                  <a:srgbClr val="07090A"/>
                </a:solidFill>
              </a:rPr>
              <a:t>Similarly, the capabilities of wireless sensors in smart buildings and industrial environments suffer because they need to be very power efficient. Flight time of drones is constrained by battery capacity.</a:t>
            </a:r>
            <a:endParaRPr sz="1350" dirty="0">
              <a:solidFill>
                <a:srgbClr val="07090A"/>
              </a:solidFill>
            </a:endParaRPr>
          </a:p>
          <a:p>
            <a:pPr marL="0" lvl="0" indent="0" algn="just" rtl="0">
              <a:lnSpc>
                <a:spcPct val="115000"/>
              </a:lnSpc>
              <a:spcBef>
                <a:spcPts val="0"/>
              </a:spcBef>
              <a:spcAft>
                <a:spcPts val="0"/>
              </a:spcAft>
              <a:buNone/>
            </a:pPr>
            <a:r>
              <a:rPr lang="en" sz="1350" dirty="0">
                <a:solidFill>
                  <a:srgbClr val="07090A"/>
                </a:solidFill>
              </a:rPr>
              <a:t>Wi-Charge is solving this problem. Our products remotely and safely deliver substantial power to devices in need. Our mission is to eliminate the power cord, to free users of frequent recharging and enable a new class of self-sufficient devices and sensors.</a:t>
            </a:r>
            <a:endParaRPr sz="1350" dirty="0">
              <a:solidFill>
                <a:srgbClr val="07090A"/>
              </a:solidFill>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6e29faf1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6e29faf1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7eaf49ed1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7eaf49ed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ir.energous.com/financial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www.statista.com/statistics/330695/number-of-smartphone-users-worldwi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Wireless Charge Service</a:t>
            </a:r>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18211534 Chow Cheuk San</a:t>
            </a:r>
            <a:endParaRPr/>
          </a:p>
          <a:p>
            <a:pPr marL="0" lvl="0" indent="0" algn="ctr" rtl="0">
              <a:spcBef>
                <a:spcPts val="0"/>
              </a:spcBef>
              <a:spcAft>
                <a:spcPts val="0"/>
              </a:spcAft>
              <a:buNone/>
            </a:pPr>
            <a:r>
              <a:rPr lang="en"/>
              <a:t>18219322 Lam Chi Ho</a:t>
            </a:r>
            <a:endParaRPr/>
          </a:p>
          <a:p>
            <a:pPr marL="0" lvl="0" indent="0" algn="ctr" rtl="0">
              <a:spcBef>
                <a:spcPts val="0"/>
              </a:spcBef>
              <a:spcAft>
                <a:spcPts val="0"/>
              </a:spcAft>
              <a:buNone/>
            </a:pPr>
            <a:r>
              <a:rPr lang="en"/>
              <a:t>18220061 Hung Chi Kwong</a:t>
            </a:r>
            <a:endParaRPr/>
          </a:p>
          <a:p>
            <a:pPr marL="0" lvl="0" indent="0" algn="ctr" rtl="0">
              <a:spcBef>
                <a:spcPts val="0"/>
              </a:spcBef>
              <a:spcAft>
                <a:spcPts val="0"/>
              </a:spcAft>
              <a:buNone/>
            </a:pPr>
            <a:r>
              <a:rPr lang="en"/>
              <a:t>18217265 Ng Chun Ho</a:t>
            </a:r>
            <a:endParaRPr/>
          </a:p>
          <a:p>
            <a:pPr marL="0" lvl="0" indent="0" algn="ctr" rtl="0">
              <a:spcBef>
                <a:spcPts val="0"/>
              </a:spcBef>
              <a:spcAft>
                <a:spcPts val="0"/>
              </a:spcAft>
              <a:buNone/>
            </a:pPr>
            <a:r>
              <a:rPr lang="en"/>
              <a:t>18219691 Hung Ka Ki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Power Delivery</a:t>
            </a:r>
            <a:endParaRPr>
              <a:solidFill>
                <a:srgbClr val="000000"/>
              </a:solidFill>
            </a:endParaRPr>
          </a:p>
        </p:txBody>
      </p:sp>
      <p:sp>
        <p:nvSpPr>
          <p:cNvPr id="200" name="Google Shape;200;p2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07090A"/>
                </a:solidFill>
                <a:highlight>
                  <a:srgbClr val="FFFFFF"/>
                </a:highlight>
                <a:latin typeface="Arial"/>
                <a:ea typeface="Arial"/>
                <a:cs typeface="Arial"/>
                <a:sym typeface="Arial"/>
              </a:rPr>
              <a:t>Receivers - miniature photovoltaic cell </a:t>
            </a:r>
            <a:endParaRPr sz="3000">
              <a:solidFill>
                <a:srgbClr val="07090A"/>
              </a:solidFill>
              <a:highlight>
                <a:srgbClr val="FFFFFF"/>
              </a:highlight>
              <a:latin typeface="Arial"/>
              <a:ea typeface="Arial"/>
              <a:cs typeface="Arial"/>
              <a:sym typeface="Arial"/>
            </a:endParaRPr>
          </a:p>
          <a:p>
            <a:pPr marL="0" lvl="0" indent="0" algn="l" rtl="0">
              <a:spcBef>
                <a:spcPts val="1600"/>
              </a:spcBef>
              <a:spcAft>
                <a:spcPts val="1600"/>
              </a:spcAft>
              <a:buNone/>
            </a:pPr>
            <a:r>
              <a:rPr lang="en" sz="3000">
                <a:solidFill>
                  <a:srgbClr val="07090A"/>
                </a:solidFill>
                <a:highlight>
                  <a:srgbClr val="FFFFFF"/>
                </a:highlight>
                <a:latin typeface="Arial"/>
                <a:ea typeface="Arial"/>
                <a:cs typeface="Arial"/>
                <a:sym typeface="Arial"/>
              </a:rPr>
              <a:t>To convert transmitted light into electrical power.</a:t>
            </a:r>
            <a:endParaRPr sz="3000"/>
          </a:p>
        </p:txBody>
      </p:sp>
      <p:pic>
        <p:nvPicPr>
          <p:cNvPr id="201" name="Google Shape;201;p22"/>
          <p:cNvPicPr preferRelativeResize="0"/>
          <p:nvPr/>
        </p:nvPicPr>
        <p:blipFill>
          <a:blip r:embed="rId3">
            <a:alphaModFix/>
          </a:blip>
          <a:stretch>
            <a:fillRect/>
          </a:stretch>
        </p:blipFill>
        <p:spPr>
          <a:xfrm>
            <a:off x="3733800" y="3328363"/>
            <a:ext cx="4591050" cy="1171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3"/>
          <p:cNvSpPr txBox="1">
            <a:spLocks noGrp="1"/>
          </p:cNvSpPr>
          <p:nvPr>
            <p:ph type="body" idx="1"/>
          </p:nvPr>
        </p:nvSpPr>
        <p:spPr>
          <a:xfrm>
            <a:off x="819150" y="2244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07090A"/>
                </a:solidFill>
                <a:highlight>
                  <a:srgbClr val="FFFFFF"/>
                </a:highlight>
                <a:latin typeface="Arial"/>
                <a:ea typeface="Arial"/>
                <a:cs typeface="Arial"/>
                <a:sym typeface="Arial"/>
              </a:rPr>
              <a:t>Transmitters </a:t>
            </a:r>
            <a:endParaRPr sz="3000">
              <a:solidFill>
                <a:srgbClr val="07090A"/>
              </a:solidFill>
              <a:highlight>
                <a:srgbClr val="FFFFFF"/>
              </a:highlight>
              <a:latin typeface="Arial"/>
              <a:ea typeface="Arial"/>
              <a:cs typeface="Arial"/>
              <a:sym typeface="Arial"/>
            </a:endParaRPr>
          </a:p>
          <a:p>
            <a:pPr marL="0" lvl="0" indent="0" algn="l" rtl="0">
              <a:spcBef>
                <a:spcPts val="1600"/>
              </a:spcBef>
              <a:spcAft>
                <a:spcPts val="0"/>
              </a:spcAft>
              <a:buNone/>
            </a:pPr>
            <a:r>
              <a:rPr lang="en" sz="3000">
                <a:solidFill>
                  <a:srgbClr val="07090A"/>
                </a:solidFill>
                <a:highlight>
                  <a:srgbClr val="FFFFFF"/>
                </a:highlight>
                <a:latin typeface="Arial"/>
                <a:ea typeface="Arial"/>
                <a:cs typeface="Arial"/>
                <a:sym typeface="Arial"/>
              </a:rPr>
              <a:t> -  automatically identify chargeable devices and </a:t>
            </a:r>
            <a:endParaRPr sz="3000">
              <a:solidFill>
                <a:srgbClr val="07090A"/>
              </a:solidFill>
              <a:highlight>
                <a:srgbClr val="FFFFFF"/>
              </a:highlight>
              <a:latin typeface="Arial"/>
              <a:ea typeface="Arial"/>
              <a:cs typeface="Arial"/>
              <a:sym typeface="Arial"/>
            </a:endParaRPr>
          </a:p>
          <a:p>
            <a:pPr marL="457200" lvl="0" indent="-419100" algn="l" rtl="0">
              <a:spcBef>
                <a:spcPts val="1600"/>
              </a:spcBef>
              <a:spcAft>
                <a:spcPts val="0"/>
              </a:spcAft>
              <a:buClr>
                <a:srgbClr val="07090A"/>
              </a:buClr>
              <a:buSzPts val="3000"/>
              <a:buFont typeface="Arial"/>
              <a:buChar char="-"/>
            </a:pPr>
            <a:r>
              <a:rPr lang="en" sz="3000">
                <a:solidFill>
                  <a:srgbClr val="07090A"/>
                </a:solidFill>
                <a:highlight>
                  <a:srgbClr val="FFFFFF"/>
                </a:highlight>
                <a:latin typeface="Arial"/>
                <a:ea typeface="Arial"/>
                <a:cs typeface="Arial"/>
                <a:sym typeface="Arial"/>
              </a:rPr>
              <a:t>discover their power requirements. (Several devices can charge at the same time.) </a:t>
            </a:r>
            <a:endParaRPr sz="3000"/>
          </a:p>
        </p:txBody>
      </p:sp>
      <p:pic>
        <p:nvPicPr>
          <p:cNvPr id="207" name="Google Shape;207;p23"/>
          <p:cNvPicPr preferRelativeResize="0"/>
          <p:nvPr/>
        </p:nvPicPr>
        <p:blipFill>
          <a:blip r:embed="rId3">
            <a:alphaModFix/>
          </a:blip>
          <a:stretch>
            <a:fillRect/>
          </a:stretch>
        </p:blipFill>
        <p:spPr>
          <a:xfrm>
            <a:off x="5945925" y="3319400"/>
            <a:ext cx="2998800" cy="1600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Sell services: Ceiling Transmitter &amp; Receivers</a:t>
            </a:r>
            <a:endParaRPr/>
          </a:p>
        </p:txBody>
      </p:sp>
      <p:sp>
        <p:nvSpPr>
          <p:cNvPr id="213" name="Google Shape;213;p2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Set up in every </a:t>
            </a:r>
            <a:r>
              <a:rPr lang="en" sz="3000" u="sng"/>
              <a:t>Buildings</a:t>
            </a:r>
            <a:endParaRPr sz="3000" u="sng"/>
          </a:p>
          <a:p>
            <a:pPr marL="457200" lvl="0" indent="-419100" algn="l" rtl="0">
              <a:spcBef>
                <a:spcPts val="1600"/>
              </a:spcBef>
              <a:spcAft>
                <a:spcPts val="0"/>
              </a:spcAft>
              <a:buSzPts val="3000"/>
              <a:buChar char="●"/>
            </a:pPr>
            <a:r>
              <a:rPr lang="en" sz="3000"/>
              <a:t>To create a advanced </a:t>
            </a:r>
            <a:endParaRPr sz="3000"/>
          </a:p>
          <a:p>
            <a:pPr marL="0" lvl="0" indent="0" algn="l" rtl="0">
              <a:spcBef>
                <a:spcPts val="1600"/>
              </a:spcBef>
              <a:spcAft>
                <a:spcPts val="1600"/>
              </a:spcAft>
              <a:buNone/>
            </a:pPr>
            <a:r>
              <a:rPr lang="en" sz="3000"/>
              <a:t>charging environment</a:t>
            </a:r>
            <a:endParaRPr sz="3000"/>
          </a:p>
        </p:txBody>
      </p:sp>
      <p:pic>
        <p:nvPicPr>
          <p:cNvPr id="214" name="Google Shape;214;p24"/>
          <p:cNvPicPr preferRelativeResize="0"/>
          <p:nvPr/>
        </p:nvPicPr>
        <p:blipFill>
          <a:blip r:embed="rId3">
            <a:alphaModFix/>
          </a:blip>
          <a:stretch>
            <a:fillRect/>
          </a:stretch>
        </p:blipFill>
        <p:spPr>
          <a:xfrm>
            <a:off x="5486400" y="3319000"/>
            <a:ext cx="2857500" cy="1600200"/>
          </a:xfrm>
          <a:prstGeom prst="rect">
            <a:avLst/>
          </a:prstGeom>
          <a:noFill/>
          <a:ln>
            <a:noFill/>
          </a:ln>
        </p:spPr>
      </p:pic>
      <p:pic>
        <p:nvPicPr>
          <p:cNvPr id="215" name="Google Shape;215;p24"/>
          <p:cNvPicPr preferRelativeResize="0"/>
          <p:nvPr/>
        </p:nvPicPr>
        <p:blipFill>
          <a:blip r:embed="rId4">
            <a:alphaModFix/>
          </a:blip>
          <a:stretch>
            <a:fillRect/>
          </a:stretch>
        </p:blipFill>
        <p:spPr>
          <a:xfrm>
            <a:off x="5505450" y="1529025"/>
            <a:ext cx="2819400" cy="1619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5"/>
          <p:cNvSpPr txBox="1">
            <a:spLocks noGrp="1"/>
          </p:cNvSpPr>
          <p:nvPr>
            <p:ph type="title"/>
          </p:nvPr>
        </p:nvSpPr>
        <p:spPr>
          <a:xfrm>
            <a:off x="308500" y="32102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Market Analysis</a:t>
            </a:r>
            <a:endParaRPr/>
          </a:p>
        </p:txBody>
      </p:sp>
      <p:sp>
        <p:nvSpPr>
          <p:cNvPr id="221" name="Google Shape;221;p25"/>
          <p:cNvSpPr txBox="1">
            <a:spLocks noGrp="1"/>
          </p:cNvSpPr>
          <p:nvPr>
            <p:ph type="body" idx="1"/>
          </p:nvPr>
        </p:nvSpPr>
        <p:spPr>
          <a:xfrm>
            <a:off x="513775" y="867450"/>
            <a:ext cx="7505700" cy="340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rPr>
              <a:t>Strengths</a:t>
            </a:r>
            <a:endParaRPr sz="2400">
              <a:solidFill>
                <a:srgbClr val="000000"/>
              </a:solidFill>
            </a:endParaRPr>
          </a:p>
          <a:p>
            <a:pPr marL="457200" lvl="0" indent="-381000" algn="l" rtl="0">
              <a:spcBef>
                <a:spcPts val="1600"/>
              </a:spcBef>
              <a:spcAft>
                <a:spcPts val="0"/>
              </a:spcAft>
              <a:buClr>
                <a:srgbClr val="000000"/>
              </a:buClr>
              <a:buSzPts val="2400"/>
              <a:buChar char="●"/>
            </a:pPr>
            <a:r>
              <a:rPr lang="en" sz="2400">
                <a:solidFill>
                  <a:srgbClr val="000000"/>
                </a:solidFill>
              </a:rPr>
              <a:t>New and unique technique in the new market</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Convenience</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Lower battery power expense</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User-friendly</a:t>
            </a:r>
            <a:endParaRPr sz="2400">
              <a:solidFill>
                <a:srgbClr val="000000"/>
              </a:solidFill>
            </a:endParaRPr>
          </a:p>
          <a:p>
            <a:pPr marL="457200" lvl="0" indent="0" algn="l" rtl="0">
              <a:spcBef>
                <a:spcPts val="1600"/>
              </a:spcBef>
              <a:spcAft>
                <a:spcPts val="0"/>
              </a:spcAft>
              <a:buNone/>
            </a:pPr>
            <a:endParaRPr sz="2400">
              <a:solidFill>
                <a:srgbClr val="000000"/>
              </a:solidFill>
              <a:latin typeface="Arial"/>
              <a:ea typeface="Arial"/>
              <a:cs typeface="Arial"/>
              <a:sym typeface="Arial"/>
            </a:endParaRPr>
          </a:p>
          <a:p>
            <a:pPr marL="0" lvl="0" indent="0" algn="l" rtl="0">
              <a:spcBef>
                <a:spcPts val="1600"/>
              </a:spcBef>
              <a:spcAft>
                <a:spcPts val="1600"/>
              </a:spcAft>
              <a:buNone/>
            </a:pPr>
            <a:endParaRPr sz="2400">
              <a:solidFill>
                <a:srgbClr val="000000"/>
              </a:solidFill>
              <a:latin typeface="Arial"/>
              <a:ea typeface="Arial"/>
              <a:cs typeface="Arial"/>
              <a:sym typeface="Arial"/>
            </a:endParaRPr>
          </a:p>
        </p:txBody>
      </p:sp>
      <p:pic>
        <p:nvPicPr>
          <p:cNvPr id="222" name="Google Shape;222;p25"/>
          <p:cNvPicPr preferRelativeResize="0"/>
          <p:nvPr/>
        </p:nvPicPr>
        <p:blipFill>
          <a:blip r:embed="rId3">
            <a:alphaModFix/>
          </a:blip>
          <a:stretch>
            <a:fillRect/>
          </a:stretch>
        </p:blipFill>
        <p:spPr>
          <a:xfrm>
            <a:off x="6537775" y="2814825"/>
            <a:ext cx="2081325" cy="2043051"/>
          </a:xfrm>
          <a:prstGeom prst="rect">
            <a:avLst/>
          </a:prstGeom>
          <a:noFill/>
          <a:ln>
            <a:noFill/>
          </a:ln>
        </p:spPr>
      </p:pic>
      <p:sp>
        <p:nvSpPr>
          <p:cNvPr id="223" name="Google Shape;223;p25"/>
          <p:cNvSpPr/>
          <p:nvPr/>
        </p:nvSpPr>
        <p:spPr>
          <a:xfrm>
            <a:off x="7452895" y="3416775"/>
            <a:ext cx="1055700" cy="1163700"/>
          </a:xfrm>
          <a:prstGeom prst="noSmoking">
            <a:avLst>
              <a:gd name="adj" fmla="val 1875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6"/>
          <p:cNvSpPr txBox="1">
            <a:spLocks noGrp="1"/>
          </p:cNvSpPr>
          <p:nvPr>
            <p:ph type="title"/>
          </p:nvPr>
        </p:nvSpPr>
        <p:spPr>
          <a:xfrm>
            <a:off x="384125" y="37162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Market Analysis</a:t>
            </a:r>
            <a:endParaRPr/>
          </a:p>
        </p:txBody>
      </p:sp>
      <p:sp>
        <p:nvSpPr>
          <p:cNvPr id="229" name="Google Shape;229;p26"/>
          <p:cNvSpPr txBox="1">
            <a:spLocks noGrp="1"/>
          </p:cNvSpPr>
          <p:nvPr>
            <p:ph type="body" idx="1"/>
          </p:nvPr>
        </p:nvSpPr>
        <p:spPr>
          <a:xfrm>
            <a:off x="446350" y="931950"/>
            <a:ext cx="7830000" cy="327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rPr>
              <a:t>Weakness</a:t>
            </a:r>
            <a:endParaRPr sz="2400">
              <a:solidFill>
                <a:srgbClr val="000000"/>
              </a:solidFill>
            </a:endParaRPr>
          </a:p>
          <a:p>
            <a:pPr marL="457200" lvl="0" indent="-381000" algn="l" rtl="0">
              <a:spcBef>
                <a:spcPts val="1600"/>
              </a:spcBef>
              <a:spcAft>
                <a:spcPts val="0"/>
              </a:spcAft>
              <a:buClr>
                <a:srgbClr val="000000"/>
              </a:buClr>
              <a:buSzPts val="2400"/>
              <a:buChar char="●"/>
            </a:pPr>
            <a:r>
              <a:rPr lang="en" sz="2400">
                <a:solidFill>
                  <a:srgbClr val="000000"/>
                </a:solidFill>
              </a:rPr>
              <a:t>High price for customers and users, hard to popularize in the normal households and low-income family</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Research and development cost is very high</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Weak brand name           no customer base</a:t>
            </a:r>
            <a:endParaRPr sz="2400">
              <a:solidFill>
                <a:srgbClr val="000000"/>
              </a:solidFill>
            </a:endParaRPr>
          </a:p>
          <a:p>
            <a:pPr marL="0" lvl="0" indent="0" algn="l" rtl="0">
              <a:spcBef>
                <a:spcPts val="1600"/>
              </a:spcBef>
              <a:spcAft>
                <a:spcPts val="0"/>
              </a:spcAft>
              <a:buNone/>
            </a:pPr>
            <a:endParaRPr sz="2400">
              <a:solidFill>
                <a:srgbClr val="000000"/>
              </a:solidFill>
            </a:endParaRPr>
          </a:p>
          <a:p>
            <a:pPr marL="457200" lvl="0" indent="0" algn="l" rtl="0">
              <a:spcBef>
                <a:spcPts val="1600"/>
              </a:spcBef>
              <a:spcAft>
                <a:spcPts val="0"/>
              </a:spcAft>
              <a:buNone/>
            </a:pPr>
            <a:endParaRPr sz="2400">
              <a:solidFill>
                <a:srgbClr val="000000"/>
              </a:solidFill>
              <a:latin typeface="Arial"/>
              <a:ea typeface="Arial"/>
              <a:cs typeface="Arial"/>
              <a:sym typeface="Arial"/>
            </a:endParaRPr>
          </a:p>
          <a:p>
            <a:pPr marL="0" lvl="0" indent="0" algn="l" rtl="0">
              <a:spcBef>
                <a:spcPts val="1600"/>
              </a:spcBef>
              <a:spcAft>
                <a:spcPts val="1600"/>
              </a:spcAft>
              <a:buNone/>
            </a:pPr>
            <a:endParaRPr sz="2400">
              <a:solidFill>
                <a:srgbClr val="000000"/>
              </a:solidFill>
              <a:latin typeface="Arial"/>
              <a:ea typeface="Arial"/>
              <a:cs typeface="Arial"/>
              <a:sym typeface="Arial"/>
            </a:endParaRPr>
          </a:p>
        </p:txBody>
      </p:sp>
      <p:sp>
        <p:nvSpPr>
          <p:cNvPr id="230" name="Google Shape;230;p26"/>
          <p:cNvSpPr/>
          <p:nvPr/>
        </p:nvSpPr>
        <p:spPr>
          <a:xfrm>
            <a:off x="3376950" y="2944450"/>
            <a:ext cx="511800" cy="358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1" name="Google Shape;231;p26"/>
          <p:cNvPicPr preferRelativeResize="0"/>
          <p:nvPr/>
        </p:nvPicPr>
        <p:blipFill>
          <a:blip r:embed="rId3">
            <a:alphaModFix/>
          </a:blip>
          <a:stretch>
            <a:fillRect/>
          </a:stretch>
        </p:blipFill>
        <p:spPr>
          <a:xfrm>
            <a:off x="6593750" y="2602750"/>
            <a:ext cx="2060475" cy="2060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7"/>
          <p:cNvSpPr txBox="1">
            <a:spLocks noGrp="1"/>
          </p:cNvSpPr>
          <p:nvPr>
            <p:ph type="title"/>
          </p:nvPr>
        </p:nvSpPr>
        <p:spPr>
          <a:xfrm>
            <a:off x="319600" y="3443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Market Analysis</a:t>
            </a:r>
            <a:endParaRPr/>
          </a:p>
        </p:txBody>
      </p:sp>
      <p:sp>
        <p:nvSpPr>
          <p:cNvPr id="237" name="Google Shape;237;p27"/>
          <p:cNvSpPr txBox="1">
            <a:spLocks noGrp="1"/>
          </p:cNvSpPr>
          <p:nvPr>
            <p:ph type="body" idx="1"/>
          </p:nvPr>
        </p:nvSpPr>
        <p:spPr>
          <a:xfrm>
            <a:off x="240375" y="867450"/>
            <a:ext cx="8069100" cy="340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rPr>
              <a:t>External Opportunities</a:t>
            </a:r>
            <a:endParaRPr sz="2400">
              <a:solidFill>
                <a:srgbClr val="000000"/>
              </a:solidFill>
            </a:endParaRPr>
          </a:p>
          <a:p>
            <a:pPr marL="457200" lvl="0" indent="-381000" algn="l" rtl="0">
              <a:lnSpc>
                <a:spcPct val="100000"/>
              </a:lnSpc>
              <a:spcBef>
                <a:spcPts val="1600"/>
              </a:spcBef>
              <a:spcAft>
                <a:spcPts val="0"/>
              </a:spcAft>
              <a:buClr>
                <a:srgbClr val="000000"/>
              </a:buClr>
              <a:buSzPts val="2400"/>
              <a:buChar char="●"/>
            </a:pPr>
            <a:r>
              <a:rPr lang="en" sz="2400">
                <a:solidFill>
                  <a:srgbClr val="000000"/>
                </a:solidFill>
              </a:rPr>
              <a:t>Large amounts of smartphones</a:t>
            </a:r>
            <a:endParaRPr sz="2400">
              <a:solidFill>
                <a:srgbClr val="000000"/>
              </a:solidFill>
            </a:endParaRPr>
          </a:p>
          <a:p>
            <a:pPr marL="457200" lvl="0" indent="0" algn="l" rtl="0">
              <a:lnSpc>
                <a:spcPct val="100000"/>
              </a:lnSpc>
              <a:spcBef>
                <a:spcPts val="1600"/>
              </a:spcBef>
              <a:spcAft>
                <a:spcPts val="0"/>
              </a:spcAft>
              <a:buNone/>
            </a:pPr>
            <a:r>
              <a:rPr lang="en" sz="2400">
                <a:solidFill>
                  <a:srgbClr val="000000"/>
                </a:solidFill>
              </a:rPr>
              <a:t>users </a:t>
            </a:r>
            <a:endParaRPr sz="2400">
              <a:solidFill>
                <a:srgbClr val="000000"/>
              </a:solidFill>
            </a:endParaRPr>
          </a:p>
          <a:p>
            <a:pPr marL="457200" lvl="0" indent="0" algn="l" rtl="0">
              <a:spcBef>
                <a:spcPts val="1600"/>
              </a:spcBef>
              <a:spcAft>
                <a:spcPts val="0"/>
              </a:spcAft>
              <a:buNone/>
            </a:pPr>
            <a:r>
              <a:rPr lang="en" sz="2400">
                <a:solidFill>
                  <a:srgbClr val="000000"/>
                </a:solidFill>
              </a:rPr>
              <a:t>      </a:t>
            </a:r>
            <a:endParaRPr sz="2400">
              <a:solidFill>
                <a:srgbClr val="000000"/>
              </a:solidFill>
            </a:endParaRPr>
          </a:p>
          <a:p>
            <a:pPr marL="0" lvl="0" indent="0" algn="l" rtl="0">
              <a:spcBef>
                <a:spcPts val="1600"/>
              </a:spcBef>
              <a:spcAft>
                <a:spcPts val="0"/>
              </a:spcAft>
              <a:buNone/>
            </a:pPr>
            <a:r>
              <a:rPr lang="en" sz="2400">
                <a:solidFill>
                  <a:srgbClr val="000000"/>
                </a:solidFill>
              </a:rPr>
              <a:t>Demand for power charging</a:t>
            </a:r>
            <a:endParaRPr sz="2400">
              <a:solidFill>
                <a:srgbClr val="000000"/>
              </a:solidFill>
            </a:endParaRPr>
          </a:p>
          <a:p>
            <a:pPr marL="457200" lvl="0" indent="0" algn="l" rtl="0">
              <a:spcBef>
                <a:spcPts val="1600"/>
              </a:spcBef>
              <a:spcAft>
                <a:spcPts val="0"/>
              </a:spcAft>
              <a:buNone/>
            </a:pPr>
            <a:endParaRPr sz="2400">
              <a:solidFill>
                <a:srgbClr val="000000"/>
              </a:solidFill>
            </a:endParaRPr>
          </a:p>
          <a:p>
            <a:pPr marL="0" lvl="0" indent="0" algn="l" rtl="0">
              <a:spcBef>
                <a:spcPts val="1600"/>
              </a:spcBef>
              <a:spcAft>
                <a:spcPts val="0"/>
              </a:spcAft>
              <a:buNone/>
            </a:pPr>
            <a:endParaRPr sz="2400">
              <a:solidFill>
                <a:srgbClr val="000000"/>
              </a:solidFill>
            </a:endParaRPr>
          </a:p>
          <a:p>
            <a:pPr marL="457200" lvl="0" indent="0" algn="l" rtl="0">
              <a:spcBef>
                <a:spcPts val="1600"/>
              </a:spcBef>
              <a:spcAft>
                <a:spcPts val="0"/>
              </a:spcAft>
              <a:buNone/>
            </a:pPr>
            <a:endParaRPr sz="2400">
              <a:solidFill>
                <a:srgbClr val="000000"/>
              </a:solidFill>
              <a:latin typeface="Arial"/>
              <a:ea typeface="Arial"/>
              <a:cs typeface="Arial"/>
              <a:sym typeface="Arial"/>
            </a:endParaRPr>
          </a:p>
          <a:p>
            <a:pPr marL="0" lvl="0" indent="0" algn="l" rtl="0">
              <a:spcBef>
                <a:spcPts val="1600"/>
              </a:spcBef>
              <a:spcAft>
                <a:spcPts val="1600"/>
              </a:spcAft>
              <a:buNone/>
            </a:pPr>
            <a:endParaRPr sz="2400">
              <a:solidFill>
                <a:srgbClr val="000000"/>
              </a:solidFill>
              <a:latin typeface="Arial"/>
              <a:ea typeface="Arial"/>
              <a:cs typeface="Arial"/>
              <a:sym typeface="Arial"/>
            </a:endParaRPr>
          </a:p>
        </p:txBody>
      </p:sp>
      <p:sp>
        <p:nvSpPr>
          <p:cNvPr id="238" name="Google Shape;238;p27"/>
          <p:cNvSpPr/>
          <p:nvPr/>
        </p:nvSpPr>
        <p:spPr>
          <a:xfrm rot="5400000">
            <a:off x="777850" y="2737625"/>
            <a:ext cx="758400" cy="358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9" name="Google Shape;239;p27"/>
          <p:cNvPicPr preferRelativeResize="0"/>
          <p:nvPr/>
        </p:nvPicPr>
        <p:blipFill>
          <a:blip r:embed="rId3">
            <a:alphaModFix/>
          </a:blip>
          <a:stretch>
            <a:fillRect/>
          </a:stretch>
        </p:blipFill>
        <p:spPr>
          <a:xfrm>
            <a:off x="4643900" y="1611200"/>
            <a:ext cx="4172575" cy="3199200"/>
          </a:xfrm>
          <a:prstGeom prst="rect">
            <a:avLst/>
          </a:prstGeom>
          <a:noFill/>
          <a:ln>
            <a:noFill/>
          </a:ln>
        </p:spPr>
      </p:pic>
      <p:sp>
        <p:nvSpPr>
          <p:cNvPr id="240" name="Google Shape;240;p27"/>
          <p:cNvSpPr/>
          <p:nvPr/>
        </p:nvSpPr>
        <p:spPr>
          <a:xfrm rot="-5400000">
            <a:off x="3683925" y="3332350"/>
            <a:ext cx="671100" cy="358200"/>
          </a:xfrm>
          <a:prstGeom prst="righ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327350" y="4063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Market Analysis</a:t>
            </a:r>
            <a:endParaRPr/>
          </a:p>
        </p:txBody>
      </p:sp>
      <p:sp>
        <p:nvSpPr>
          <p:cNvPr id="246" name="Google Shape;246;p28"/>
          <p:cNvSpPr txBox="1">
            <a:spLocks noGrp="1"/>
          </p:cNvSpPr>
          <p:nvPr>
            <p:ph type="body" idx="1"/>
          </p:nvPr>
        </p:nvSpPr>
        <p:spPr>
          <a:xfrm>
            <a:off x="537450" y="1223050"/>
            <a:ext cx="8069100" cy="340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rPr>
              <a:t>External Threats</a:t>
            </a:r>
            <a:endParaRPr sz="2400">
              <a:solidFill>
                <a:srgbClr val="000000"/>
              </a:solidFill>
            </a:endParaRPr>
          </a:p>
          <a:p>
            <a:pPr marL="457200" lvl="0" indent="-381000" algn="l" rtl="0">
              <a:spcBef>
                <a:spcPts val="1600"/>
              </a:spcBef>
              <a:spcAft>
                <a:spcPts val="0"/>
              </a:spcAft>
              <a:buClr>
                <a:srgbClr val="000000"/>
              </a:buClr>
              <a:buSzPts val="2400"/>
              <a:buFont typeface="Arial"/>
              <a:buChar char="●"/>
            </a:pPr>
            <a:r>
              <a:rPr lang="en" sz="2400">
                <a:solidFill>
                  <a:srgbClr val="000000"/>
                </a:solidFill>
              </a:rPr>
              <a:t>Potential competitors            create similar technique in the future</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Close substitutes (e.g power bank)</a:t>
            </a:r>
            <a:endParaRPr sz="2400">
              <a:solidFill>
                <a:srgbClr val="000000"/>
              </a:solidFill>
            </a:endParaRPr>
          </a:p>
          <a:p>
            <a:pPr marL="0" lvl="0" indent="0" algn="l" rtl="0">
              <a:spcBef>
                <a:spcPts val="1600"/>
              </a:spcBef>
              <a:spcAft>
                <a:spcPts val="0"/>
              </a:spcAft>
              <a:buNone/>
            </a:pPr>
            <a:endParaRPr sz="2400">
              <a:solidFill>
                <a:srgbClr val="000000"/>
              </a:solidFill>
            </a:endParaRPr>
          </a:p>
          <a:p>
            <a:pPr marL="457200" lvl="0" indent="0" algn="l" rtl="0">
              <a:spcBef>
                <a:spcPts val="1600"/>
              </a:spcBef>
              <a:spcAft>
                <a:spcPts val="0"/>
              </a:spcAft>
              <a:buNone/>
            </a:pPr>
            <a:endParaRPr sz="2400">
              <a:solidFill>
                <a:srgbClr val="000000"/>
              </a:solidFill>
              <a:latin typeface="Arial"/>
              <a:ea typeface="Arial"/>
              <a:cs typeface="Arial"/>
              <a:sym typeface="Arial"/>
            </a:endParaRPr>
          </a:p>
          <a:p>
            <a:pPr marL="0" lvl="0" indent="0" algn="l" rtl="0">
              <a:spcBef>
                <a:spcPts val="1600"/>
              </a:spcBef>
              <a:spcAft>
                <a:spcPts val="1600"/>
              </a:spcAft>
              <a:buNone/>
            </a:pPr>
            <a:endParaRPr sz="2400">
              <a:solidFill>
                <a:srgbClr val="000000"/>
              </a:solidFill>
              <a:latin typeface="Arial"/>
              <a:ea typeface="Arial"/>
              <a:cs typeface="Arial"/>
              <a:sym typeface="Arial"/>
            </a:endParaRPr>
          </a:p>
        </p:txBody>
      </p:sp>
      <p:sp>
        <p:nvSpPr>
          <p:cNvPr id="247" name="Google Shape;247;p28"/>
          <p:cNvSpPr/>
          <p:nvPr/>
        </p:nvSpPr>
        <p:spPr>
          <a:xfrm>
            <a:off x="3892750" y="1983225"/>
            <a:ext cx="511800" cy="358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Product/Services Development</a:t>
            </a:r>
            <a:endParaRPr dirty="0"/>
          </a:p>
        </p:txBody>
      </p:sp>
      <p:sp>
        <p:nvSpPr>
          <p:cNvPr id="253" name="Google Shape;253;p29"/>
          <p:cNvSpPr txBox="1">
            <a:spLocks noGrp="1"/>
          </p:cNvSpPr>
          <p:nvPr>
            <p:ph type="body" idx="1"/>
          </p:nvPr>
        </p:nvSpPr>
        <p:spPr>
          <a:xfrm>
            <a:off x="819150" y="1730075"/>
            <a:ext cx="7505700" cy="2708700"/>
          </a:xfrm>
          <a:prstGeom prst="rect">
            <a:avLst/>
          </a:prstGeom>
        </p:spPr>
        <p:txBody>
          <a:bodyPr spcFirstLastPara="1" wrap="square" lIns="91425" tIns="91425" rIns="91425" bIns="91425" anchor="t" anchorCtr="0">
            <a:noAutofit/>
          </a:bodyPr>
          <a:lstStyle/>
          <a:p>
            <a:pPr marL="0" indent="0" algn="ctr">
              <a:spcBef>
                <a:spcPts val="1600"/>
              </a:spcBef>
              <a:spcAft>
                <a:spcPts val="1600"/>
              </a:spcAft>
              <a:buNone/>
            </a:pPr>
            <a:r>
              <a:rPr lang="en-US" sz="1800" dirty="0" smtClean="0"/>
              <a:t>The </a:t>
            </a:r>
            <a:r>
              <a:rPr lang="en-US" sz="1800" dirty="0" smtClean="0"/>
              <a:t>Process of Product/ Service Development </a:t>
            </a:r>
          </a:p>
          <a:p>
            <a:pPr marL="0" lvl="0" indent="0" algn="l" rtl="0">
              <a:spcBef>
                <a:spcPts val="1600"/>
              </a:spcBef>
              <a:spcAft>
                <a:spcPts val="1600"/>
              </a:spcAft>
              <a:buNone/>
            </a:pPr>
            <a:endParaRPr dirty="0"/>
          </a:p>
        </p:txBody>
      </p:sp>
      <p:pic>
        <p:nvPicPr>
          <p:cNvPr id="1026" name="Picture 2"/>
          <p:cNvPicPr>
            <a:picLocks noChangeAspect="1" noChangeArrowheads="1"/>
          </p:cNvPicPr>
          <p:nvPr/>
        </p:nvPicPr>
        <p:blipFill>
          <a:blip r:embed="rId3"/>
          <a:srcRect/>
          <a:stretch>
            <a:fillRect/>
          </a:stretch>
        </p:blipFill>
        <p:spPr bwMode="auto">
          <a:xfrm>
            <a:off x="1066801" y="2687109"/>
            <a:ext cx="6874932" cy="8191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Product/Services </a:t>
            </a:r>
            <a:r>
              <a:rPr lang="en" dirty="0" smtClean="0"/>
              <a:t>Development</a:t>
            </a:r>
            <a:endParaRPr lang="en-US" dirty="0"/>
          </a:p>
        </p:txBody>
      </p:sp>
      <p:sp>
        <p:nvSpPr>
          <p:cNvPr id="3" name="Text Placeholder 2"/>
          <p:cNvSpPr>
            <a:spLocks noGrp="1"/>
          </p:cNvSpPr>
          <p:nvPr>
            <p:ph type="body" idx="1"/>
          </p:nvPr>
        </p:nvSpPr>
        <p:spPr/>
        <p:txBody>
          <a:bodyPr/>
          <a:lstStyle/>
          <a:p>
            <a:pPr>
              <a:buNone/>
            </a:pPr>
            <a:r>
              <a:rPr lang="en-US" dirty="0" smtClean="0"/>
              <a:t>Key Concepts </a:t>
            </a:r>
          </a:p>
          <a:p>
            <a:r>
              <a:rPr lang="en-US" dirty="0" smtClean="0"/>
              <a:t>Product</a:t>
            </a:r>
            <a:r>
              <a:rPr lang="en-US" dirty="0" smtClean="0"/>
              <a:t>/ service development should be focused on creating new markets through innovative service provisions and through assisting customers to co-create value (</a:t>
            </a:r>
            <a:r>
              <a:rPr lang="en-US" dirty="0" err="1" smtClean="0"/>
              <a:t>Gremyr</a:t>
            </a:r>
            <a:r>
              <a:rPr lang="en-US" dirty="0" smtClean="0"/>
              <a:t> et al., 2014). </a:t>
            </a:r>
          </a:p>
          <a:p>
            <a:r>
              <a:rPr lang="en-US" dirty="0" smtClean="0"/>
              <a:t>Wireless and mobile devices require the users to recharge them for undisrupted service repeatedly. However, recharging through a cord is usually a challenge particularly to travelers. </a:t>
            </a:r>
          </a:p>
          <a:p>
            <a:r>
              <a:rPr lang="en-US" dirty="0" smtClean="0"/>
              <a:t>Therefore, the introduction of wireless sensors to recharge the devices </a:t>
            </a:r>
            <a:r>
              <a:rPr lang="en-US" dirty="0" smtClean="0"/>
              <a:t>will </a:t>
            </a:r>
            <a:r>
              <a:rPr lang="en-US" dirty="0" smtClean="0"/>
              <a:t>differentiate the service </a:t>
            </a:r>
            <a:r>
              <a:rPr lang="en-US" dirty="0" smtClean="0"/>
              <a:t>in the market and provide solutions to customers.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Product/Services Development</a:t>
            </a:r>
            <a:endParaRPr lang="en-US" dirty="0"/>
          </a:p>
        </p:txBody>
      </p:sp>
      <p:sp>
        <p:nvSpPr>
          <p:cNvPr id="3" name="Text Placeholder 2"/>
          <p:cNvSpPr>
            <a:spLocks noGrp="1"/>
          </p:cNvSpPr>
          <p:nvPr>
            <p:ph type="body" idx="1"/>
          </p:nvPr>
        </p:nvSpPr>
        <p:spPr/>
        <p:txBody>
          <a:bodyPr/>
          <a:lstStyle/>
          <a:p>
            <a:pPr>
              <a:buNone/>
            </a:pPr>
            <a:r>
              <a:rPr lang="en-US" dirty="0" smtClean="0"/>
              <a:t>Key Objectives of Product/Service Development: </a:t>
            </a:r>
          </a:p>
          <a:p>
            <a:r>
              <a:rPr lang="en-US" dirty="0" smtClean="0"/>
              <a:t>Creating unique service in the market </a:t>
            </a:r>
          </a:p>
          <a:p>
            <a:r>
              <a:rPr lang="en-US" dirty="0" smtClean="0"/>
              <a:t>Attracting a significant market share in the market </a:t>
            </a:r>
          </a:p>
          <a:p>
            <a:r>
              <a:rPr lang="en-US" dirty="0" smtClean="0"/>
              <a:t>Being a choice for recharging services to customers </a:t>
            </a:r>
          </a:p>
          <a:p>
            <a:r>
              <a:rPr lang="en-US" dirty="0" smtClean="0"/>
              <a:t>Providing value to customers for their money </a:t>
            </a:r>
          </a:p>
          <a:p>
            <a:r>
              <a:rPr lang="en-US" dirty="0" smtClean="0"/>
              <a:t>Strengthening the service brand </a:t>
            </a:r>
          </a:p>
          <a:p>
            <a:r>
              <a:rPr lang="en-US" dirty="0" smtClean="0"/>
              <a:t>Developing a sustainable relationship with customers through meeting their expectations on wireless recharging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you a Question !</a:t>
            </a:r>
            <a:endParaRPr/>
          </a:p>
        </p:txBody>
      </p:sp>
      <p:sp>
        <p:nvSpPr>
          <p:cNvPr id="135" name="Google Shape;135;p1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Do you ever face the problem that your phones running out of power?</a:t>
            </a:r>
            <a:endParaRPr sz="3000"/>
          </a:p>
          <a:p>
            <a:pPr marL="0" lvl="0" indent="0" algn="l" rtl="0">
              <a:spcBef>
                <a:spcPts val="1600"/>
              </a:spcBef>
              <a:spcAft>
                <a:spcPts val="0"/>
              </a:spcAft>
              <a:buNone/>
            </a:pPr>
            <a:endParaRPr sz="3000"/>
          </a:p>
          <a:p>
            <a:pPr marL="0" lvl="0" indent="0" algn="l" rtl="0">
              <a:spcBef>
                <a:spcPts val="1600"/>
              </a:spcBef>
              <a:spcAft>
                <a:spcPts val="1600"/>
              </a:spcAft>
              <a:buNone/>
            </a:pPr>
            <a:endParaRPr sz="3000"/>
          </a:p>
        </p:txBody>
      </p:sp>
      <p:pic>
        <p:nvPicPr>
          <p:cNvPr id="136" name="Google Shape;136;p14"/>
          <p:cNvPicPr preferRelativeResize="0"/>
          <p:nvPr/>
        </p:nvPicPr>
        <p:blipFill>
          <a:blip r:embed="rId3">
            <a:alphaModFix/>
          </a:blip>
          <a:stretch>
            <a:fillRect/>
          </a:stretch>
        </p:blipFill>
        <p:spPr>
          <a:xfrm>
            <a:off x="5137225" y="2769225"/>
            <a:ext cx="3115075" cy="1993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0"/>
          <p:cNvSpPr txBox="1">
            <a:spLocks noGrp="1"/>
          </p:cNvSpPr>
          <p:nvPr>
            <p:ph type="title"/>
          </p:nvPr>
        </p:nvSpPr>
        <p:spPr>
          <a:xfrm>
            <a:off x="703650" y="4725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Operational plan</a:t>
            </a:r>
            <a:endParaRPr/>
          </a:p>
        </p:txBody>
      </p:sp>
      <p:sp>
        <p:nvSpPr>
          <p:cNvPr id="259" name="Google Shape;259;p30"/>
          <p:cNvSpPr/>
          <p:nvPr/>
        </p:nvSpPr>
        <p:spPr>
          <a:xfrm>
            <a:off x="3297500" y="1030075"/>
            <a:ext cx="2662200" cy="7905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Playfair Display"/>
                <a:ea typeface="Playfair Display"/>
                <a:cs typeface="Playfair Display"/>
                <a:sym typeface="Playfair Display"/>
              </a:rPr>
              <a:t>Department</a:t>
            </a:r>
            <a:endParaRPr sz="3000" b="1">
              <a:latin typeface="Playfair Display"/>
              <a:ea typeface="Playfair Display"/>
              <a:cs typeface="Playfair Display"/>
              <a:sym typeface="Playfair Display"/>
            </a:endParaRPr>
          </a:p>
        </p:txBody>
      </p:sp>
      <p:cxnSp>
        <p:nvCxnSpPr>
          <p:cNvPr id="260" name="Google Shape;260;p30"/>
          <p:cNvCxnSpPr/>
          <p:nvPr/>
        </p:nvCxnSpPr>
        <p:spPr>
          <a:xfrm flipH="1">
            <a:off x="1874906" y="1829600"/>
            <a:ext cx="1441800" cy="994800"/>
          </a:xfrm>
          <a:prstGeom prst="straightConnector1">
            <a:avLst/>
          </a:prstGeom>
          <a:noFill/>
          <a:ln w="38100" cap="flat" cmpd="sng">
            <a:solidFill>
              <a:schemeClr val="dk2"/>
            </a:solidFill>
            <a:prstDash val="solid"/>
            <a:round/>
            <a:headEnd type="none" w="med" len="med"/>
            <a:tailEnd type="triangle" w="med" len="med"/>
          </a:ln>
        </p:spPr>
      </p:cxnSp>
      <p:sp>
        <p:nvSpPr>
          <p:cNvPr id="261" name="Google Shape;261;p30"/>
          <p:cNvSpPr/>
          <p:nvPr/>
        </p:nvSpPr>
        <p:spPr>
          <a:xfrm>
            <a:off x="256525" y="2877950"/>
            <a:ext cx="4104300" cy="710700"/>
          </a:xfrm>
          <a:prstGeom prst="roundRect">
            <a:avLst>
              <a:gd name="adj" fmla="val 16667"/>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Impact"/>
                <a:ea typeface="Impact"/>
                <a:cs typeface="Impact"/>
                <a:sym typeface="Impact"/>
              </a:rPr>
              <a:t>General</a:t>
            </a:r>
            <a:endParaRPr sz="1800">
              <a:latin typeface="Impact"/>
              <a:ea typeface="Impact"/>
              <a:cs typeface="Impact"/>
              <a:sym typeface="Impact"/>
            </a:endParaRPr>
          </a:p>
        </p:txBody>
      </p:sp>
      <p:cxnSp>
        <p:nvCxnSpPr>
          <p:cNvPr id="262" name="Google Shape;262;p30"/>
          <p:cNvCxnSpPr>
            <a:stCxn id="259" idx="2"/>
          </p:cNvCxnSpPr>
          <p:nvPr/>
        </p:nvCxnSpPr>
        <p:spPr>
          <a:xfrm>
            <a:off x="4628600" y="1820575"/>
            <a:ext cx="910500" cy="1057500"/>
          </a:xfrm>
          <a:prstGeom prst="straightConnector1">
            <a:avLst/>
          </a:prstGeom>
          <a:noFill/>
          <a:ln w="38100" cap="flat" cmpd="sng">
            <a:solidFill>
              <a:schemeClr val="dk2"/>
            </a:solidFill>
            <a:prstDash val="solid"/>
            <a:round/>
            <a:headEnd type="none" w="med" len="med"/>
            <a:tailEnd type="triangle" w="med" len="med"/>
          </a:ln>
        </p:spPr>
      </p:cxnSp>
      <p:sp>
        <p:nvSpPr>
          <p:cNvPr id="263" name="Google Shape;263;p30"/>
          <p:cNvSpPr/>
          <p:nvPr/>
        </p:nvSpPr>
        <p:spPr>
          <a:xfrm>
            <a:off x="4530400" y="2877950"/>
            <a:ext cx="2001000" cy="710700"/>
          </a:xfrm>
          <a:prstGeom prst="roundRect">
            <a:avLst>
              <a:gd name="adj" fmla="val 16667"/>
            </a:avLst>
          </a:prstGeom>
          <a:solidFill>
            <a:srgbClr val="93C47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Impact"/>
                <a:ea typeface="Impact"/>
                <a:cs typeface="Impact"/>
                <a:sym typeface="Impact"/>
              </a:rPr>
              <a:t>Rearch&amp;Development</a:t>
            </a:r>
            <a:endParaRPr sz="1500">
              <a:latin typeface="Impact"/>
              <a:ea typeface="Impact"/>
              <a:cs typeface="Impact"/>
              <a:sym typeface="Impact"/>
            </a:endParaRPr>
          </a:p>
        </p:txBody>
      </p:sp>
      <p:sp>
        <p:nvSpPr>
          <p:cNvPr id="264" name="Google Shape;264;p30"/>
          <p:cNvSpPr/>
          <p:nvPr/>
        </p:nvSpPr>
        <p:spPr>
          <a:xfrm>
            <a:off x="6568132" y="2877950"/>
            <a:ext cx="1903200" cy="710700"/>
          </a:xfrm>
          <a:prstGeom prst="roundRect">
            <a:avLst>
              <a:gd name="adj" fmla="val 16667"/>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Impact"/>
                <a:ea typeface="Impact"/>
                <a:cs typeface="Impact"/>
                <a:sym typeface="Impact"/>
              </a:rPr>
              <a:t>IT Maintenance</a:t>
            </a:r>
            <a:endParaRPr sz="2000">
              <a:latin typeface="Impact"/>
              <a:ea typeface="Impact"/>
              <a:cs typeface="Impact"/>
              <a:sym typeface="Impact"/>
            </a:endParaRPr>
          </a:p>
        </p:txBody>
      </p:sp>
      <p:cxnSp>
        <p:nvCxnSpPr>
          <p:cNvPr id="265" name="Google Shape;265;p30"/>
          <p:cNvCxnSpPr>
            <a:endCxn id="264" idx="0"/>
          </p:cNvCxnSpPr>
          <p:nvPr/>
        </p:nvCxnSpPr>
        <p:spPr>
          <a:xfrm>
            <a:off x="5977132" y="1847150"/>
            <a:ext cx="1542600" cy="1030800"/>
          </a:xfrm>
          <a:prstGeom prst="straightConnector1">
            <a:avLst/>
          </a:prstGeom>
          <a:noFill/>
          <a:ln w="38100" cap="flat" cmpd="sng">
            <a:solidFill>
              <a:schemeClr val="dk2"/>
            </a:solidFill>
            <a:prstDash val="solid"/>
            <a:round/>
            <a:headEnd type="none" w="med" len="med"/>
            <a:tailEnd type="triangle" w="med" len="med"/>
          </a:ln>
        </p:spPr>
      </p:cxnSp>
      <p:sp>
        <p:nvSpPr>
          <p:cNvPr id="266" name="Google Shape;266;p30"/>
          <p:cNvSpPr txBox="1"/>
          <p:nvPr/>
        </p:nvSpPr>
        <p:spPr>
          <a:xfrm>
            <a:off x="349525" y="3642200"/>
            <a:ext cx="2001000" cy="1430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solidFill>
                  <a:srgbClr val="CC0000"/>
                </a:solidFill>
                <a:latin typeface="Playfair Display"/>
                <a:ea typeface="Playfair Display"/>
                <a:cs typeface="Playfair Display"/>
                <a:sym typeface="Playfair Display"/>
              </a:rPr>
              <a:t>1.Price Setting</a:t>
            </a:r>
            <a:endParaRPr b="1">
              <a:solidFill>
                <a:srgbClr val="CC0000"/>
              </a:solidFill>
              <a:latin typeface="Playfair Display"/>
              <a:ea typeface="Playfair Display"/>
              <a:cs typeface="Playfair Display"/>
              <a:sym typeface="Playfair Display"/>
            </a:endParaRPr>
          </a:p>
          <a:p>
            <a:pPr marL="0" lvl="0" indent="0" algn="l" rtl="0">
              <a:lnSpc>
                <a:spcPct val="150000"/>
              </a:lnSpc>
              <a:spcBef>
                <a:spcPts val="0"/>
              </a:spcBef>
              <a:spcAft>
                <a:spcPts val="0"/>
              </a:spcAft>
              <a:buNone/>
            </a:pPr>
            <a:r>
              <a:rPr lang="en" b="1">
                <a:solidFill>
                  <a:srgbClr val="CC0000"/>
                </a:solidFill>
                <a:latin typeface="Playfair Display"/>
                <a:ea typeface="Playfair Display"/>
                <a:cs typeface="Playfair Display"/>
                <a:sym typeface="Playfair Display"/>
              </a:rPr>
              <a:t>2.Potential customers</a:t>
            </a:r>
            <a:endParaRPr b="1">
              <a:solidFill>
                <a:srgbClr val="CC0000"/>
              </a:solidFill>
              <a:latin typeface="Playfair Display"/>
              <a:ea typeface="Playfair Display"/>
              <a:cs typeface="Playfair Display"/>
              <a:sym typeface="Playfair Display"/>
            </a:endParaRPr>
          </a:p>
          <a:p>
            <a:pPr marL="0" lvl="0" indent="0" algn="l" rtl="0">
              <a:lnSpc>
                <a:spcPct val="150000"/>
              </a:lnSpc>
              <a:spcBef>
                <a:spcPts val="0"/>
              </a:spcBef>
              <a:spcAft>
                <a:spcPts val="0"/>
              </a:spcAft>
              <a:buNone/>
            </a:pPr>
            <a:r>
              <a:rPr lang="en" b="1">
                <a:solidFill>
                  <a:srgbClr val="CC0000"/>
                </a:solidFill>
                <a:latin typeface="Playfair Display"/>
                <a:ea typeface="Playfair Display"/>
                <a:cs typeface="Playfair Display"/>
                <a:sym typeface="Playfair Display"/>
              </a:rPr>
              <a:t>3.</a:t>
            </a:r>
            <a:r>
              <a:rPr lang="en" sz="1300" b="1">
                <a:solidFill>
                  <a:srgbClr val="CC0000"/>
                </a:solidFill>
                <a:latin typeface="Playfair Display"/>
                <a:ea typeface="Playfair Display"/>
                <a:cs typeface="Playfair Display"/>
                <a:sym typeface="Playfair Display"/>
              </a:rPr>
              <a:t>Make to order(MTO)</a:t>
            </a:r>
            <a:endParaRPr sz="1300" b="1">
              <a:solidFill>
                <a:srgbClr val="CC0000"/>
              </a:solidFill>
              <a:latin typeface="Playfair Display"/>
              <a:ea typeface="Playfair Display"/>
              <a:cs typeface="Playfair Display"/>
              <a:sym typeface="Playfair Display"/>
            </a:endParaRPr>
          </a:p>
          <a:p>
            <a:pPr marL="0" lvl="0" indent="0" algn="l" rtl="0">
              <a:lnSpc>
                <a:spcPct val="150000"/>
              </a:lnSpc>
              <a:spcBef>
                <a:spcPts val="0"/>
              </a:spcBef>
              <a:spcAft>
                <a:spcPts val="0"/>
              </a:spcAft>
              <a:buNone/>
            </a:pPr>
            <a:r>
              <a:rPr lang="en" b="1">
                <a:solidFill>
                  <a:srgbClr val="CC0000"/>
                </a:solidFill>
                <a:latin typeface="Playfair Display"/>
                <a:ea typeface="Playfair Display"/>
                <a:cs typeface="Playfair Display"/>
                <a:sym typeface="Playfair Display"/>
              </a:rPr>
              <a:t>4.Direct Sales</a:t>
            </a:r>
            <a:endParaRPr b="1">
              <a:solidFill>
                <a:srgbClr val="CC0000"/>
              </a:solidFill>
              <a:latin typeface="Playfair Display"/>
              <a:ea typeface="Playfair Display"/>
              <a:cs typeface="Playfair Display"/>
              <a:sym typeface="Playfair Display"/>
            </a:endParaRPr>
          </a:p>
          <a:p>
            <a:pPr marL="0" lvl="0" indent="0" algn="l" rtl="0">
              <a:lnSpc>
                <a:spcPct val="150000"/>
              </a:lnSpc>
              <a:spcBef>
                <a:spcPts val="0"/>
              </a:spcBef>
              <a:spcAft>
                <a:spcPts val="0"/>
              </a:spcAft>
              <a:buNone/>
            </a:pPr>
            <a:endParaRPr b="1">
              <a:solidFill>
                <a:srgbClr val="CC0000"/>
              </a:solidFill>
              <a:latin typeface="Playfair Display"/>
              <a:ea typeface="Playfair Display"/>
              <a:cs typeface="Playfair Display"/>
              <a:sym typeface="Playfair Display"/>
            </a:endParaRPr>
          </a:p>
        </p:txBody>
      </p:sp>
      <p:sp>
        <p:nvSpPr>
          <p:cNvPr id="267" name="Google Shape;267;p30"/>
          <p:cNvSpPr txBox="1"/>
          <p:nvPr/>
        </p:nvSpPr>
        <p:spPr>
          <a:xfrm>
            <a:off x="4452750" y="3642200"/>
            <a:ext cx="2289300" cy="1296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solidFill>
                  <a:srgbClr val="274E13"/>
                </a:solidFill>
                <a:latin typeface="Playfair Display"/>
                <a:ea typeface="Playfair Display"/>
                <a:cs typeface="Playfair Display"/>
                <a:sym typeface="Playfair Display"/>
              </a:rPr>
              <a:t>1.Product Development</a:t>
            </a:r>
            <a:endParaRPr b="1">
              <a:solidFill>
                <a:srgbClr val="274E13"/>
              </a:solidFill>
              <a:latin typeface="Playfair Display"/>
              <a:ea typeface="Playfair Display"/>
              <a:cs typeface="Playfair Display"/>
              <a:sym typeface="Playfair Display"/>
            </a:endParaRPr>
          </a:p>
          <a:p>
            <a:pPr marL="0" lvl="0" indent="0" algn="ctr" rtl="0">
              <a:lnSpc>
                <a:spcPct val="150000"/>
              </a:lnSpc>
              <a:spcBef>
                <a:spcPts val="0"/>
              </a:spcBef>
              <a:spcAft>
                <a:spcPts val="0"/>
              </a:spcAft>
              <a:buNone/>
            </a:pPr>
            <a:r>
              <a:rPr lang="en" sz="1200" b="1">
                <a:solidFill>
                  <a:srgbClr val="274E13"/>
                </a:solidFill>
                <a:latin typeface="Playfair Display"/>
                <a:ea typeface="Playfair Display"/>
                <a:cs typeface="Playfair Display"/>
                <a:sym typeface="Playfair Display"/>
              </a:rPr>
              <a:t>(PowerBank,Phone Case)</a:t>
            </a:r>
            <a:endParaRPr sz="1200" b="1">
              <a:solidFill>
                <a:srgbClr val="274E13"/>
              </a:solidFill>
              <a:latin typeface="Playfair Display"/>
              <a:ea typeface="Playfair Display"/>
              <a:cs typeface="Playfair Display"/>
              <a:sym typeface="Playfair Display"/>
            </a:endParaRPr>
          </a:p>
          <a:p>
            <a:pPr marL="0" lvl="0" indent="0" algn="l" rtl="0">
              <a:lnSpc>
                <a:spcPct val="150000"/>
              </a:lnSpc>
              <a:spcBef>
                <a:spcPts val="0"/>
              </a:spcBef>
              <a:spcAft>
                <a:spcPts val="0"/>
              </a:spcAft>
              <a:buNone/>
            </a:pPr>
            <a:r>
              <a:rPr lang="en" b="1">
                <a:solidFill>
                  <a:srgbClr val="274E13"/>
                </a:solidFill>
                <a:latin typeface="Playfair Display"/>
                <a:ea typeface="Playfair Display"/>
                <a:cs typeface="Playfair Display"/>
                <a:sym typeface="Playfair Display"/>
              </a:rPr>
              <a:t>2.Advance Technology</a:t>
            </a:r>
            <a:endParaRPr b="1">
              <a:solidFill>
                <a:srgbClr val="274E13"/>
              </a:solidFill>
              <a:latin typeface="Playfair Display"/>
              <a:ea typeface="Playfair Display"/>
              <a:cs typeface="Playfair Display"/>
              <a:sym typeface="Playfair Display"/>
            </a:endParaRPr>
          </a:p>
          <a:p>
            <a:pPr marL="0" lvl="0" indent="0" algn="ctr" rtl="0">
              <a:lnSpc>
                <a:spcPct val="150000"/>
              </a:lnSpc>
              <a:spcBef>
                <a:spcPts val="0"/>
              </a:spcBef>
              <a:spcAft>
                <a:spcPts val="0"/>
              </a:spcAft>
              <a:buNone/>
            </a:pPr>
            <a:r>
              <a:rPr lang="en" sz="1200" b="1">
                <a:solidFill>
                  <a:srgbClr val="274E13"/>
                </a:solidFill>
                <a:latin typeface="Playfair Display"/>
                <a:ea typeface="Playfair Display"/>
                <a:cs typeface="Playfair Display"/>
                <a:sym typeface="Playfair Display"/>
              </a:rPr>
              <a:t>(Size,Efficiency)</a:t>
            </a:r>
            <a:endParaRPr sz="1200" b="1">
              <a:solidFill>
                <a:srgbClr val="274E13"/>
              </a:solidFill>
              <a:latin typeface="Playfair Display"/>
              <a:ea typeface="Playfair Display"/>
              <a:cs typeface="Playfair Display"/>
              <a:sym typeface="Playfair Display"/>
            </a:endParaRPr>
          </a:p>
        </p:txBody>
      </p:sp>
      <p:sp>
        <p:nvSpPr>
          <p:cNvPr id="268" name="Google Shape;268;p30"/>
          <p:cNvSpPr txBox="1"/>
          <p:nvPr/>
        </p:nvSpPr>
        <p:spPr>
          <a:xfrm>
            <a:off x="6604950" y="3713275"/>
            <a:ext cx="2100900" cy="12258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b="1">
                <a:solidFill>
                  <a:srgbClr val="1155CC"/>
                </a:solidFill>
                <a:latin typeface="Playfair Display"/>
                <a:ea typeface="Playfair Display"/>
                <a:cs typeface="Playfair Display"/>
                <a:sym typeface="Playfair Display"/>
              </a:rPr>
              <a:t>1.Provide maintenance</a:t>
            </a:r>
            <a:endParaRPr b="1">
              <a:solidFill>
                <a:srgbClr val="1155CC"/>
              </a:solidFill>
              <a:latin typeface="Playfair Display"/>
              <a:ea typeface="Playfair Display"/>
              <a:cs typeface="Playfair Display"/>
              <a:sym typeface="Playfair Display"/>
            </a:endParaRPr>
          </a:p>
          <a:p>
            <a:pPr marL="0" lvl="0" indent="0" algn="l" rtl="0">
              <a:lnSpc>
                <a:spcPct val="150000"/>
              </a:lnSpc>
              <a:spcBef>
                <a:spcPts val="0"/>
              </a:spcBef>
              <a:spcAft>
                <a:spcPts val="0"/>
              </a:spcAft>
              <a:buNone/>
            </a:pPr>
            <a:r>
              <a:rPr lang="en" b="1">
                <a:solidFill>
                  <a:srgbClr val="1155CC"/>
                </a:solidFill>
                <a:latin typeface="Playfair Display"/>
                <a:ea typeface="Playfair Display"/>
                <a:cs typeface="Playfair Display"/>
                <a:sym typeface="Playfair Display"/>
              </a:rPr>
              <a:t>2.Analysis of broken </a:t>
            </a:r>
            <a:endParaRPr b="1">
              <a:solidFill>
                <a:srgbClr val="1155CC"/>
              </a:solidFill>
              <a:latin typeface="Playfair Display"/>
              <a:ea typeface="Playfair Display"/>
              <a:cs typeface="Playfair Display"/>
              <a:sym typeface="Playfair Display"/>
            </a:endParaRPr>
          </a:p>
          <a:p>
            <a:pPr marL="0" lvl="0" indent="0" algn="l" rtl="0">
              <a:lnSpc>
                <a:spcPct val="150000"/>
              </a:lnSpc>
              <a:spcBef>
                <a:spcPts val="0"/>
              </a:spcBef>
              <a:spcAft>
                <a:spcPts val="0"/>
              </a:spcAft>
              <a:buNone/>
            </a:pPr>
            <a:r>
              <a:rPr lang="en" b="1">
                <a:solidFill>
                  <a:srgbClr val="1155CC"/>
                </a:solidFill>
                <a:latin typeface="Playfair Display"/>
                <a:ea typeface="Playfair Display"/>
                <a:cs typeface="Playfair Display"/>
                <a:sym typeface="Playfair Display"/>
              </a:rPr>
              <a:t>    components</a:t>
            </a:r>
            <a:endParaRPr b="1">
              <a:solidFill>
                <a:srgbClr val="1155CC"/>
              </a:solidFill>
              <a:latin typeface="Playfair Display"/>
              <a:ea typeface="Playfair Display"/>
              <a:cs typeface="Playfair Display"/>
              <a:sym typeface="Playfair Display"/>
            </a:endParaRPr>
          </a:p>
        </p:txBody>
      </p:sp>
      <p:sp>
        <p:nvSpPr>
          <p:cNvPr id="269" name="Google Shape;269;p30"/>
          <p:cNvSpPr txBox="1"/>
          <p:nvPr/>
        </p:nvSpPr>
        <p:spPr>
          <a:xfrm>
            <a:off x="2325875" y="3527450"/>
            <a:ext cx="2167800" cy="15264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b="1">
                <a:solidFill>
                  <a:srgbClr val="741B47"/>
                </a:solidFill>
                <a:latin typeface="Playfair Display"/>
                <a:ea typeface="Playfair Display"/>
                <a:cs typeface="Playfair Display"/>
                <a:sym typeface="Playfair Display"/>
              </a:rPr>
              <a:t>1.Outsourcing</a:t>
            </a:r>
            <a:endParaRPr b="1">
              <a:solidFill>
                <a:srgbClr val="741B47"/>
              </a:solidFill>
              <a:latin typeface="Playfair Display"/>
              <a:ea typeface="Playfair Display"/>
              <a:cs typeface="Playfair Display"/>
              <a:sym typeface="Playfair Display"/>
            </a:endParaRPr>
          </a:p>
          <a:p>
            <a:pPr marL="0" lvl="0" indent="0" algn="l" rtl="0">
              <a:lnSpc>
                <a:spcPct val="150000"/>
              </a:lnSpc>
              <a:spcBef>
                <a:spcPts val="0"/>
              </a:spcBef>
              <a:spcAft>
                <a:spcPts val="0"/>
              </a:spcAft>
              <a:buNone/>
            </a:pPr>
            <a:r>
              <a:rPr lang="en" b="1">
                <a:solidFill>
                  <a:srgbClr val="741B47"/>
                </a:solidFill>
                <a:latin typeface="Playfair Display"/>
                <a:ea typeface="Playfair Display"/>
                <a:cs typeface="Playfair Display"/>
                <a:sym typeface="Playfair Display"/>
              </a:rPr>
              <a:t>2.Quality Checking (QC)</a:t>
            </a:r>
            <a:endParaRPr b="1">
              <a:solidFill>
                <a:srgbClr val="741B47"/>
              </a:solidFill>
              <a:latin typeface="Playfair Display"/>
              <a:ea typeface="Playfair Display"/>
              <a:cs typeface="Playfair Display"/>
              <a:sym typeface="Playfair Display"/>
            </a:endParaRPr>
          </a:p>
          <a:p>
            <a:pPr marL="0" lvl="0" indent="0" algn="l" rtl="0">
              <a:lnSpc>
                <a:spcPct val="150000"/>
              </a:lnSpc>
              <a:spcBef>
                <a:spcPts val="0"/>
              </a:spcBef>
              <a:spcAft>
                <a:spcPts val="0"/>
              </a:spcAft>
              <a:buNone/>
            </a:pPr>
            <a:r>
              <a:rPr lang="en" b="1">
                <a:solidFill>
                  <a:srgbClr val="741B47"/>
                </a:solidFill>
                <a:latin typeface="Playfair Display"/>
                <a:ea typeface="Playfair Display"/>
                <a:cs typeface="Playfair Display"/>
                <a:sym typeface="Playfair Display"/>
              </a:rPr>
              <a:t>3.Stock arrangement</a:t>
            </a:r>
            <a:endParaRPr b="1">
              <a:solidFill>
                <a:srgbClr val="741B47"/>
              </a:solidFill>
              <a:latin typeface="Playfair Display"/>
              <a:ea typeface="Playfair Display"/>
              <a:cs typeface="Playfair Display"/>
              <a:sym typeface="Playfair Display"/>
            </a:endParaRPr>
          </a:p>
          <a:p>
            <a:pPr marL="0" lvl="0" indent="0" algn="l" rtl="0">
              <a:lnSpc>
                <a:spcPct val="150000"/>
              </a:lnSpc>
              <a:spcBef>
                <a:spcPts val="0"/>
              </a:spcBef>
              <a:spcAft>
                <a:spcPts val="0"/>
              </a:spcAft>
              <a:buNone/>
            </a:pPr>
            <a:r>
              <a:rPr lang="en" b="1">
                <a:solidFill>
                  <a:srgbClr val="741B47"/>
                </a:solidFill>
                <a:latin typeface="Playfair Display"/>
                <a:ea typeface="Playfair Display"/>
                <a:cs typeface="Playfair Display"/>
                <a:sym typeface="Playfair Display"/>
              </a:rPr>
              <a:t>4.Finance</a:t>
            </a:r>
            <a:endParaRPr b="1">
              <a:solidFill>
                <a:srgbClr val="741B47"/>
              </a:solidFill>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260"/>
                                        </p:tgtEl>
                                        <p:attrNameLst>
                                          <p:attrName>style.visibility</p:attrName>
                                        </p:attrNameLst>
                                      </p:cBhvr>
                                      <p:to>
                                        <p:strVal val="visible"/>
                                      </p:to>
                                    </p:set>
                                    <p:anim calcmode="lin" valueType="num">
                                      <p:cBhvr additive="base">
                                        <p:cTn id="11" dur="1000"/>
                                        <p:tgtEl>
                                          <p:spTgt spid="260"/>
                                        </p:tgtEl>
                                        <p:attrNameLst>
                                          <p:attrName>ppt_w</p:attrName>
                                        </p:attrNameLst>
                                      </p:cBhvr>
                                      <p:tavLst>
                                        <p:tav tm="0">
                                          <p:val>
                                            <p:strVal val="0"/>
                                          </p:val>
                                        </p:tav>
                                        <p:tav tm="100000">
                                          <p:val>
                                            <p:strVal val="#ppt_w"/>
                                          </p:val>
                                        </p:tav>
                                      </p:tavLst>
                                    </p:anim>
                                    <p:anim calcmode="lin" valueType="num">
                                      <p:cBhvr additive="base">
                                        <p:cTn id="12" dur="1000"/>
                                        <p:tgtEl>
                                          <p:spTgt spid="260"/>
                                        </p:tgtEl>
                                        <p:attrNameLst>
                                          <p:attrName>ppt_h</p:attrName>
                                        </p:attrNameLst>
                                      </p:cBhvr>
                                      <p:tavLst>
                                        <p:tav tm="0">
                                          <p:val>
                                            <p:strVal val="0"/>
                                          </p:val>
                                        </p:tav>
                                        <p:tav tm="100000">
                                          <p:val>
                                            <p:strVal val="#ppt_h"/>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61"/>
                                        </p:tgtEl>
                                        <p:attrNameLst>
                                          <p:attrName>style.visibility</p:attrName>
                                        </p:attrNameLst>
                                      </p:cBhvr>
                                      <p:to>
                                        <p:strVal val="visible"/>
                                      </p:to>
                                    </p:set>
                                    <p:animEffect transition="in" filter="fade">
                                      <p:cBhvr>
                                        <p:cTn id="16" dur="1000"/>
                                        <p:tgtEl>
                                          <p:spTgt spid="261"/>
                                        </p:tgtEl>
                                      </p:cBhvr>
                                    </p:animEffect>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266"/>
                                        </p:tgtEl>
                                        <p:attrNameLst>
                                          <p:attrName>style.visibility</p:attrName>
                                        </p:attrNameLst>
                                      </p:cBhvr>
                                      <p:to>
                                        <p:strVal val="visible"/>
                                      </p:to>
                                    </p:set>
                                    <p:anim calcmode="lin" valueType="num">
                                      <p:cBhvr additive="base">
                                        <p:cTn id="20" dur="1000"/>
                                        <p:tgtEl>
                                          <p:spTgt spid="266"/>
                                        </p:tgtEl>
                                        <p:attrNameLst>
                                          <p:attrName>ppt_x</p:attrName>
                                        </p:attrNameLst>
                                      </p:cBhvr>
                                      <p:tavLst>
                                        <p:tav tm="0">
                                          <p:val>
                                            <p:strVal val="#ppt_x-1"/>
                                          </p:val>
                                        </p:tav>
                                        <p:tav tm="100000">
                                          <p:val>
                                            <p:strVal val="#ppt_x"/>
                                          </p:val>
                                        </p:tav>
                                      </p:tavLst>
                                    </p:anim>
                                  </p:childTnLst>
                                </p:cTn>
                              </p:par>
                              <p:par>
                                <p:cTn id="21" presetID="10" presetClass="entr" presetSubtype="0" fill="hold" nodeType="withEffect">
                                  <p:stCondLst>
                                    <p:cond delay="0"/>
                                  </p:stCondLst>
                                  <p:childTnLst>
                                    <p:set>
                                      <p:cBhvr>
                                        <p:cTn id="22" dur="1" fill="hold">
                                          <p:stCondLst>
                                            <p:cond delay="0"/>
                                          </p:stCondLst>
                                        </p:cTn>
                                        <p:tgtEl>
                                          <p:spTgt spid="269"/>
                                        </p:tgtEl>
                                        <p:attrNameLst>
                                          <p:attrName>style.visibility</p:attrName>
                                        </p:attrNameLst>
                                      </p:cBhvr>
                                      <p:to>
                                        <p:strVal val="visible"/>
                                      </p:to>
                                    </p:set>
                                    <p:animEffect transition="in" filter="fade">
                                      <p:cBhvr>
                                        <p:cTn id="23" dur="1000"/>
                                        <p:tgtEl>
                                          <p:spTgt spid="269"/>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262"/>
                                        </p:tgtEl>
                                        <p:attrNameLst>
                                          <p:attrName>style.visibility</p:attrName>
                                        </p:attrNameLst>
                                      </p:cBhvr>
                                      <p:to>
                                        <p:strVal val="visible"/>
                                      </p:to>
                                    </p:set>
                                    <p:anim calcmode="lin" valueType="num">
                                      <p:cBhvr additive="base">
                                        <p:cTn id="28" dur="1000"/>
                                        <p:tgtEl>
                                          <p:spTgt spid="262"/>
                                        </p:tgtEl>
                                        <p:attrNameLst>
                                          <p:attrName>ppt_w</p:attrName>
                                        </p:attrNameLst>
                                      </p:cBhvr>
                                      <p:tavLst>
                                        <p:tav tm="0">
                                          <p:val>
                                            <p:strVal val="0"/>
                                          </p:val>
                                        </p:tav>
                                        <p:tav tm="100000">
                                          <p:val>
                                            <p:strVal val="#ppt_w"/>
                                          </p:val>
                                        </p:tav>
                                      </p:tavLst>
                                    </p:anim>
                                    <p:anim calcmode="lin" valueType="num">
                                      <p:cBhvr additive="base">
                                        <p:cTn id="29" dur="1000"/>
                                        <p:tgtEl>
                                          <p:spTgt spid="262"/>
                                        </p:tgtEl>
                                        <p:attrNameLst>
                                          <p:attrName>ppt_h</p:attrName>
                                        </p:attrNameLst>
                                      </p:cBhvr>
                                      <p:tavLst>
                                        <p:tav tm="0">
                                          <p:val>
                                            <p:strVal val="0"/>
                                          </p:val>
                                        </p:tav>
                                        <p:tav tm="100000">
                                          <p:val>
                                            <p:strVal val="#ppt_h"/>
                                          </p:val>
                                        </p:tav>
                                      </p:tavLst>
                                    </p:anim>
                                  </p:childTnLst>
                                </p:cTn>
                              </p:par>
                              <p:par>
                                <p:cTn id="30" presetID="10" presetClass="entr" presetSubtype="0" fill="hold" nodeType="withEffect">
                                  <p:stCondLst>
                                    <p:cond delay="0"/>
                                  </p:stCondLst>
                                  <p:childTnLst>
                                    <p:set>
                                      <p:cBhvr>
                                        <p:cTn id="31" dur="1" fill="hold">
                                          <p:stCondLst>
                                            <p:cond delay="0"/>
                                          </p:stCondLst>
                                        </p:cTn>
                                        <p:tgtEl>
                                          <p:spTgt spid="263"/>
                                        </p:tgtEl>
                                        <p:attrNameLst>
                                          <p:attrName>style.visibility</p:attrName>
                                        </p:attrNameLst>
                                      </p:cBhvr>
                                      <p:to>
                                        <p:strVal val="visible"/>
                                      </p:to>
                                    </p:set>
                                    <p:animEffect transition="in" filter="fade">
                                      <p:cBhvr>
                                        <p:cTn id="32" dur="1000"/>
                                        <p:tgtEl>
                                          <p:spTgt spid="263"/>
                                        </p:tgtEl>
                                      </p:cBhvr>
                                    </p:animEffect>
                                  </p:childTnLst>
                                </p:cTn>
                              </p:par>
                              <p:par>
                                <p:cTn id="33" presetID="2" presetClass="entr" presetSubtype="4" fill="hold" nodeType="withEffect">
                                  <p:stCondLst>
                                    <p:cond delay="0"/>
                                  </p:stCondLst>
                                  <p:childTnLst>
                                    <p:set>
                                      <p:cBhvr>
                                        <p:cTn id="34" dur="1" fill="hold">
                                          <p:stCondLst>
                                            <p:cond delay="0"/>
                                          </p:stCondLst>
                                        </p:cTn>
                                        <p:tgtEl>
                                          <p:spTgt spid="267"/>
                                        </p:tgtEl>
                                        <p:attrNameLst>
                                          <p:attrName>style.visibility</p:attrName>
                                        </p:attrNameLst>
                                      </p:cBhvr>
                                      <p:to>
                                        <p:strVal val="visible"/>
                                      </p:to>
                                    </p:set>
                                    <p:anim calcmode="lin" valueType="num">
                                      <p:cBhvr additive="base">
                                        <p:cTn id="35" dur="1700"/>
                                        <p:tgtEl>
                                          <p:spTgt spid="26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264"/>
                                        </p:tgtEl>
                                        <p:attrNameLst>
                                          <p:attrName>style.visibility</p:attrName>
                                        </p:attrNameLst>
                                      </p:cBhvr>
                                      <p:to>
                                        <p:strVal val="visible"/>
                                      </p:to>
                                    </p:set>
                                    <p:anim calcmode="lin" valueType="num">
                                      <p:cBhvr additive="base">
                                        <p:cTn id="40" dur="1000"/>
                                        <p:tgtEl>
                                          <p:spTgt spid="264"/>
                                        </p:tgtEl>
                                        <p:attrNameLst>
                                          <p:attrName>ppt_w</p:attrName>
                                        </p:attrNameLst>
                                      </p:cBhvr>
                                      <p:tavLst>
                                        <p:tav tm="0">
                                          <p:val>
                                            <p:strVal val="0"/>
                                          </p:val>
                                        </p:tav>
                                        <p:tav tm="100000">
                                          <p:val>
                                            <p:strVal val="#ppt_w"/>
                                          </p:val>
                                        </p:tav>
                                      </p:tavLst>
                                    </p:anim>
                                    <p:anim calcmode="lin" valueType="num">
                                      <p:cBhvr additive="base">
                                        <p:cTn id="41" dur="1000"/>
                                        <p:tgtEl>
                                          <p:spTgt spid="264"/>
                                        </p:tgtEl>
                                        <p:attrNameLst>
                                          <p:attrName>ppt_h</p:attrName>
                                        </p:attrNameLst>
                                      </p:cBhvr>
                                      <p:tavLst>
                                        <p:tav tm="0">
                                          <p:val>
                                            <p:strVal val="0"/>
                                          </p:val>
                                        </p:tav>
                                        <p:tav tm="100000">
                                          <p:val>
                                            <p:strVal val="#ppt_h"/>
                                          </p:val>
                                        </p:tav>
                                      </p:tavLst>
                                    </p:anim>
                                  </p:childTnLst>
                                </p:cTn>
                              </p:par>
                              <p:par>
                                <p:cTn id="42" presetID="10" presetClass="entr" presetSubtype="0" fill="hold" nodeType="withEffect">
                                  <p:stCondLst>
                                    <p:cond delay="0"/>
                                  </p:stCondLst>
                                  <p:childTnLst>
                                    <p:set>
                                      <p:cBhvr>
                                        <p:cTn id="43" dur="1" fill="hold">
                                          <p:stCondLst>
                                            <p:cond delay="0"/>
                                          </p:stCondLst>
                                        </p:cTn>
                                        <p:tgtEl>
                                          <p:spTgt spid="265"/>
                                        </p:tgtEl>
                                        <p:attrNameLst>
                                          <p:attrName>style.visibility</p:attrName>
                                        </p:attrNameLst>
                                      </p:cBhvr>
                                      <p:to>
                                        <p:strVal val="visible"/>
                                      </p:to>
                                    </p:set>
                                    <p:animEffect transition="in" filter="fade">
                                      <p:cBhvr>
                                        <p:cTn id="44" dur="1000"/>
                                        <p:tgtEl>
                                          <p:spTgt spid="265"/>
                                        </p:tgtEl>
                                      </p:cBhvr>
                                    </p:animEffect>
                                  </p:childTnLst>
                                </p:cTn>
                              </p:par>
                              <p:par>
                                <p:cTn id="45" presetID="2" presetClass="entr" presetSubtype="4" fill="hold" nodeType="withEffect">
                                  <p:stCondLst>
                                    <p:cond delay="0"/>
                                  </p:stCondLst>
                                  <p:childTnLst>
                                    <p:set>
                                      <p:cBhvr>
                                        <p:cTn id="46" dur="1" fill="hold">
                                          <p:stCondLst>
                                            <p:cond delay="0"/>
                                          </p:stCondLst>
                                        </p:cTn>
                                        <p:tgtEl>
                                          <p:spTgt spid="268"/>
                                        </p:tgtEl>
                                        <p:attrNameLst>
                                          <p:attrName>style.visibility</p:attrName>
                                        </p:attrNameLst>
                                      </p:cBhvr>
                                      <p:to>
                                        <p:strVal val="visible"/>
                                      </p:to>
                                    </p:set>
                                    <p:anim calcmode="lin" valueType="num">
                                      <p:cBhvr additive="base">
                                        <p:cTn id="47" dur="1700"/>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1"/>
          <p:cNvSpPr/>
          <p:nvPr/>
        </p:nvSpPr>
        <p:spPr>
          <a:xfrm>
            <a:off x="218050" y="218050"/>
            <a:ext cx="8709000" cy="23538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p:nvPr/>
        </p:nvSpPr>
        <p:spPr>
          <a:xfrm>
            <a:off x="218050" y="2570225"/>
            <a:ext cx="8709000" cy="23538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1"/>
          <p:cNvSpPr/>
          <p:nvPr/>
        </p:nvSpPr>
        <p:spPr>
          <a:xfrm>
            <a:off x="76950" y="2276700"/>
            <a:ext cx="1511700" cy="590100"/>
          </a:xfrm>
          <a:prstGeom prst="notch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1"/>
          <p:cNvSpPr/>
          <p:nvPr/>
        </p:nvSpPr>
        <p:spPr>
          <a:xfrm>
            <a:off x="1434321" y="2276700"/>
            <a:ext cx="1377000" cy="590100"/>
          </a:xfrm>
          <a:prstGeom prst="notch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1"/>
          <p:cNvSpPr/>
          <p:nvPr/>
        </p:nvSpPr>
        <p:spPr>
          <a:xfrm>
            <a:off x="2659891" y="2276700"/>
            <a:ext cx="1377000" cy="590100"/>
          </a:xfrm>
          <a:prstGeom prst="notch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1"/>
          <p:cNvSpPr/>
          <p:nvPr/>
        </p:nvSpPr>
        <p:spPr>
          <a:xfrm>
            <a:off x="3883764" y="2276700"/>
            <a:ext cx="1377000" cy="590100"/>
          </a:xfrm>
          <a:prstGeom prst="notch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1"/>
          <p:cNvSpPr/>
          <p:nvPr/>
        </p:nvSpPr>
        <p:spPr>
          <a:xfrm>
            <a:off x="5108219" y="2276700"/>
            <a:ext cx="1377000" cy="590100"/>
          </a:xfrm>
          <a:prstGeom prst="notch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6330978" y="2276700"/>
            <a:ext cx="1377000" cy="590100"/>
          </a:xfrm>
          <a:prstGeom prst="notch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p:nvPr/>
        </p:nvSpPr>
        <p:spPr>
          <a:xfrm>
            <a:off x="7556548" y="2276700"/>
            <a:ext cx="1377000" cy="590100"/>
          </a:xfrm>
          <a:prstGeom prst="notch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3" name="Google Shape;283;p31"/>
          <p:cNvCxnSpPr/>
          <p:nvPr/>
        </p:nvCxnSpPr>
        <p:spPr>
          <a:xfrm rot="10800000">
            <a:off x="717450" y="1488700"/>
            <a:ext cx="12900" cy="936300"/>
          </a:xfrm>
          <a:prstGeom prst="straightConnector1">
            <a:avLst/>
          </a:prstGeom>
          <a:noFill/>
          <a:ln w="38100" cap="flat" cmpd="sng">
            <a:solidFill>
              <a:srgbClr val="CC0000"/>
            </a:solidFill>
            <a:prstDash val="solid"/>
            <a:round/>
            <a:headEnd type="none" w="med" len="med"/>
            <a:tailEnd type="triangle" w="med" len="med"/>
          </a:ln>
        </p:spPr>
      </p:cxnSp>
      <p:cxnSp>
        <p:nvCxnSpPr>
          <p:cNvPr id="284" name="Google Shape;284;p31"/>
          <p:cNvCxnSpPr/>
          <p:nvPr/>
        </p:nvCxnSpPr>
        <p:spPr>
          <a:xfrm>
            <a:off x="1988125" y="2719225"/>
            <a:ext cx="12900" cy="936300"/>
          </a:xfrm>
          <a:prstGeom prst="straightConnector1">
            <a:avLst/>
          </a:prstGeom>
          <a:noFill/>
          <a:ln w="38100" cap="flat" cmpd="sng">
            <a:solidFill>
              <a:srgbClr val="3D85C6"/>
            </a:solidFill>
            <a:prstDash val="solid"/>
            <a:round/>
            <a:headEnd type="none" w="med" len="med"/>
            <a:tailEnd type="triangle" w="med" len="med"/>
          </a:ln>
        </p:spPr>
      </p:cxnSp>
      <p:sp>
        <p:nvSpPr>
          <p:cNvPr id="285" name="Google Shape;285;p31"/>
          <p:cNvSpPr txBox="1"/>
          <p:nvPr/>
        </p:nvSpPr>
        <p:spPr>
          <a:xfrm>
            <a:off x="359125" y="846550"/>
            <a:ext cx="15117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Order a certain  amount of light or the adaptors</a:t>
            </a:r>
            <a:endParaRPr/>
          </a:p>
        </p:txBody>
      </p:sp>
      <p:sp>
        <p:nvSpPr>
          <p:cNvPr id="286" name="Google Shape;286;p31"/>
          <p:cNvSpPr txBox="1"/>
          <p:nvPr/>
        </p:nvSpPr>
        <p:spPr>
          <a:xfrm>
            <a:off x="1434325" y="3655525"/>
            <a:ext cx="12978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Order the products from the factory</a:t>
            </a:r>
            <a:endParaRPr/>
          </a:p>
        </p:txBody>
      </p:sp>
      <p:cxnSp>
        <p:nvCxnSpPr>
          <p:cNvPr id="287" name="Google Shape;287;p31"/>
          <p:cNvCxnSpPr/>
          <p:nvPr/>
        </p:nvCxnSpPr>
        <p:spPr>
          <a:xfrm rot="10800000">
            <a:off x="3155850" y="1488700"/>
            <a:ext cx="12900" cy="936300"/>
          </a:xfrm>
          <a:prstGeom prst="straightConnector1">
            <a:avLst/>
          </a:prstGeom>
          <a:noFill/>
          <a:ln w="38100" cap="flat" cmpd="sng">
            <a:solidFill>
              <a:srgbClr val="CC0000"/>
            </a:solidFill>
            <a:prstDash val="solid"/>
            <a:round/>
            <a:headEnd type="none" w="med" len="med"/>
            <a:tailEnd type="triangle" w="med" len="med"/>
          </a:ln>
        </p:spPr>
      </p:cxnSp>
      <p:sp>
        <p:nvSpPr>
          <p:cNvPr id="288" name="Google Shape;288;p31"/>
          <p:cNvSpPr txBox="1"/>
          <p:nvPr/>
        </p:nvSpPr>
        <p:spPr>
          <a:xfrm>
            <a:off x="2473800" y="770350"/>
            <a:ext cx="15117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Set up the lights for the customers</a:t>
            </a:r>
            <a:endParaRPr/>
          </a:p>
        </p:txBody>
      </p:sp>
      <p:cxnSp>
        <p:nvCxnSpPr>
          <p:cNvPr id="289" name="Google Shape;289;p31"/>
          <p:cNvCxnSpPr/>
          <p:nvPr/>
        </p:nvCxnSpPr>
        <p:spPr>
          <a:xfrm rot="10800000">
            <a:off x="4473063" y="1486425"/>
            <a:ext cx="12900" cy="936300"/>
          </a:xfrm>
          <a:prstGeom prst="straightConnector1">
            <a:avLst/>
          </a:prstGeom>
          <a:noFill/>
          <a:ln w="38100" cap="flat" cmpd="sng">
            <a:solidFill>
              <a:srgbClr val="CC0000"/>
            </a:solidFill>
            <a:prstDash val="solid"/>
            <a:round/>
            <a:headEnd type="none" w="med" len="med"/>
            <a:tailEnd type="triangle" w="med" len="med"/>
          </a:ln>
        </p:spPr>
      </p:cxnSp>
      <p:sp>
        <p:nvSpPr>
          <p:cNvPr id="290" name="Google Shape;290;p31"/>
          <p:cNvSpPr txBox="1"/>
          <p:nvPr/>
        </p:nvSpPr>
        <p:spPr>
          <a:xfrm>
            <a:off x="3921600" y="770350"/>
            <a:ext cx="13770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Report the damage of the light</a:t>
            </a:r>
            <a:endParaRPr/>
          </a:p>
        </p:txBody>
      </p:sp>
      <p:cxnSp>
        <p:nvCxnSpPr>
          <p:cNvPr id="291" name="Google Shape;291;p31"/>
          <p:cNvCxnSpPr/>
          <p:nvPr/>
        </p:nvCxnSpPr>
        <p:spPr>
          <a:xfrm>
            <a:off x="5645725" y="2719225"/>
            <a:ext cx="12900" cy="936300"/>
          </a:xfrm>
          <a:prstGeom prst="straightConnector1">
            <a:avLst/>
          </a:prstGeom>
          <a:noFill/>
          <a:ln w="38100" cap="flat" cmpd="sng">
            <a:solidFill>
              <a:srgbClr val="3D85C6"/>
            </a:solidFill>
            <a:prstDash val="solid"/>
            <a:round/>
            <a:headEnd type="none" w="med" len="med"/>
            <a:tailEnd type="triangle" w="med" len="med"/>
          </a:ln>
        </p:spPr>
      </p:cxnSp>
      <p:sp>
        <p:nvSpPr>
          <p:cNvPr id="292" name="Google Shape;292;p31"/>
          <p:cNvSpPr txBox="1"/>
          <p:nvPr/>
        </p:nvSpPr>
        <p:spPr>
          <a:xfrm>
            <a:off x="5168125" y="3655525"/>
            <a:ext cx="1225500" cy="101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Prepare the component that need to replace</a:t>
            </a:r>
            <a:endParaRPr/>
          </a:p>
        </p:txBody>
      </p:sp>
      <p:cxnSp>
        <p:nvCxnSpPr>
          <p:cNvPr id="293" name="Google Shape;293;p31"/>
          <p:cNvCxnSpPr/>
          <p:nvPr/>
        </p:nvCxnSpPr>
        <p:spPr>
          <a:xfrm rot="10800000">
            <a:off x="6911463" y="1486425"/>
            <a:ext cx="12900" cy="936300"/>
          </a:xfrm>
          <a:prstGeom prst="straightConnector1">
            <a:avLst/>
          </a:prstGeom>
          <a:noFill/>
          <a:ln w="38100" cap="flat" cmpd="sng">
            <a:solidFill>
              <a:srgbClr val="CC0000"/>
            </a:solidFill>
            <a:prstDash val="solid"/>
            <a:round/>
            <a:headEnd type="none" w="med" len="med"/>
            <a:tailEnd type="triangle" w="med" len="med"/>
          </a:ln>
        </p:spPr>
      </p:cxnSp>
      <p:sp>
        <p:nvSpPr>
          <p:cNvPr id="294" name="Google Shape;294;p31"/>
          <p:cNvSpPr txBox="1"/>
          <p:nvPr/>
        </p:nvSpPr>
        <p:spPr>
          <a:xfrm>
            <a:off x="6283800" y="846550"/>
            <a:ext cx="13770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Repair the damage of the light</a:t>
            </a:r>
            <a:endParaRPr/>
          </a:p>
        </p:txBody>
      </p:sp>
      <p:cxnSp>
        <p:nvCxnSpPr>
          <p:cNvPr id="295" name="Google Shape;295;p31"/>
          <p:cNvCxnSpPr/>
          <p:nvPr/>
        </p:nvCxnSpPr>
        <p:spPr>
          <a:xfrm>
            <a:off x="8160325" y="2719225"/>
            <a:ext cx="12900" cy="936300"/>
          </a:xfrm>
          <a:prstGeom prst="straightConnector1">
            <a:avLst/>
          </a:prstGeom>
          <a:noFill/>
          <a:ln w="38100" cap="flat" cmpd="sng">
            <a:solidFill>
              <a:srgbClr val="3D85C6"/>
            </a:solidFill>
            <a:prstDash val="solid"/>
            <a:round/>
            <a:headEnd type="none" w="med" len="med"/>
            <a:tailEnd type="triangle" w="med" len="med"/>
          </a:ln>
        </p:spPr>
      </p:cxnSp>
      <p:sp>
        <p:nvSpPr>
          <p:cNvPr id="296" name="Google Shape;296;p31"/>
          <p:cNvSpPr txBox="1"/>
          <p:nvPr/>
        </p:nvSpPr>
        <p:spPr>
          <a:xfrm>
            <a:off x="7411275" y="3655525"/>
            <a:ext cx="1225500" cy="101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Analyze the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Marketing strategy</a:t>
            </a:r>
            <a:endParaRPr/>
          </a:p>
        </p:txBody>
      </p:sp>
      <p:sp>
        <p:nvSpPr>
          <p:cNvPr id="302" name="Google Shape;302;p32"/>
          <p:cNvSpPr txBox="1">
            <a:spLocks noGrp="1"/>
          </p:cNvSpPr>
          <p:nvPr>
            <p:ph type="body" idx="1"/>
          </p:nvPr>
        </p:nvSpPr>
        <p:spPr>
          <a:xfrm>
            <a:off x="819150" y="1466250"/>
            <a:ext cx="3160800" cy="29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980000"/>
                </a:solidFill>
              </a:rPr>
              <a:t>Price</a:t>
            </a:r>
            <a:endParaRPr sz="3000" b="1">
              <a:solidFill>
                <a:srgbClr val="980000"/>
              </a:solidFill>
            </a:endParaRPr>
          </a:p>
          <a:p>
            <a:pPr marL="0" lvl="0" indent="0" algn="l" rtl="0">
              <a:spcBef>
                <a:spcPts val="1600"/>
              </a:spcBef>
              <a:spcAft>
                <a:spcPts val="0"/>
              </a:spcAft>
              <a:buNone/>
            </a:pPr>
            <a:r>
              <a:rPr lang="en" sz="1400" b="1">
                <a:solidFill>
                  <a:srgbClr val="000000"/>
                </a:solidFill>
                <a:latin typeface="Times New Roman"/>
                <a:ea typeface="Times New Roman"/>
                <a:cs typeface="Times New Roman"/>
                <a:sym typeface="Times New Roman"/>
              </a:rPr>
              <a:t>Sales for USB port : $25 each</a:t>
            </a:r>
            <a:endParaRPr sz="1400" b="1">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r>
              <a:rPr lang="en" sz="1400" b="1">
                <a:solidFill>
                  <a:srgbClr val="000000"/>
                </a:solidFill>
                <a:latin typeface="Times New Roman"/>
                <a:ea typeface="Times New Roman"/>
                <a:cs typeface="Times New Roman"/>
                <a:sym typeface="Times New Roman"/>
              </a:rPr>
              <a:t>Rental Service for Ceiling transmitter: $1300/ year</a:t>
            </a:r>
            <a:endParaRPr sz="1400" b="1">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a:p>
        </p:txBody>
      </p:sp>
      <p:cxnSp>
        <p:nvCxnSpPr>
          <p:cNvPr id="303" name="Google Shape;303;p32"/>
          <p:cNvCxnSpPr/>
          <p:nvPr/>
        </p:nvCxnSpPr>
        <p:spPr>
          <a:xfrm>
            <a:off x="4059125" y="1792075"/>
            <a:ext cx="0" cy="2646600"/>
          </a:xfrm>
          <a:prstGeom prst="straightConnector1">
            <a:avLst/>
          </a:prstGeom>
          <a:noFill/>
          <a:ln w="76200" cap="flat" cmpd="sng">
            <a:solidFill>
              <a:srgbClr val="000000"/>
            </a:solidFill>
            <a:prstDash val="solid"/>
            <a:round/>
            <a:headEnd type="none" w="med" len="med"/>
            <a:tailEnd type="none" w="med" len="med"/>
          </a:ln>
        </p:spPr>
      </p:cxnSp>
      <p:sp>
        <p:nvSpPr>
          <p:cNvPr id="304" name="Google Shape;304;p32"/>
          <p:cNvSpPr txBox="1">
            <a:spLocks noGrp="1"/>
          </p:cNvSpPr>
          <p:nvPr>
            <p:ph type="body" idx="1"/>
          </p:nvPr>
        </p:nvSpPr>
        <p:spPr>
          <a:xfrm>
            <a:off x="4392450" y="1466250"/>
            <a:ext cx="4404900" cy="29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980000"/>
                </a:solidFill>
              </a:rPr>
              <a:t>Place</a:t>
            </a:r>
            <a:endParaRPr sz="3000" b="1">
              <a:solidFill>
                <a:srgbClr val="980000"/>
              </a:solidFill>
            </a:endParaRPr>
          </a:p>
          <a:p>
            <a:pPr marL="0" lvl="0" indent="0" algn="l" rtl="0">
              <a:spcBef>
                <a:spcPts val="1600"/>
              </a:spcBef>
              <a:spcAft>
                <a:spcPts val="0"/>
              </a:spcAft>
              <a:buNone/>
            </a:pPr>
            <a:r>
              <a:rPr lang="en" sz="1400" b="1">
                <a:solidFill>
                  <a:srgbClr val="000000"/>
                </a:solidFill>
                <a:latin typeface="Times New Roman"/>
                <a:ea typeface="Times New Roman"/>
                <a:cs typeface="Times New Roman"/>
                <a:sym typeface="Times New Roman"/>
              </a:rPr>
              <a:t>University in Hong Kong (8 UGC fund University + 3 Self finance University)</a:t>
            </a:r>
            <a:endParaRPr sz="1400" b="1">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r>
              <a:rPr lang="en" sz="1400" b="1">
                <a:solidFill>
                  <a:srgbClr val="000000"/>
                </a:solidFill>
                <a:latin typeface="Times New Roman"/>
                <a:ea typeface="Times New Roman"/>
                <a:cs typeface="Times New Roman"/>
                <a:sym typeface="Times New Roman"/>
              </a:rPr>
              <a:t>Coffee Shop in Hong Kong (174 Starbucks) </a:t>
            </a:r>
            <a:endParaRPr sz="1400" b="1">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3"/>
          <p:cNvSpPr txBox="1">
            <a:spLocks noGrp="1"/>
          </p:cNvSpPr>
          <p:nvPr>
            <p:ph type="title"/>
          </p:nvPr>
        </p:nvSpPr>
        <p:spPr>
          <a:xfrm>
            <a:off x="971550" y="9980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Marketing strategy</a:t>
            </a:r>
            <a:endParaRPr/>
          </a:p>
        </p:txBody>
      </p:sp>
      <p:sp>
        <p:nvSpPr>
          <p:cNvPr id="310" name="Google Shape;310;p33"/>
          <p:cNvSpPr txBox="1">
            <a:spLocks noGrp="1"/>
          </p:cNvSpPr>
          <p:nvPr>
            <p:ph type="body" idx="1"/>
          </p:nvPr>
        </p:nvSpPr>
        <p:spPr>
          <a:xfrm>
            <a:off x="971550" y="1618650"/>
            <a:ext cx="7267200" cy="29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980000"/>
                </a:solidFill>
              </a:rPr>
              <a:t>Promotion</a:t>
            </a:r>
            <a:endParaRPr sz="3000" b="1">
              <a:solidFill>
                <a:srgbClr val="980000"/>
              </a:solidFill>
            </a:endParaRPr>
          </a:p>
          <a:p>
            <a:pPr marL="0" lvl="0" indent="0" algn="l" rtl="0">
              <a:spcBef>
                <a:spcPts val="1600"/>
              </a:spcBef>
              <a:spcAft>
                <a:spcPts val="0"/>
              </a:spcAft>
              <a:buNone/>
            </a:pPr>
            <a:r>
              <a:rPr lang="en" sz="1800" b="1">
                <a:solidFill>
                  <a:srgbClr val="000000"/>
                </a:solidFill>
              </a:rPr>
              <a:t>Serval Exhibitions</a:t>
            </a:r>
            <a:endParaRPr sz="1800" b="1">
              <a:solidFill>
                <a:srgbClr val="000000"/>
              </a:solidFill>
            </a:endParaRPr>
          </a:p>
          <a:p>
            <a:pPr marL="0" lvl="0" indent="0" algn="l" rtl="0">
              <a:spcBef>
                <a:spcPts val="1600"/>
              </a:spcBef>
              <a:spcAft>
                <a:spcPts val="0"/>
              </a:spcAft>
              <a:buNone/>
            </a:pPr>
            <a:r>
              <a:rPr lang="en" sz="1800" b="1">
                <a:solidFill>
                  <a:srgbClr val="000000"/>
                </a:solidFill>
              </a:rPr>
              <a:t>E-Zone Magazine (Technological aspect)</a:t>
            </a:r>
            <a:endParaRPr sz="1800" b="1">
              <a:solidFill>
                <a:srgbClr val="000000"/>
              </a:solidFill>
            </a:endParaRPr>
          </a:p>
          <a:p>
            <a:pPr marL="0" lvl="0" indent="0" algn="l" rtl="0">
              <a:spcBef>
                <a:spcPts val="1600"/>
              </a:spcBef>
              <a:spcAft>
                <a:spcPts val="0"/>
              </a:spcAft>
              <a:buNone/>
            </a:pPr>
            <a:r>
              <a:rPr lang="en" sz="1800" b="1">
                <a:solidFill>
                  <a:srgbClr val="000000"/>
                </a:solidFill>
              </a:rPr>
              <a:t>Facebook</a:t>
            </a:r>
            <a:endParaRPr sz="1800" b="1">
              <a:solidFill>
                <a:srgbClr val="000000"/>
              </a:solidFill>
            </a:endParaRPr>
          </a:p>
          <a:p>
            <a:pPr marL="0" lvl="0" indent="0" algn="l" rtl="0">
              <a:spcBef>
                <a:spcPts val="1600"/>
              </a:spcBef>
              <a:spcAft>
                <a:spcPts val="0"/>
              </a:spcAft>
              <a:buNone/>
            </a:pPr>
            <a:r>
              <a:rPr lang="en" sz="1800" b="1">
                <a:solidFill>
                  <a:srgbClr val="000000"/>
                </a:solidFill>
              </a:rPr>
              <a:t>Advertising expensive: $150,000</a:t>
            </a:r>
            <a:endParaRPr sz="1800" b="1">
              <a:solidFill>
                <a:srgbClr val="000000"/>
              </a:solidFill>
            </a:endParaRPr>
          </a:p>
          <a:p>
            <a:pPr marL="0" lvl="0" indent="0" algn="l" rtl="0">
              <a:spcBef>
                <a:spcPts val="1600"/>
              </a:spcBef>
              <a:spcAft>
                <a:spcPts val="1600"/>
              </a:spcAft>
              <a:buNone/>
            </a:pPr>
            <a:endParaRPr/>
          </a:p>
        </p:txBody>
      </p:sp>
      <p:pic>
        <p:nvPicPr>
          <p:cNvPr id="311" name="Google Shape;311;p33"/>
          <p:cNvPicPr preferRelativeResize="0"/>
          <p:nvPr/>
        </p:nvPicPr>
        <p:blipFill>
          <a:blip r:embed="rId3">
            <a:alphaModFix/>
          </a:blip>
          <a:stretch>
            <a:fillRect/>
          </a:stretch>
        </p:blipFill>
        <p:spPr>
          <a:xfrm>
            <a:off x="5306400" y="3073275"/>
            <a:ext cx="3391950" cy="1695975"/>
          </a:xfrm>
          <a:prstGeom prst="rect">
            <a:avLst/>
          </a:prstGeom>
          <a:noFill/>
          <a:ln>
            <a:noFill/>
          </a:ln>
        </p:spPr>
      </p:pic>
      <p:pic>
        <p:nvPicPr>
          <p:cNvPr id="312" name="Google Shape;312;p33"/>
          <p:cNvPicPr preferRelativeResize="0"/>
          <p:nvPr/>
        </p:nvPicPr>
        <p:blipFill>
          <a:blip r:embed="rId4">
            <a:alphaModFix/>
          </a:blip>
          <a:stretch>
            <a:fillRect/>
          </a:stretch>
        </p:blipFill>
        <p:spPr>
          <a:xfrm>
            <a:off x="6610350" y="543863"/>
            <a:ext cx="1866900" cy="2428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Timeline</a:t>
            </a:r>
            <a:endParaRPr/>
          </a:p>
        </p:txBody>
      </p:sp>
      <p:sp>
        <p:nvSpPr>
          <p:cNvPr id="318" name="Google Shape;318;p3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Short term - two targets</a:t>
            </a:r>
            <a:endParaRPr/>
          </a:p>
          <a:p>
            <a:pPr marL="0" lvl="0" indent="0" algn="l" rtl="0">
              <a:spcBef>
                <a:spcPts val="1600"/>
              </a:spcBef>
              <a:spcAft>
                <a:spcPts val="1600"/>
              </a:spcAft>
              <a:buNone/>
            </a:pPr>
            <a:r>
              <a:rPr lang="en"/>
              <a:t>Long term - do what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5"/>
          <p:cNvSpPr txBox="1">
            <a:spLocks noGrp="1"/>
          </p:cNvSpPr>
          <p:nvPr>
            <p:ph type="title"/>
          </p:nvPr>
        </p:nvSpPr>
        <p:spPr>
          <a:xfrm>
            <a:off x="460900" y="1291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Financial statement</a:t>
            </a:r>
            <a:endParaRPr/>
          </a:p>
        </p:txBody>
      </p:sp>
      <p:pic>
        <p:nvPicPr>
          <p:cNvPr id="324" name="Google Shape;324;p35"/>
          <p:cNvPicPr preferRelativeResize="0"/>
          <p:nvPr/>
        </p:nvPicPr>
        <p:blipFill>
          <a:blip r:embed="rId3">
            <a:alphaModFix/>
          </a:blip>
          <a:stretch>
            <a:fillRect/>
          </a:stretch>
        </p:blipFill>
        <p:spPr>
          <a:xfrm>
            <a:off x="2191600" y="541850"/>
            <a:ext cx="5151825" cy="43150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6"/>
          <p:cNvSpPr txBox="1">
            <a:spLocks noGrp="1"/>
          </p:cNvSpPr>
          <p:nvPr>
            <p:ph type="body" idx="1"/>
          </p:nvPr>
        </p:nvSpPr>
        <p:spPr>
          <a:xfrm>
            <a:off x="819150" y="1278075"/>
            <a:ext cx="7505700" cy="2448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9600"/>
              <a:t>Q&amp;A</a:t>
            </a:r>
            <a:endParaRPr sz="9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a:t>
            </a:r>
            <a:endParaRPr/>
          </a:p>
        </p:txBody>
      </p:sp>
      <p:sp>
        <p:nvSpPr>
          <p:cNvPr id="335" name="Google Shape;335;p3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indent="0">
              <a:buNone/>
            </a:pPr>
            <a:r>
              <a:rPr lang="en-US" dirty="0" err="1" smtClean="0"/>
              <a:t>Gremyr</a:t>
            </a:r>
            <a:r>
              <a:rPr lang="en-US" dirty="0" smtClean="0"/>
              <a:t>, I., </a:t>
            </a:r>
            <a:r>
              <a:rPr lang="en-US" dirty="0" err="1" smtClean="0"/>
              <a:t>Witell</a:t>
            </a:r>
            <a:r>
              <a:rPr lang="en-US" dirty="0" smtClean="0"/>
              <a:t>, L., </a:t>
            </a:r>
            <a:r>
              <a:rPr lang="en-US" dirty="0" err="1" smtClean="0"/>
              <a:t>Löfberg</a:t>
            </a:r>
            <a:r>
              <a:rPr lang="en-US" dirty="0" smtClean="0"/>
              <a:t>, N. and </a:t>
            </a:r>
            <a:r>
              <a:rPr lang="en-US" dirty="0" err="1" smtClean="0"/>
              <a:t>Edvardsson</a:t>
            </a:r>
            <a:r>
              <a:rPr lang="en-US" dirty="0" smtClean="0"/>
              <a:t>, B. (2014). </a:t>
            </a:r>
            <a:r>
              <a:rPr lang="en-US" i="1" dirty="0" smtClean="0"/>
              <a:t>Understanding New Service Development and Service Innovation through Innovation Modes</a:t>
            </a:r>
            <a:r>
              <a:rPr lang="en-US" dirty="0" smtClean="0"/>
              <a:t>. [online] Diva-portal.org. Available at: https://www.diva-portal.org/smash/get/diva2:706491/FULLTEXT01.pdf [Accessed 14 Nov. 2018</a:t>
            </a:r>
            <a:r>
              <a:rPr lang="en-US" dirty="0" smtClean="0"/>
              <a:t>].</a:t>
            </a:r>
            <a:endParaRPr lang="en" u="sng" dirty="0" smtClean="0">
              <a:solidFill>
                <a:schemeClr val="hlink"/>
              </a:solidFill>
              <a:hlinkClick r:id="rId3"/>
            </a:endParaRPr>
          </a:p>
          <a:p>
            <a:pPr marL="0" lvl="0" indent="0" algn="l" rtl="0">
              <a:spcBef>
                <a:spcPts val="0"/>
              </a:spcBef>
              <a:spcAft>
                <a:spcPts val="0"/>
              </a:spcAft>
              <a:buNone/>
            </a:pPr>
            <a:endParaRPr lang="en" u="sng" dirty="0" smtClean="0">
              <a:solidFill>
                <a:schemeClr val="hlink"/>
              </a:solidFill>
              <a:hlinkClick r:id="rId3"/>
            </a:endParaRPr>
          </a:p>
          <a:p>
            <a:pPr marL="0" lvl="0" indent="0" algn="l" rtl="0">
              <a:spcBef>
                <a:spcPts val="0"/>
              </a:spcBef>
              <a:spcAft>
                <a:spcPts val="0"/>
              </a:spcAft>
              <a:buNone/>
            </a:pPr>
            <a:r>
              <a:rPr lang="en" u="sng" dirty="0" smtClean="0">
                <a:solidFill>
                  <a:schemeClr val="hlink"/>
                </a:solidFill>
                <a:hlinkClick r:id="rId3"/>
              </a:rPr>
              <a:t>https</a:t>
            </a:r>
            <a:r>
              <a:rPr lang="en" u="sng" dirty="0">
                <a:solidFill>
                  <a:schemeClr val="hlink"/>
                </a:solidFill>
                <a:hlinkClick r:id="rId3"/>
              </a:rPr>
              <a:t>://ir.energous.com/financials</a:t>
            </a:r>
            <a:endParaRPr dirty="0"/>
          </a:p>
          <a:p>
            <a:pPr marL="0" lvl="0" indent="0" algn="l" rtl="0">
              <a:lnSpc>
                <a:spcPct val="100000"/>
              </a:lnSpc>
              <a:spcBef>
                <a:spcPts val="1600"/>
              </a:spcBef>
              <a:spcAft>
                <a:spcPts val="0"/>
              </a:spcAft>
              <a:buNone/>
            </a:pPr>
            <a:r>
              <a:rPr lang="en" sz="1100" dirty="0">
                <a:solidFill>
                  <a:srgbClr val="000000"/>
                </a:solidFill>
                <a:latin typeface="Arial"/>
                <a:ea typeface="Arial"/>
                <a:cs typeface="Arial"/>
                <a:sym typeface="Arial"/>
              </a:rPr>
              <a:t>Statista :</a:t>
            </a:r>
            <a:br>
              <a:rPr lang="en" sz="1100" dirty="0">
                <a:solidFill>
                  <a:srgbClr val="000000"/>
                </a:solidFill>
                <a:latin typeface="Arial"/>
                <a:ea typeface="Arial"/>
                <a:cs typeface="Arial"/>
                <a:sym typeface="Arial"/>
              </a:rPr>
            </a:br>
            <a:r>
              <a:rPr lang="en" sz="1100" u="sng" dirty="0">
                <a:solidFill>
                  <a:schemeClr val="accent5"/>
                </a:solidFill>
                <a:latin typeface="Arial"/>
                <a:ea typeface="Arial"/>
                <a:cs typeface="Arial"/>
                <a:sym typeface="Arial"/>
                <a:hlinkClick r:id="rId4"/>
              </a:rPr>
              <a:t>https://www.statista.com/statistics/330695/number-of-smartphone-users-worldwide/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Survey</a:t>
            </a:r>
            <a:endParaRPr/>
          </a:p>
        </p:txBody>
      </p:sp>
      <p:sp>
        <p:nvSpPr>
          <p:cNvPr id="142" name="Google Shape;142;p1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Anker(2014):</a:t>
            </a:r>
            <a:endParaRPr sz="3000"/>
          </a:p>
          <a:p>
            <a:pPr marL="0" lvl="0" indent="0" algn="l" rtl="0">
              <a:spcBef>
                <a:spcPts val="1600"/>
              </a:spcBef>
              <a:spcAft>
                <a:spcPts val="0"/>
              </a:spcAft>
              <a:buNone/>
            </a:pPr>
            <a:r>
              <a:rPr lang="en" sz="3000"/>
              <a:t>47% phone dies</a:t>
            </a:r>
            <a:endParaRPr sz="3000"/>
          </a:p>
          <a:p>
            <a:pPr marL="0" lvl="0" indent="0" algn="l" rtl="0">
              <a:spcBef>
                <a:spcPts val="1600"/>
              </a:spcBef>
              <a:spcAft>
                <a:spcPts val="0"/>
              </a:spcAft>
              <a:buNone/>
            </a:pPr>
            <a:r>
              <a:rPr lang="en" sz="3000"/>
              <a:t>At least weekly</a:t>
            </a:r>
            <a:endParaRPr sz="3000"/>
          </a:p>
          <a:p>
            <a:pPr marL="0" lvl="0" indent="0" algn="l" rtl="0">
              <a:spcBef>
                <a:spcPts val="1600"/>
              </a:spcBef>
              <a:spcAft>
                <a:spcPts val="1600"/>
              </a:spcAft>
              <a:buNone/>
            </a:pPr>
            <a:endParaRPr sz="3000"/>
          </a:p>
        </p:txBody>
      </p:sp>
      <p:pic>
        <p:nvPicPr>
          <p:cNvPr id="143" name="Google Shape;143;p15"/>
          <p:cNvPicPr preferRelativeResize="0"/>
          <p:nvPr/>
        </p:nvPicPr>
        <p:blipFill>
          <a:blip r:embed="rId3">
            <a:alphaModFix/>
          </a:blip>
          <a:stretch>
            <a:fillRect/>
          </a:stretch>
        </p:blipFill>
        <p:spPr>
          <a:xfrm>
            <a:off x="3565720" y="652900"/>
            <a:ext cx="5393150" cy="3837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612150" y="506475"/>
            <a:ext cx="7505700" cy="954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a:solidFill>
                  <a:schemeClr val="dk2"/>
                </a:solidFill>
              </a:rPr>
              <a:t>What is our team?</a:t>
            </a:r>
            <a:endParaRPr/>
          </a:p>
        </p:txBody>
      </p:sp>
      <p:sp>
        <p:nvSpPr>
          <p:cNvPr id="149" name="Google Shape;149;p16"/>
          <p:cNvSpPr txBox="1">
            <a:spLocks noGrp="1"/>
          </p:cNvSpPr>
          <p:nvPr>
            <p:ph type="body" idx="1"/>
          </p:nvPr>
        </p:nvSpPr>
        <p:spPr>
          <a:xfrm>
            <a:off x="612150" y="1570500"/>
            <a:ext cx="7919700" cy="5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a:t>Our Team - Wireless Charging Services</a:t>
            </a:r>
            <a:endParaRPr sz="3000"/>
          </a:p>
          <a:p>
            <a:pPr marL="0" lvl="0" indent="0" algn="l" rtl="0">
              <a:spcBef>
                <a:spcPts val="1600"/>
              </a:spcBef>
              <a:spcAft>
                <a:spcPts val="1600"/>
              </a:spcAft>
              <a:buClr>
                <a:schemeClr val="dk1"/>
              </a:buClr>
              <a:buSzPts val="1100"/>
              <a:buFont typeface="Arial"/>
              <a:buNone/>
            </a:pPr>
            <a:endParaRPr sz="3000"/>
          </a:p>
        </p:txBody>
      </p:sp>
      <p:pic>
        <p:nvPicPr>
          <p:cNvPr id="150" name="Google Shape;150;p16"/>
          <p:cNvPicPr preferRelativeResize="0"/>
          <p:nvPr/>
        </p:nvPicPr>
        <p:blipFill>
          <a:blip r:embed="rId3">
            <a:alphaModFix/>
          </a:blip>
          <a:stretch>
            <a:fillRect/>
          </a:stretch>
        </p:blipFill>
        <p:spPr>
          <a:xfrm>
            <a:off x="5176300" y="2162700"/>
            <a:ext cx="3709150" cy="2486925"/>
          </a:xfrm>
          <a:prstGeom prst="rect">
            <a:avLst/>
          </a:prstGeom>
          <a:noFill/>
          <a:ln>
            <a:noFill/>
          </a:ln>
        </p:spPr>
      </p:pic>
      <p:sp>
        <p:nvSpPr>
          <p:cNvPr id="151" name="Google Shape;151;p16"/>
          <p:cNvSpPr txBox="1"/>
          <p:nvPr/>
        </p:nvSpPr>
        <p:spPr>
          <a:xfrm>
            <a:off x="593575" y="2205050"/>
            <a:ext cx="4323900" cy="2642400"/>
          </a:xfrm>
          <a:prstGeom prst="rect">
            <a:avLst/>
          </a:prstGeom>
          <a:noFill/>
          <a:ln>
            <a:noFill/>
          </a:ln>
        </p:spPr>
        <p:txBody>
          <a:bodyPr spcFirstLastPara="1" wrap="square" lIns="91425" tIns="91425" rIns="91425" bIns="91425" anchor="t" anchorCtr="0">
            <a:noAutofit/>
          </a:bodyPr>
          <a:lstStyle/>
          <a:p>
            <a:pPr marL="457200" lvl="0" indent="-419100" algn="l" rtl="0">
              <a:lnSpc>
                <a:spcPct val="115000"/>
              </a:lnSpc>
              <a:spcBef>
                <a:spcPts val="0"/>
              </a:spcBef>
              <a:spcAft>
                <a:spcPts val="0"/>
              </a:spcAft>
              <a:buClr>
                <a:schemeClr val="dk2"/>
              </a:buClr>
              <a:buSzPts val="3000"/>
              <a:buFont typeface="Calibri"/>
              <a:buAutoNum type="arabicPeriod"/>
            </a:pPr>
            <a:r>
              <a:rPr lang="en" sz="3000">
                <a:solidFill>
                  <a:schemeClr val="dk2"/>
                </a:solidFill>
                <a:latin typeface="Calibri"/>
                <a:ea typeface="Calibri"/>
                <a:cs typeface="Calibri"/>
                <a:sym typeface="Calibri"/>
              </a:rPr>
              <a:t>Sign Contract to big company - Earn profit</a:t>
            </a:r>
            <a:endParaRPr sz="3000">
              <a:solidFill>
                <a:schemeClr val="dk2"/>
              </a:solidFill>
              <a:latin typeface="Calibri"/>
              <a:ea typeface="Calibri"/>
              <a:cs typeface="Calibri"/>
              <a:sym typeface="Calibri"/>
            </a:endParaRPr>
          </a:p>
          <a:p>
            <a:pPr marL="457200" lvl="0" indent="-419100" algn="l" rtl="0">
              <a:lnSpc>
                <a:spcPct val="115000"/>
              </a:lnSpc>
              <a:spcBef>
                <a:spcPts val="0"/>
              </a:spcBef>
              <a:spcAft>
                <a:spcPts val="0"/>
              </a:spcAft>
              <a:buClr>
                <a:schemeClr val="dk2"/>
              </a:buClr>
              <a:buSzPts val="3000"/>
              <a:buFont typeface="Calibri"/>
              <a:buAutoNum type="arabicPeriod"/>
            </a:pPr>
            <a:r>
              <a:rPr lang="en" sz="3000">
                <a:solidFill>
                  <a:schemeClr val="dk2"/>
                </a:solidFill>
                <a:latin typeface="Calibri"/>
                <a:ea typeface="Calibri"/>
                <a:cs typeface="Calibri"/>
                <a:sym typeface="Calibri"/>
              </a:rPr>
              <a:t>To solve the battery or charging problems</a:t>
            </a:r>
            <a:endParaRPr sz="3000">
              <a:solidFill>
                <a:schemeClr val="dk2"/>
              </a:solidFill>
              <a:latin typeface="Calibri"/>
              <a:ea typeface="Calibri"/>
              <a:cs typeface="Calibri"/>
              <a:sym typeface="Calibri"/>
            </a:endParaRPr>
          </a:p>
          <a:p>
            <a:pPr marL="0" lvl="0" indent="0" algn="l" rtl="0">
              <a:spcBef>
                <a:spcPts val="16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First Target:</a:t>
            </a:r>
            <a:endParaRPr>
              <a:solidFill>
                <a:srgbClr val="000000"/>
              </a:solidFill>
            </a:endParaRPr>
          </a:p>
        </p:txBody>
      </p:sp>
      <p:sp>
        <p:nvSpPr>
          <p:cNvPr id="157" name="Google Shape;157;p17"/>
          <p:cNvSpPr txBox="1">
            <a:spLocks noGrp="1"/>
          </p:cNvSpPr>
          <p:nvPr>
            <p:ph type="body" idx="1"/>
          </p:nvPr>
        </p:nvSpPr>
        <p:spPr>
          <a:xfrm>
            <a:off x="819150" y="1609200"/>
            <a:ext cx="7505700" cy="29979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AutoNum type="arabicPeriod"/>
            </a:pPr>
            <a:r>
              <a:rPr lang="en" sz="3000"/>
              <a:t>Starbucks</a:t>
            </a:r>
            <a:endParaRPr sz="3000"/>
          </a:p>
          <a:p>
            <a:pPr marL="457200" lvl="0" indent="-419100" algn="l" rtl="0">
              <a:spcBef>
                <a:spcPts val="0"/>
              </a:spcBef>
              <a:spcAft>
                <a:spcPts val="0"/>
              </a:spcAft>
              <a:buSzPts val="3000"/>
              <a:buAutoNum type="arabicPeriod"/>
            </a:pPr>
            <a:r>
              <a:rPr lang="en" sz="3000"/>
              <a:t>University e.g. Baptist University Campus</a:t>
            </a:r>
            <a:endParaRPr sz="3000"/>
          </a:p>
        </p:txBody>
      </p:sp>
      <p:pic>
        <p:nvPicPr>
          <p:cNvPr id="158" name="Google Shape;158;p17"/>
          <p:cNvPicPr preferRelativeResize="0"/>
          <p:nvPr/>
        </p:nvPicPr>
        <p:blipFill>
          <a:blip r:embed="rId3">
            <a:alphaModFix/>
          </a:blip>
          <a:stretch>
            <a:fillRect/>
          </a:stretch>
        </p:blipFill>
        <p:spPr>
          <a:xfrm>
            <a:off x="197388" y="3190213"/>
            <a:ext cx="2619375" cy="1743075"/>
          </a:xfrm>
          <a:prstGeom prst="rect">
            <a:avLst/>
          </a:prstGeom>
          <a:noFill/>
          <a:ln>
            <a:noFill/>
          </a:ln>
        </p:spPr>
      </p:pic>
      <p:pic>
        <p:nvPicPr>
          <p:cNvPr id="159" name="Google Shape;159;p17"/>
          <p:cNvPicPr preferRelativeResize="0"/>
          <p:nvPr/>
        </p:nvPicPr>
        <p:blipFill>
          <a:blip r:embed="rId4">
            <a:alphaModFix/>
          </a:blip>
          <a:stretch>
            <a:fillRect/>
          </a:stretch>
        </p:blipFill>
        <p:spPr>
          <a:xfrm>
            <a:off x="6089075" y="3190228"/>
            <a:ext cx="2857500" cy="1743075"/>
          </a:xfrm>
          <a:prstGeom prst="rect">
            <a:avLst/>
          </a:prstGeom>
          <a:noFill/>
          <a:ln>
            <a:noFill/>
          </a:ln>
        </p:spPr>
      </p:pic>
      <p:pic>
        <p:nvPicPr>
          <p:cNvPr id="160" name="Google Shape;160;p17"/>
          <p:cNvPicPr preferRelativeResize="0"/>
          <p:nvPr/>
        </p:nvPicPr>
        <p:blipFill>
          <a:blip r:embed="rId5">
            <a:alphaModFix/>
          </a:blip>
          <a:stretch>
            <a:fillRect/>
          </a:stretch>
        </p:blipFill>
        <p:spPr>
          <a:xfrm>
            <a:off x="2816775" y="3190225"/>
            <a:ext cx="3272300" cy="1743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18"/>
          <p:cNvPicPr preferRelativeResize="0"/>
          <p:nvPr/>
        </p:nvPicPr>
        <p:blipFill>
          <a:blip r:embed="rId3">
            <a:alphaModFix/>
          </a:blip>
          <a:stretch>
            <a:fillRect/>
          </a:stretch>
        </p:blipFill>
        <p:spPr>
          <a:xfrm>
            <a:off x="284638" y="1700950"/>
            <a:ext cx="8679574" cy="1856000"/>
          </a:xfrm>
          <a:prstGeom prst="rect">
            <a:avLst/>
          </a:prstGeom>
          <a:noFill/>
          <a:ln>
            <a:noFill/>
          </a:ln>
        </p:spPr>
      </p:pic>
      <p:sp>
        <p:nvSpPr>
          <p:cNvPr id="166" name="Google Shape;166;p18"/>
          <p:cNvSpPr txBox="1">
            <a:spLocks noGrp="1"/>
          </p:cNvSpPr>
          <p:nvPr>
            <p:ph type="title"/>
          </p:nvPr>
        </p:nvSpPr>
        <p:spPr>
          <a:xfrm>
            <a:off x="284650" y="1252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a:t>
            </a:r>
            <a:endParaRPr/>
          </a:p>
        </p:txBody>
      </p:sp>
      <p:sp>
        <p:nvSpPr>
          <p:cNvPr id="167" name="Google Shape;167;p18"/>
          <p:cNvSpPr txBox="1">
            <a:spLocks noGrp="1"/>
          </p:cNvSpPr>
          <p:nvPr>
            <p:ph type="body" idx="1"/>
          </p:nvPr>
        </p:nvSpPr>
        <p:spPr>
          <a:xfrm>
            <a:off x="1410400" y="3382200"/>
            <a:ext cx="1534200" cy="1109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2500"/>
              <a:t>Market Analysis</a:t>
            </a:r>
            <a:endParaRPr sz="2500">
              <a:solidFill>
                <a:srgbClr val="E06666"/>
              </a:solidFill>
            </a:endParaRPr>
          </a:p>
        </p:txBody>
      </p:sp>
      <p:sp>
        <p:nvSpPr>
          <p:cNvPr id="168" name="Google Shape;168;p18"/>
          <p:cNvSpPr txBox="1">
            <a:spLocks noGrp="1"/>
          </p:cNvSpPr>
          <p:nvPr>
            <p:ph type="body" idx="1"/>
          </p:nvPr>
        </p:nvSpPr>
        <p:spPr>
          <a:xfrm>
            <a:off x="-1950" y="1420075"/>
            <a:ext cx="2132100" cy="6921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2500"/>
              <a:t>Introduction</a:t>
            </a:r>
            <a:endParaRPr sz="2500">
              <a:solidFill>
                <a:srgbClr val="E06666"/>
              </a:solidFill>
            </a:endParaRPr>
          </a:p>
        </p:txBody>
      </p:sp>
      <p:sp>
        <p:nvSpPr>
          <p:cNvPr id="169" name="Google Shape;169;p18"/>
          <p:cNvSpPr txBox="1">
            <a:spLocks noGrp="1"/>
          </p:cNvSpPr>
          <p:nvPr>
            <p:ph type="body" idx="1"/>
          </p:nvPr>
        </p:nvSpPr>
        <p:spPr>
          <a:xfrm>
            <a:off x="2346450" y="982825"/>
            <a:ext cx="2046900" cy="1109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2500"/>
              <a:t>Services Development</a:t>
            </a:r>
            <a:endParaRPr sz="2500">
              <a:solidFill>
                <a:srgbClr val="E06666"/>
              </a:solidFill>
            </a:endParaRPr>
          </a:p>
        </p:txBody>
      </p:sp>
      <p:sp>
        <p:nvSpPr>
          <p:cNvPr id="170" name="Google Shape;170;p18"/>
          <p:cNvSpPr txBox="1">
            <a:spLocks noGrp="1"/>
          </p:cNvSpPr>
          <p:nvPr>
            <p:ph type="body" idx="1"/>
          </p:nvPr>
        </p:nvSpPr>
        <p:spPr>
          <a:xfrm>
            <a:off x="3557575" y="3238425"/>
            <a:ext cx="2046900" cy="1109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2500"/>
              <a:t>Operational Plan</a:t>
            </a:r>
            <a:endParaRPr sz="2500">
              <a:solidFill>
                <a:srgbClr val="E06666"/>
              </a:solidFill>
            </a:endParaRPr>
          </a:p>
        </p:txBody>
      </p:sp>
      <p:sp>
        <p:nvSpPr>
          <p:cNvPr id="171" name="Google Shape;171;p18"/>
          <p:cNvSpPr txBox="1">
            <a:spLocks noGrp="1"/>
          </p:cNvSpPr>
          <p:nvPr>
            <p:ph type="body" idx="1"/>
          </p:nvPr>
        </p:nvSpPr>
        <p:spPr>
          <a:xfrm>
            <a:off x="7289500" y="1343875"/>
            <a:ext cx="2046900" cy="1109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2500"/>
              <a:t>Q &amp; A</a:t>
            </a:r>
            <a:endParaRPr sz="2500">
              <a:solidFill>
                <a:srgbClr val="E06666"/>
              </a:solidFill>
            </a:endParaRPr>
          </a:p>
        </p:txBody>
      </p:sp>
      <p:sp>
        <p:nvSpPr>
          <p:cNvPr id="172" name="Google Shape;172;p18"/>
          <p:cNvSpPr txBox="1">
            <a:spLocks noGrp="1"/>
          </p:cNvSpPr>
          <p:nvPr>
            <p:ph type="body" idx="1"/>
          </p:nvPr>
        </p:nvSpPr>
        <p:spPr>
          <a:xfrm>
            <a:off x="6026325" y="3203650"/>
            <a:ext cx="2046900" cy="1109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2500"/>
              <a:t>Financial Statement</a:t>
            </a:r>
            <a:endParaRPr sz="2500">
              <a:solidFill>
                <a:srgbClr val="E06666"/>
              </a:solidFill>
            </a:endParaRPr>
          </a:p>
        </p:txBody>
      </p:sp>
      <p:sp>
        <p:nvSpPr>
          <p:cNvPr id="173" name="Google Shape;173;p18"/>
          <p:cNvSpPr txBox="1">
            <a:spLocks noGrp="1"/>
          </p:cNvSpPr>
          <p:nvPr>
            <p:ph type="body" idx="1"/>
          </p:nvPr>
        </p:nvSpPr>
        <p:spPr>
          <a:xfrm>
            <a:off x="4797975" y="1123875"/>
            <a:ext cx="2046900" cy="1109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2500"/>
              <a:t>Marketing Strategy</a:t>
            </a:r>
            <a:endParaRPr sz="2500">
              <a:solidFill>
                <a:srgbClr val="E0666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p:txBody>
      </p:sp>
      <p:sp>
        <p:nvSpPr>
          <p:cNvPr id="179" name="Google Shape;179;p1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rgbClr val="000000"/>
              </a:buClr>
              <a:buSzPts val="1100"/>
              <a:buFont typeface="Arial"/>
              <a:buNone/>
            </a:pPr>
            <a:r>
              <a:rPr lang="en" sz="2800">
                <a:solidFill>
                  <a:srgbClr val="000000"/>
                </a:solidFill>
              </a:rPr>
              <a:t>Our Mission </a:t>
            </a:r>
            <a:endParaRPr sz="1350">
              <a:solidFill>
                <a:srgbClr val="07090A"/>
              </a:solidFill>
              <a:latin typeface="Arial"/>
              <a:ea typeface="Arial"/>
              <a:cs typeface="Arial"/>
              <a:sym typeface="Arial"/>
            </a:endParaRPr>
          </a:p>
          <a:p>
            <a:pPr marL="457200" lvl="0" indent="-406400" algn="l" rtl="0">
              <a:lnSpc>
                <a:spcPct val="100000"/>
              </a:lnSpc>
              <a:spcBef>
                <a:spcPts val="0"/>
              </a:spcBef>
              <a:spcAft>
                <a:spcPts val="0"/>
              </a:spcAft>
              <a:buClr>
                <a:srgbClr val="000000"/>
              </a:buClr>
              <a:buSzPts val="2800"/>
              <a:buChar char="●"/>
            </a:pPr>
            <a:r>
              <a:rPr lang="en" sz="2800">
                <a:solidFill>
                  <a:srgbClr val="000000"/>
                </a:solidFill>
              </a:rPr>
              <a:t>Solving the problem - recharging and constrained battery</a:t>
            </a:r>
            <a:endParaRPr sz="2800">
              <a:solidFill>
                <a:srgbClr val="000000"/>
              </a:solidFill>
            </a:endParaRPr>
          </a:p>
          <a:p>
            <a:pPr marL="457200" lvl="0" indent="-406400" algn="l" rtl="0">
              <a:lnSpc>
                <a:spcPct val="100000"/>
              </a:lnSpc>
              <a:spcBef>
                <a:spcPts val="0"/>
              </a:spcBef>
              <a:spcAft>
                <a:spcPts val="0"/>
              </a:spcAft>
              <a:buClr>
                <a:srgbClr val="000000"/>
              </a:buClr>
              <a:buSzPts val="2800"/>
              <a:buChar char="●"/>
            </a:pPr>
            <a:r>
              <a:rPr lang="en" sz="2800">
                <a:solidFill>
                  <a:srgbClr val="000000"/>
                </a:solidFill>
              </a:rPr>
              <a:t>Provides safely and efficiently power to devices in need.</a:t>
            </a:r>
            <a:endParaRPr sz="2800">
              <a:solidFill>
                <a:srgbClr val="000000"/>
              </a:solidFill>
            </a:endParaRPr>
          </a:p>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80" name="Google Shape;180;p19"/>
          <p:cNvPicPr preferRelativeResize="0"/>
          <p:nvPr/>
        </p:nvPicPr>
        <p:blipFill>
          <a:blip r:embed="rId3">
            <a:alphaModFix/>
          </a:blip>
          <a:stretch>
            <a:fillRect/>
          </a:stretch>
        </p:blipFill>
        <p:spPr>
          <a:xfrm>
            <a:off x="4438975" y="504900"/>
            <a:ext cx="3655825" cy="1898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07090A"/>
                </a:solidFill>
                <a:highlight>
                  <a:srgbClr val="FFFFFF"/>
                </a:highlight>
                <a:latin typeface="Arial"/>
                <a:ea typeface="Arial"/>
                <a:cs typeface="Arial"/>
                <a:sym typeface="Arial"/>
              </a:rPr>
              <a:t>Power is using </a:t>
            </a:r>
            <a:endParaRPr sz="3000">
              <a:solidFill>
                <a:srgbClr val="07090A"/>
              </a:solidFill>
              <a:highlight>
                <a:srgbClr val="FFFFFF"/>
              </a:highlight>
              <a:latin typeface="Arial"/>
              <a:ea typeface="Arial"/>
              <a:cs typeface="Arial"/>
              <a:sym typeface="Arial"/>
            </a:endParaRPr>
          </a:p>
          <a:p>
            <a:pPr marL="457200" lvl="0" indent="-419100" algn="l" rtl="0">
              <a:spcBef>
                <a:spcPts val="1600"/>
              </a:spcBef>
              <a:spcAft>
                <a:spcPts val="0"/>
              </a:spcAft>
              <a:buClr>
                <a:srgbClr val="07090A"/>
              </a:buClr>
              <a:buSzPts val="3000"/>
              <a:buFont typeface="Arial"/>
              <a:buAutoNum type="arabicPeriod"/>
            </a:pPr>
            <a:r>
              <a:rPr lang="en" sz="3000">
                <a:solidFill>
                  <a:srgbClr val="07090A"/>
                </a:solidFill>
                <a:highlight>
                  <a:srgbClr val="FFFFFF"/>
                </a:highlight>
                <a:latin typeface="Arial"/>
                <a:ea typeface="Arial"/>
                <a:cs typeface="Arial"/>
                <a:sym typeface="Arial"/>
              </a:rPr>
              <a:t>safe, </a:t>
            </a:r>
            <a:endParaRPr sz="3000">
              <a:solidFill>
                <a:srgbClr val="07090A"/>
              </a:solidFill>
              <a:highlight>
                <a:srgbClr val="FFFFFF"/>
              </a:highlight>
              <a:latin typeface="Arial"/>
              <a:ea typeface="Arial"/>
              <a:cs typeface="Arial"/>
              <a:sym typeface="Arial"/>
            </a:endParaRPr>
          </a:p>
          <a:p>
            <a:pPr marL="457200" lvl="0" indent="-419100" algn="l" rtl="0">
              <a:spcBef>
                <a:spcPts val="0"/>
              </a:spcBef>
              <a:spcAft>
                <a:spcPts val="0"/>
              </a:spcAft>
              <a:buClr>
                <a:srgbClr val="07090A"/>
              </a:buClr>
              <a:buSzPts val="3000"/>
              <a:buFont typeface="Arial"/>
              <a:buAutoNum type="arabicPeriod"/>
            </a:pPr>
            <a:r>
              <a:rPr lang="en" sz="3000">
                <a:solidFill>
                  <a:srgbClr val="07090A"/>
                </a:solidFill>
                <a:highlight>
                  <a:srgbClr val="FFFFFF"/>
                </a:highlight>
                <a:latin typeface="Arial"/>
                <a:ea typeface="Arial"/>
                <a:cs typeface="Arial"/>
                <a:sym typeface="Arial"/>
              </a:rPr>
              <a:t>focused, </a:t>
            </a:r>
            <a:endParaRPr sz="3000">
              <a:solidFill>
                <a:srgbClr val="07090A"/>
              </a:solidFill>
              <a:highlight>
                <a:srgbClr val="FFFFFF"/>
              </a:highlight>
              <a:latin typeface="Arial"/>
              <a:ea typeface="Arial"/>
              <a:cs typeface="Arial"/>
              <a:sym typeface="Arial"/>
            </a:endParaRPr>
          </a:p>
          <a:p>
            <a:pPr marL="0" lvl="0" indent="0" algn="l" rtl="0">
              <a:spcBef>
                <a:spcPts val="1600"/>
              </a:spcBef>
              <a:spcAft>
                <a:spcPts val="1600"/>
              </a:spcAft>
              <a:buNone/>
            </a:pPr>
            <a:r>
              <a:rPr lang="en" sz="3000">
                <a:solidFill>
                  <a:srgbClr val="07090A"/>
                </a:solidFill>
                <a:highlight>
                  <a:srgbClr val="FFFFFF"/>
                </a:highlight>
                <a:latin typeface="Arial"/>
                <a:ea typeface="Arial"/>
                <a:cs typeface="Arial"/>
                <a:sym typeface="Arial"/>
              </a:rPr>
              <a:t>beams of invisible infrared light.</a:t>
            </a:r>
            <a:endParaRPr sz="3000"/>
          </a:p>
        </p:txBody>
      </p:sp>
      <p:pic>
        <p:nvPicPr>
          <p:cNvPr id="186" name="Google Shape;186;p20"/>
          <p:cNvPicPr preferRelativeResize="0"/>
          <p:nvPr/>
        </p:nvPicPr>
        <p:blipFill>
          <a:blip r:embed="rId3">
            <a:alphaModFix/>
          </a:blip>
          <a:stretch>
            <a:fillRect/>
          </a:stretch>
        </p:blipFill>
        <p:spPr>
          <a:xfrm>
            <a:off x="4181600" y="1154100"/>
            <a:ext cx="4254050" cy="2835301"/>
          </a:xfrm>
          <a:prstGeom prst="rect">
            <a:avLst/>
          </a:prstGeom>
          <a:noFill/>
          <a:ln>
            <a:noFill/>
          </a:ln>
        </p:spPr>
      </p:pic>
      <p:sp>
        <p:nvSpPr>
          <p:cNvPr id="187" name="Google Shape;187;p20"/>
          <p:cNvSpPr txBox="1">
            <a:spLocks noGrp="1"/>
          </p:cNvSpPr>
          <p:nvPr>
            <p:ph type="title"/>
          </p:nvPr>
        </p:nvSpPr>
        <p:spPr>
          <a:xfrm>
            <a:off x="579000" y="8688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it work?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1"/>
          <p:cNvSpPr txBox="1">
            <a:spLocks noGrp="1"/>
          </p:cNvSpPr>
          <p:nvPr>
            <p:ph type="body" idx="1"/>
          </p:nvPr>
        </p:nvSpPr>
        <p:spPr>
          <a:xfrm>
            <a:off x="819150" y="424600"/>
            <a:ext cx="7505700" cy="401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07090A"/>
                </a:solidFill>
                <a:highlight>
                  <a:srgbClr val="FFFFFF"/>
                </a:highlight>
              </a:rPr>
              <a:t>Transmitters connect - standard power source </a:t>
            </a:r>
            <a:endParaRPr sz="3000">
              <a:solidFill>
                <a:srgbClr val="07090A"/>
              </a:solidFill>
              <a:highlight>
                <a:srgbClr val="FFFFFF"/>
              </a:highlight>
            </a:endParaRPr>
          </a:p>
          <a:p>
            <a:pPr marL="0" lvl="0" indent="0" algn="l" rtl="0">
              <a:spcBef>
                <a:spcPts val="1600"/>
              </a:spcBef>
              <a:spcAft>
                <a:spcPts val="0"/>
              </a:spcAft>
              <a:buNone/>
            </a:pPr>
            <a:endParaRPr sz="3000">
              <a:solidFill>
                <a:srgbClr val="07090A"/>
              </a:solidFill>
              <a:highlight>
                <a:srgbClr val="FFFFFF"/>
              </a:highlight>
              <a:latin typeface="Arial"/>
              <a:ea typeface="Arial"/>
              <a:cs typeface="Arial"/>
              <a:sym typeface="Arial"/>
            </a:endParaRPr>
          </a:p>
          <a:p>
            <a:pPr marL="0" lvl="0" indent="0" algn="l" rtl="0">
              <a:spcBef>
                <a:spcPts val="1600"/>
              </a:spcBef>
              <a:spcAft>
                <a:spcPts val="0"/>
              </a:spcAft>
              <a:buNone/>
            </a:pPr>
            <a:endParaRPr sz="3000">
              <a:solidFill>
                <a:srgbClr val="07090A"/>
              </a:solidFill>
              <a:highlight>
                <a:srgbClr val="FFFFFF"/>
              </a:highlight>
              <a:latin typeface="Arial"/>
              <a:ea typeface="Arial"/>
              <a:cs typeface="Arial"/>
              <a:sym typeface="Arial"/>
            </a:endParaRPr>
          </a:p>
          <a:p>
            <a:pPr marL="0" lvl="0" indent="0" algn="l" rtl="0">
              <a:spcBef>
                <a:spcPts val="1600"/>
              </a:spcBef>
              <a:spcAft>
                <a:spcPts val="1600"/>
              </a:spcAft>
              <a:buNone/>
            </a:pPr>
            <a:r>
              <a:rPr lang="en" sz="3000">
                <a:solidFill>
                  <a:srgbClr val="07090A"/>
                </a:solidFill>
                <a:highlight>
                  <a:srgbClr val="FFFFFF"/>
                </a:highlight>
              </a:rPr>
              <a:t>Deliver power - nearby receivers with devices</a:t>
            </a:r>
            <a:endParaRPr sz="3000"/>
          </a:p>
        </p:txBody>
      </p:sp>
      <p:pic>
        <p:nvPicPr>
          <p:cNvPr id="193" name="Google Shape;193;p21"/>
          <p:cNvPicPr preferRelativeResize="0"/>
          <p:nvPr/>
        </p:nvPicPr>
        <p:blipFill>
          <a:blip r:embed="rId3">
            <a:alphaModFix/>
          </a:blip>
          <a:stretch>
            <a:fillRect/>
          </a:stretch>
        </p:blipFill>
        <p:spPr>
          <a:xfrm>
            <a:off x="4688375" y="1073925"/>
            <a:ext cx="2857500" cy="1497825"/>
          </a:xfrm>
          <a:prstGeom prst="rect">
            <a:avLst/>
          </a:prstGeom>
          <a:noFill/>
          <a:ln>
            <a:noFill/>
          </a:ln>
        </p:spPr>
      </p:pic>
      <p:pic>
        <p:nvPicPr>
          <p:cNvPr id="194" name="Google Shape;194;p21"/>
          <p:cNvPicPr preferRelativeResize="0"/>
          <p:nvPr/>
        </p:nvPicPr>
        <p:blipFill>
          <a:blip r:embed="rId4">
            <a:alphaModFix/>
          </a:blip>
          <a:stretch>
            <a:fillRect/>
          </a:stretch>
        </p:blipFill>
        <p:spPr>
          <a:xfrm>
            <a:off x="4688375" y="3188375"/>
            <a:ext cx="2819400" cy="1619250"/>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1109</Words>
  <Application>Microsoft Office PowerPoint</Application>
  <PresentationFormat>On-screen Show (16:9)</PresentationFormat>
  <Paragraphs>158</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Nunito</vt:lpstr>
      <vt:lpstr>Calibri</vt:lpstr>
      <vt:lpstr>Playfair Display</vt:lpstr>
      <vt:lpstr>Impact</vt:lpstr>
      <vt:lpstr>Times New Roman</vt:lpstr>
      <vt:lpstr>Shift</vt:lpstr>
      <vt:lpstr>Wireless Charge Service</vt:lpstr>
      <vt:lpstr>Ask you a Question !</vt:lpstr>
      <vt:lpstr>Survey</vt:lpstr>
      <vt:lpstr>What is our team?</vt:lpstr>
      <vt:lpstr>First Target:</vt:lpstr>
      <vt:lpstr>Content</vt:lpstr>
      <vt:lpstr>Introduction</vt:lpstr>
      <vt:lpstr>How does it work?</vt:lpstr>
      <vt:lpstr>Slide 9</vt:lpstr>
      <vt:lpstr>Power Delivery</vt:lpstr>
      <vt:lpstr>Slide 11</vt:lpstr>
      <vt:lpstr>Sell services: Ceiling Transmitter &amp; Receivers</vt:lpstr>
      <vt:lpstr>Market Analysis</vt:lpstr>
      <vt:lpstr>Market Analysis</vt:lpstr>
      <vt:lpstr>Market Analysis</vt:lpstr>
      <vt:lpstr>Market Analysis</vt:lpstr>
      <vt:lpstr>Product/Services Development</vt:lpstr>
      <vt:lpstr>Product/Services Development</vt:lpstr>
      <vt:lpstr>Product/Services Development</vt:lpstr>
      <vt:lpstr>Operational plan</vt:lpstr>
      <vt:lpstr>Slide 21</vt:lpstr>
      <vt:lpstr>Marketing strategy</vt:lpstr>
      <vt:lpstr>Marketing strategy</vt:lpstr>
      <vt:lpstr>Timeline</vt:lpstr>
      <vt:lpstr>Financial statement</vt:lpstr>
      <vt:lpstr>Slide 26</vt:lpstr>
      <vt:lpstr>Reference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Charge Service</dc:title>
  <dc:creator>lawrence</dc:creator>
  <cp:lastModifiedBy>lawrence</cp:lastModifiedBy>
  <cp:revision>1</cp:revision>
  <dcterms:modified xsi:type="dcterms:W3CDTF">2018-11-14T15:17:45Z</dcterms:modified>
</cp:coreProperties>
</file>