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7984" autoAdjust="0"/>
  </p:normalViewPr>
  <p:slideViewPr>
    <p:cSldViewPr>
      <p:cViewPr varScale="1">
        <p:scale>
          <a:sx n="47" d="100"/>
          <a:sy n="47" d="100"/>
        </p:scale>
        <p:origin x="-1363"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smtClean="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5A9703D-B55E-4019-9A3E-03162E459B4F}" type="datetimeFigureOut">
              <a:rPr lang="en-US"/>
              <a:pPr>
                <a:defRPr/>
              </a:pPr>
              <a:t>05-Feb-18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AF0C340-45B5-4A37-A349-42412CF7D21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Across many regions in the world, pneumonia is a leading cause of death among children. Many children young and the school going often experience pneumonia resulting in the swellings of their lungs arising from viral or bacterial infections with most cases arising from viral infections (Rambaud-Althaus et al., 2015). Nurses are likely to experience cases of pneumonia in children from low and middle income areas.</a:t>
            </a:r>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77A9643-04CE-4F17-B520-7000FC9E3A12}" type="slidenum">
              <a:rPr lang="en-US"/>
              <a:pPr fontAlgn="base">
                <a:spcBef>
                  <a:spcPct val="0"/>
                </a:spcBef>
                <a:spcAft>
                  <a:spcPct val="0"/>
                </a:spcAft>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Child monitoring is an imperative exercise to determine the responsiveness of the drug in children. Since the drugs often impact differently, the guardian or parent should always be aware of any changes in the child and report any severity of the situation to the clinician for a further change in the medication (Treatment for pneumonia in children, 2017). As such, reporting the condition will improve the effectiveness of the drug to treat the specific condition. It is important to ensure the children get enough rest and reduce any risk environment for their re-infections. Elsewhere, under severe infections, enhancing in-patient treatment would go along in improving the nature of the treatment mechanisms (Treatment for pneumonia in children, 2017). </a:t>
            </a:r>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22EC41-F8A8-4C84-B130-18F3E97E1806}" type="slidenum">
              <a:rPr lang="en-US"/>
              <a:pPr fontAlgn="base">
                <a:spcBef>
                  <a:spcPct val="0"/>
                </a:spcBef>
                <a:spcAft>
                  <a:spcPct val="0"/>
                </a:spcAft>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Pneumonia as a disease of the lungs manifests through coughing, difficulty in breathing, fever and chest pains. Pneumonia is caused by either the viral or bacterial infections in children. In many cases, babies and young children are the largest risk groups. Some of the drugs for treating pneumonia include; antibiotics and penicillin.</a:t>
            </a:r>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5B6A3C0-15EB-4629-AA85-CE81A7C34B9A}" type="slidenum">
              <a:rPr lang="en-US"/>
              <a:pPr fontAlgn="base">
                <a:spcBef>
                  <a:spcPct val="0"/>
                </a:spcBef>
                <a:spcAft>
                  <a:spcPct val="0"/>
                </a:spcAft>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AB57B8-9392-4D24-958E-F1784014FD51}" type="slidenum">
              <a:rPr lang="en-US"/>
              <a:pPr fontAlgn="base">
                <a:spcBef>
                  <a:spcPct val="0"/>
                </a:spcBef>
                <a:spcAft>
                  <a:spcPct val="0"/>
                </a:spcAft>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Some of the topics which will be covered are the pharmacological condition of the drugs and treatment mechanisms that can enhance the alleviation of the condition in children. Additionally, measures to be enhanced by nurses are an essential component of nursing activity that improve the ability of children to receive adequate treatment.</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132C60-F7A9-4FA2-98BE-20062AF9B29D}"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Across many settings, pneumonia is caused by an infection by the bacteria; </a:t>
            </a:r>
            <a:r>
              <a:rPr lang="en-US" i="1" smtClean="0">
                <a:latin typeface="Times New Roman" pitchFamily="18" charset="0"/>
                <a:cs typeface="Times New Roman" pitchFamily="18" charset="0"/>
              </a:rPr>
              <a:t>Streptococcus pneumoniae </a:t>
            </a:r>
            <a:r>
              <a:rPr lang="en-US" smtClean="0">
                <a:latin typeface="Times New Roman" pitchFamily="18" charset="0"/>
                <a:cs typeface="Times New Roman" pitchFamily="18" charset="0"/>
              </a:rPr>
              <a:t>(Rambaud-Althaus et al., 2015</a:t>
            </a:r>
            <a:r>
              <a:rPr lang="it-IT" smtClean="0">
                <a:latin typeface="Times New Roman" pitchFamily="18" charset="0"/>
                <a:cs typeface="Times New Roman" pitchFamily="18" charset="0"/>
              </a:rPr>
              <a:t>)</a:t>
            </a:r>
            <a:r>
              <a:rPr lang="en-US" smtClean="0">
                <a:latin typeface="Times New Roman" pitchFamily="18" charset="0"/>
                <a:cs typeface="Times New Roman" pitchFamily="18" charset="0"/>
              </a:rPr>
              <a:t>.</a:t>
            </a:r>
            <a:r>
              <a:rPr lang="en-US" i="1" smtClean="0">
                <a:latin typeface="Times New Roman" pitchFamily="18" charset="0"/>
                <a:cs typeface="Times New Roman" pitchFamily="18" charset="0"/>
              </a:rPr>
              <a:t> </a:t>
            </a:r>
            <a:r>
              <a:rPr lang="en-US" smtClean="0">
                <a:latin typeface="Times New Roman" pitchFamily="18" charset="0"/>
                <a:cs typeface="Times New Roman" pitchFamily="18" charset="0"/>
              </a:rPr>
              <a:t>The bacteria enters the respiratory tract of an individual leading to the swelling of the bronchitis. On the other hand, pneumonia can be caused by the viral infections, fungal infections though rare and hospital-acquired pneumonia. Elsewhere, a person may inhale or breath vomit from an infected person for instance while children are playing resulting in aspiration pneumonia (</a:t>
            </a:r>
            <a:r>
              <a:rPr lang="it-IT" smtClean="0">
                <a:latin typeface="Times New Roman" pitchFamily="18" charset="0"/>
                <a:cs typeface="Times New Roman" pitchFamily="18" charset="0"/>
              </a:rPr>
              <a:t>DiBardino &amp; Wunderink, 2015).</a:t>
            </a:r>
            <a:endParaRPr lang="en-US" smtClean="0">
              <a:latin typeface="Times New Roman" pitchFamily="18" charset="0"/>
              <a:cs typeface="Times New Roman" pitchFamily="18" charset="0"/>
            </a:endParaRPr>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C50ADAE-B060-4D4C-8173-5B291BF0DDA4}"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Depending on child’s condition, pneumonia has a variety of treatment drugs. Although there are generally accepted drugs, it is important for the nursing practitioner to identify the needs of the child as a means of providing customized care for child’s need. Some of the drugs used in treating pneumonia in children include; penicillin, cephalosporin's, antibiotics, glycopeptides. All the drugs provide a means of ensuring that the lungs are protected through the inhibition of the progression of the disease viruses.</a:t>
            </a:r>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28890F3-E728-47A5-9BF9-98C6A24F0A5E}"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First, the penicillin's are a class of antibiotic drugs that combat microorganisms through inhibiting their progression across the lungs (Ventola, 2015). The examples of penicillin drugs include; ampicillin, Amoy among others (Ventola, 2015). Second, although the Cephalosporin's are related to penicillin drugs, they act to restrain the synthesis of the cell walls of the bacteria thereby enhancing a reduction of the activity of the bacteria (Ventola, 2015).</a:t>
            </a:r>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8277AA6-2AAA-4BEF-9510-0D2B197E7AF6}"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Third, the glycopeptides act to suppress the disease causing pathogens that have become resistant to other antibiotic treatments (Ventola, 2015). The drug include vancocin administered to areas where there are penicillin resistant pathogens (Ventola, 2015). The macrolide antibiotics attach to the 5OS ribosome units resulting in the suppression thereby acting as an antibacterial activity to inhibit any potential protein synthesis in the lungs (Ventola, 2015).</a:t>
            </a:r>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71EFC7-BD84-45C5-A900-87F79AF0C64D}" type="slidenum">
              <a:rPr lang="en-US"/>
              <a:pPr fontAlgn="base">
                <a:spcBef>
                  <a:spcPct val="0"/>
                </a:spcBef>
                <a:spcAft>
                  <a:spcPct val="0"/>
                </a:spcAft>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buFont typeface="Wingdings" pitchFamily="2" charset="2"/>
              <a:buNone/>
            </a:pPr>
            <a:r>
              <a:rPr lang="en-US" smtClean="0">
                <a:latin typeface="Times New Roman" pitchFamily="18" charset="0"/>
                <a:cs typeface="Times New Roman" pitchFamily="18" charset="0"/>
              </a:rPr>
              <a:t>The treatment regime for children suffering from pneumonia often entails an assumption of the cause of the condition (Pneumonia, 2018). Additionally, the doctors endeavor to identify the clinical manifestation of the condition with the administration of oral drugs for therapy. However, in situations where the condition is dire, the nurses and medical practitioners can call for the hospitalization of the child for further checkups by the practitioners (Pneumonia, 2018)</a:t>
            </a:r>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2F8FA2-C8DA-41D6-93C5-9350184BB35F}" type="slidenum">
              <a:rPr lang="en-US"/>
              <a:pPr fontAlgn="base">
                <a:spcBef>
                  <a:spcPct val="0"/>
                </a:spcBef>
                <a:spcAft>
                  <a:spcPct val="0"/>
                </a:spcAft>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It is important to note that the antibiotics may react differently depending on the body of an individual. As such, some of the common side effects of the antibiotic prescription for individuals may include; vomiting, nausea, allergic reactions and mild stomach upset in most of the children (Ventola, 2015). As such, it is important for the patient to take in the drugs as instructed or prescribed by the doctor. Additionally, there many be a slowly resolving pneumonia due to the bacterial resistance from the existing diseases (Ventola, 2015)</a:t>
            </a:r>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58D9217-1E37-4769-955E-4CF564AADA45}" type="slidenum">
              <a:rPr lang="en-US"/>
              <a:pPr fontAlgn="base">
                <a:spcBef>
                  <a:spcPct val="0"/>
                </a:spcBef>
                <a:spcAft>
                  <a:spcPct val="0"/>
                </a:spcAft>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Since in most cases the treatment therapy involves the administration of drugs to the patients, a child may fail to respond to the drugs on time resulting in allergic reactions in the child’s body. Additionally, it is imperative to note that the drugs may become resistant to drugs since they may not have the ability to acquire the appropriate drugs for their treatment. The failure to complete the dose may result in resistant of the pneumonia infections further leading to adverse consequences.</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EE5193-9950-4709-B93F-76674CDE8107}" type="slidenum">
              <a:rPr lang="en-US"/>
              <a:pPr fontAlgn="base">
                <a:spcBef>
                  <a:spcPct val="0"/>
                </a:spcBef>
                <a:spcAft>
                  <a:spcPct val="0"/>
                </a:spcAft>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fld id="{D19B59E0-6683-44C6-9E20-9D84D5A82AF1}" type="datetimeFigureOut">
              <a:rPr lang="en-US" smtClean="0"/>
              <a:pPr>
                <a:defRPr/>
              </a:pPr>
              <a:t>05-Feb-18</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8A022105-EA52-40B7-B9C9-BC0F4326846E}"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B2266863-FC9B-4423-843D-E17CBA5533A6}" type="datetimeFigureOut">
              <a:rPr lang="en-US" smtClean="0"/>
              <a:pPr>
                <a:defRPr/>
              </a:pPr>
              <a:t>05-Feb-18</a:t>
            </a:fld>
            <a:endParaRPr lang="en-US" dirty="0"/>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0719744-0168-44F1-8E0A-6B437135E94F}"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C2CD9BDB-F3AC-4A99-B61D-7104AEA4D10A}" type="datetimeFigureOut">
              <a:rPr lang="en-US" smtClean="0"/>
              <a:pPr>
                <a:defRPr/>
              </a:pPr>
              <a:t>05-Feb-18</a:t>
            </a:fld>
            <a:endParaRPr lang="en-US" dirty="0"/>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AB6414C-BA3A-4290-B214-1724BCC6388E}"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B9FD5A3B-4DE8-4333-958C-8ECBCE73ADAF}" type="datetimeFigureOut">
              <a:rPr lang="en-US" smtClean="0"/>
              <a:pPr>
                <a:defRPr/>
              </a:pPr>
              <a:t>05-Feb-18</a:t>
            </a:fld>
            <a:endParaRPr lang="en-US" dirty="0"/>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D63B4E8B-2966-4083-B29F-AB244EC719FB}" type="slidenum">
              <a:rPr lang="en-US" smtClean="0"/>
              <a:pPr>
                <a:defRPr/>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FCCEF3C9-9B5E-4A8A-A5B6-D042CD407D28}" type="datetimeFigureOut">
              <a:rPr lang="en-US" smtClean="0"/>
              <a:pPr>
                <a:defRPr/>
              </a:pPr>
              <a:t>05-Feb-18</a:t>
            </a:fld>
            <a:endParaRPr lang="en-US" dirty="0"/>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EE995AF4-BD9B-407F-B43E-BF77F443D603}" type="slidenum">
              <a:rPr lang="en-US" smtClean="0"/>
              <a:pPr>
                <a:defRPr/>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790F9588-B6A0-4B87-979F-72DF2CDDFE8D}" type="datetimeFigureOut">
              <a:rPr lang="en-US" smtClean="0"/>
              <a:pPr>
                <a:defRPr/>
              </a:pPr>
              <a:t>05-Feb-18</a:t>
            </a:fld>
            <a:endParaRPr lang="en-US" dirty="0"/>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8AF62066-65E9-4F20-86BC-48120BEDD51F}" type="slidenum">
              <a:rPr lang="en-US" smtClean="0"/>
              <a:pPr>
                <a:defRPr/>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5F1CBC8D-4A2B-4E54-8119-63EBDE3B14C4}" type="datetimeFigureOut">
              <a:rPr lang="en-US" smtClean="0"/>
              <a:pPr>
                <a:defRPr/>
              </a:pPr>
              <a:t>05-Feb-18</a:t>
            </a:fld>
            <a:endParaRPr lang="en-US" dirty="0"/>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4477F88A-CC2F-432A-9FDF-0B16E20B7DA5}"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fld id="{16623A6A-C87F-4DF1-8920-2ADE43EDCCD6}" type="datetimeFigureOut">
              <a:rPr lang="en-US" smtClean="0"/>
              <a:pPr>
                <a:defRPr/>
              </a:pPr>
              <a:t>05-Feb-18</a:t>
            </a:fld>
            <a:endParaRPr lang="en-US" dirty="0"/>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623B058-6823-429C-9BDA-EE61790BB5B6}" type="slidenum">
              <a:rPr lang="en-US" smtClean="0"/>
              <a:pPr>
                <a:defRPr/>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fld id="{FA821ECE-8DF8-45B1-AA58-EB0910B27CED}" type="datetimeFigureOut">
              <a:rPr lang="en-US" smtClean="0"/>
              <a:pPr>
                <a:defRPr/>
              </a:pPr>
              <a:t>05-Feb-18</a:t>
            </a:fld>
            <a:endParaRPr lang="en-US" dirty="0"/>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2EA4316A-D2A5-4EC3-AAAE-1310148E4F7F}"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fld id="{60AB49D4-36B5-4628-A600-88AA7A97EAD0}" type="datetimeFigureOut">
              <a:rPr lang="en-US" smtClean="0"/>
              <a:pPr>
                <a:defRPr/>
              </a:pPr>
              <a:t>05-Feb-18</a:t>
            </a:fld>
            <a:endParaRPr lang="en-US" dirty="0"/>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1B5167BD-F3DA-41DF-B009-FAC644E942FA}"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fld id="{EB46A90E-9BEF-4902-8AC3-8A81A7844476}" type="datetimeFigureOut">
              <a:rPr lang="en-US" smtClean="0"/>
              <a:pPr>
                <a:defRPr/>
              </a:pPr>
              <a:t>05-Feb-18</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AD35B6C7-1E0C-4F33-9555-932D727C9635}" type="slidenum">
              <a:rPr lang="en-US" smtClean="0"/>
              <a:pPr>
                <a:defRPr/>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62D5AF98-3D3A-4534-82ED-5739E2B04F68}" type="datetimeFigureOut">
              <a:rPr lang="en-US" smtClean="0"/>
              <a:pPr>
                <a:defRPr/>
              </a:pPr>
              <a:t>05-Feb-18</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EB3C4C80-5852-4619-80B5-BE5397D6413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990600"/>
            <a:ext cx="7772400" cy="5181600"/>
          </a:xfrm>
        </p:spPr>
        <p:txBody>
          <a:bodyPr/>
          <a:lstStyle/>
          <a:p>
            <a:pPr algn="ctr"/>
            <a:r>
              <a:rPr lang="en-US" dirty="0" smtClean="0">
                <a:latin typeface="Times New Roman" pitchFamily="18" charset="0"/>
                <a:cs typeface="Times New Roman" pitchFamily="18" charset="0"/>
              </a:rPr>
              <a:t>Pharmacological Treatments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Student’s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Lecturer’s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Course Code &amp;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Date of Submission</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lnSpcReduction="10000"/>
          </a:bodyPr>
          <a:lstStyle/>
          <a:p>
            <a:pPr fontAlgn="auto">
              <a:spcAft>
                <a:spcPts val="0"/>
              </a:spcAft>
              <a:buFont typeface="Wingdings" pitchFamily="2" charset="2"/>
              <a:buChar char="Ø"/>
              <a:defRPr/>
            </a:pPr>
            <a:r>
              <a:rPr lang="en-US" dirty="0" smtClean="0">
                <a:latin typeface="Times New Roman" pitchFamily="18" charset="0"/>
                <a:cs typeface="Times New Roman" pitchFamily="18" charset="0"/>
              </a:rPr>
              <a:t>In most cases, the treatment therapy greatly impact’s on the child’s ability to perform their activities as other children (</a:t>
            </a:r>
            <a:r>
              <a:rPr lang="en-US" dirty="0" err="1" smtClean="0">
                <a:latin typeface="Times New Roman" pitchFamily="18" charset="0"/>
                <a:cs typeface="Times New Roman" pitchFamily="18" charset="0"/>
              </a:rPr>
              <a:t>Lassi</a:t>
            </a:r>
            <a:r>
              <a:rPr lang="en-US" dirty="0" smtClean="0">
                <a:latin typeface="Times New Roman" pitchFamily="18" charset="0"/>
                <a:cs typeface="Times New Roman" pitchFamily="18" charset="0"/>
              </a:rPr>
              <a:t> et al., 2014).</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Since in most cases, the low and middle income earners are affected, their ability to effectively acquire the drugs may be a challenge resulting in non-effective treatments.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Additionally, it is essential to note that a child may also have allergic reactions to their body impacting on the treatment effectiveness (</a:t>
            </a:r>
            <a:r>
              <a:rPr lang="en-US" dirty="0" err="1" smtClean="0">
                <a:latin typeface="Times New Roman" pitchFamily="18" charset="0"/>
                <a:cs typeface="Times New Roman" pitchFamily="18" charset="0"/>
              </a:rPr>
              <a:t>DiBardino</a:t>
            </a:r>
            <a:r>
              <a:rPr lang="en-US" dirty="0" smtClean="0">
                <a:latin typeface="Times New Roman" pitchFamily="18" charset="0"/>
                <a:cs typeface="Times New Roman" pitchFamily="18" charset="0"/>
              </a:rPr>
              <a:t> &amp; </a:t>
            </a:r>
            <a:r>
              <a:rPr lang="en-US" dirty="0" err="1" smtClean="0">
                <a:latin typeface="Times New Roman" pitchFamily="18" charset="0"/>
                <a:cs typeface="Times New Roman" pitchFamily="18" charset="0"/>
              </a:rPr>
              <a:t>Wunderink</a:t>
            </a:r>
            <a:r>
              <a:rPr lang="en-US" dirty="0" smtClean="0">
                <a:latin typeface="Times New Roman" pitchFamily="18" charset="0"/>
                <a:cs typeface="Times New Roman" pitchFamily="18" charset="0"/>
              </a:rPr>
              <a:t>, 2015).</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How treatment regime may act on child’s lifestyle</a:t>
            </a:r>
            <a:br>
              <a:rPr lang="en-US" b="1" dirty="0" smtClean="0">
                <a:latin typeface="Times New Roman" pitchFamily="18" charset="0"/>
                <a:cs typeface="Times New Roman" pitchFamily="18" charset="0"/>
              </a:rPr>
            </a:br>
            <a:endParaRPr lang="en-US"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lnSpcReduction="10000"/>
          </a:bodyPr>
          <a:lstStyle/>
          <a:p>
            <a:pPr fontAlgn="auto">
              <a:spcAft>
                <a:spcPts val="0"/>
              </a:spcAft>
              <a:buFont typeface="Wingdings" pitchFamily="2" charset="2"/>
              <a:buChar char="Ø"/>
              <a:defRPr/>
            </a:pPr>
            <a:r>
              <a:rPr lang="en-US" dirty="0" smtClean="0">
                <a:latin typeface="Times New Roman" pitchFamily="18" charset="0"/>
                <a:cs typeface="Times New Roman" pitchFamily="18" charset="0"/>
              </a:rPr>
              <a:t>Child monitoring is essential to determine their response to the treatment regime. It is important to ensure that the child takes the dosage as required.</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The condition should be reported to the healthcare practitioner in severe situations.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It is important to ensure the children get enough rest and reduce any risk environment for their re-infections (Treatment for pneumonia in children, 2017).</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In-patient treatment is essential in severe situations to increase the level of contact with the medical practitioners.</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How to monitor children following a prescribed treatment regime</a:t>
            </a:r>
            <a:br>
              <a:rPr lang="en-US" b="1" dirty="0" smtClean="0">
                <a:latin typeface="Times New Roman" pitchFamily="18" charset="0"/>
                <a:cs typeface="Times New Roman" pitchFamily="18" charset="0"/>
              </a:rPr>
            </a:br>
            <a:endParaRPr lang="en-US"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fontAlgn="auto">
              <a:spcAft>
                <a:spcPts val="0"/>
              </a:spcAft>
              <a:buFont typeface="Wingdings" pitchFamily="2" charset="2"/>
              <a:buChar char="Ø"/>
              <a:defRPr/>
            </a:pPr>
            <a:r>
              <a:rPr lang="en-US" dirty="0" smtClean="0">
                <a:latin typeface="Times New Roman" pitchFamily="18" charset="0"/>
                <a:cs typeface="Times New Roman" pitchFamily="18" charset="0"/>
              </a:rPr>
              <a:t>Pneumonia as a disease of the lungs manifests through coughing, difficulty in breathing, fever and chest pains.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Pneumonia is caused by either the viral or bacterial infections in children.</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In many cases, babies and young children are the largest risk groups.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Some of the drugs for treating pneumonia include; antibiotics and penicillin</a:t>
            </a:r>
          </a:p>
        </p:txBody>
      </p:sp>
      <p:sp>
        <p:nvSpPr>
          <p:cNvPr id="13314" name="Title 1"/>
          <p:cNvSpPr>
            <a:spLocks noGrp="1"/>
          </p:cNvSpPr>
          <p:nvPr>
            <p:ph type="title"/>
          </p:nvPr>
        </p:nvSpPr>
        <p:spPr/>
        <p:txBody>
          <a:bodyPr/>
          <a:lstStyle/>
          <a:p>
            <a:pPr algn="ctr"/>
            <a:r>
              <a:rPr lang="en-US" b="1" dirty="0" smtClean="0">
                <a:latin typeface="Times New Roman" pitchFamily="18" charset="0"/>
                <a:cs typeface="Times New Roman" pitchFamily="18" charset="0"/>
              </a:rPr>
              <a:t>Conclusion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None/>
              <a:defRPr/>
            </a:pPr>
            <a:r>
              <a:rPr lang="en-US" dirty="0" err="1" smtClean="0">
                <a:latin typeface="Times New Roman" pitchFamily="18" charset="0"/>
                <a:cs typeface="Times New Roman" pitchFamily="18" charset="0"/>
              </a:rPr>
              <a:t>Rambaud-Althaus</a:t>
            </a:r>
            <a:r>
              <a:rPr lang="en-US" dirty="0" smtClean="0">
                <a:latin typeface="Times New Roman" pitchFamily="18" charset="0"/>
                <a:cs typeface="Times New Roman" pitchFamily="18" charset="0"/>
              </a:rPr>
              <a:t>, C., </a:t>
            </a:r>
            <a:r>
              <a:rPr lang="en-US" dirty="0" err="1" smtClean="0">
                <a:latin typeface="Times New Roman" pitchFamily="18" charset="0"/>
                <a:cs typeface="Times New Roman" pitchFamily="18" charset="0"/>
              </a:rPr>
              <a:t>Althaus</a:t>
            </a:r>
            <a:r>
              <a:rPr lang="en-US" dirty="0" smtClean="0">
                <a:latin typeface="Times New Roman" pitchFamily="18" charset="0"/>
                <a:cs typeface="Times New Roman" pitchFamily="18" charset="0"/>
              </a:rPr>
              <a:t>, F., </a:t>
            </a:r>
            <a:r>
              <a:rPr lang="en-US" dirty="0" err="1" smtClean="0">
                <a:latin typeface="Times New Roman" pitchFamily="18" charset="0"/>
                <a:cs typeface="Times New Roman" pitchFamily="18" charset="0"/>
              </a:rPr>
              <a:t>Genton</a:t>
            </a:r>
            <a:r>
              <a:rPr lang="en-US" dirty="0" smtClean="0">
                <a:latin typeface="Times New Roman" pitchFamily="18" charset="0"/>
                <a:cs typeface="Times New Roman" pitchFamily="18" charset="0"/>
              </a:rPr>
              <a:t>, B., &amp; </a:t>
            </a:r>
            <a:r>
              <a:rPr lang="en-US" dirty="0" err="1" smtClean="0">
                <a:latin typeface="Times New Roman" pitchFamily="18" charset="0"/>
                <a:cs typeface="Times New Roman" pitchFamily="18" charset="0"/>
              </a:rPr>
              <a:t>Dacremont</a:t>
            </a:r>
            <a:r>
              <a:rPr lang="en-US" dirty="0" smtClean="0">
                <a:latin typeface="Times New Roman" pitchFamily="18" charset="0"/>
                <a:cs typeface="Times New Roman" pitchFamily="18" charset="0"/>
              </a:rPr>
              <a:t>, V. (2015). Clinical features for diagnosis of pneumonia in children younger than 5 years: a systematic review and meta-analysis. </a:t>
            </a:r>
            <a:r>
              <a:rPr lang="en-US" i="1" dirty="0" smtClean="0">
                <a:latin typeface="Times New Roman" pitchFamily="18" charset="0"/>
                <a:cs typeface="Times New Roman" pitchFamily="18" charset="0"/>
              </a:rPr>
              <a:t>The Lancet Infectious Diseases,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15</a:t>
            </a:r>
            <a:r>
              <a:rPr lang="en-US" dirty="0" smtClean="0">
                <a:latin typeface="Times New Roman" pitchFamily="18" charset="0"/>
                <a:cs typeface="Times New Roman" pitchFamily="18" charset="0"/>
              </a:rPr>
              <a:t>(4), 439-450. DOI: 10.1016/s1473-3099(15)70017-4</a:t>
            </a:r>
          </a:p>
          <a:p>
            <a:pPr fontAlgn="auto">
              <a:spcAft>
                <a:spcPts val="0"/>
              </a:spcAft>
              <a:buFont typeface="Arial" pitchFamily="34" charset="0"/>
              <a:buNone/>
              <a:defRPr/>
            </a:pPr>
            <a:r>
              <a:rPr lang="en-US" dirty="0" err="1" smtClean="0">
                <a:latin typeface="Times New Roman" pitchFamily="18" charset="0"/>
                <a:cs typeface="Times New Roman" pitchFamily="18" charset="0"/>
              </a:rPr>
              <a:t>Lassi</a:t>
            </a:r>
            <a:r>
              <a:rPr lang="en-US" dirty="0" smtClean="0">
                <a:latin typeface="Times New Roman" pitchFamily="18" charset="0"/>
                <a:cs typeface="Times New Roman" pitchFamily="18" charset="0"/>
              </a:rPr>
              <a:t>, Z. S., Das, J. K., </a:t>
            </a:r>
            <a:r>
              <a:rPr lang="en-US" dirty="0" err="1" smtClean="0">
                <a:latin typeface="Times New Roman" pitchFamily="18" charset="0"/>
                <a:cs typeface="Times New Roman" pitchFamily="18" charset="0"/>
              </a:rPr>
              <a:t>Haider</a:t>
            </a:r>
            <a:r>
              <a:rPr lang="en-US" dirty="0" smtClean="0">
                <a:latin typeface="Times New Roman" pitchFamily="18" charset="0"/>
                <a:cs typeface="Times New Roman" pitchFamily="18" charset="0"/>
              </a:rPr>
              <a:t>, S. W., Salam, R. A., </a:t>
            </a:r>
            <a:r>
              <a:rPr lang="en-US" dirty="0" err="1" smtClean="0">
                <a:latin typeface="Times New Roman" pitchFamily="18" charset="0"/>
                <a:cs typeface="Times New Roman" pitchFamily="18" charset="0"/>
              </a:rPr>
              <a:t>Qazi</a:t>
            </a:r>
            <a:r>
              <a:rPr lang="en-US" dirty="0" smtClean="0">
                <a:latin typeface="Times New Roman" pitchFamily="18" charset="0"/>
                <a:cs typeface="Times New Roman" pitchFamily="18" charset="0"/>
              </a:rPr>
              <a:t>, S. A., &amp; </a:t>
            </a:r>
            <a:r>
              <a:rPr lang="en-US" dirty="0" err="1" smtClean="0">
                <a:latin typeface="Times New Roman" pitchFamily="18" charset="0"/>
                <a:cs typeface="Times New Roman" pitchFamily="18" charset="0"/>
              </a:rPr>
              <a:t>Bhutta</a:t>
            </a:r>
            <a:r>
              <a:rPr lang="en-US" dirty="0" smtClean="0">
                <a:latin typeface="Times New Roman" pitchFamily="18" charset="0"/>
                <a:cs typeface="Times New Roman" pitchFamily="18" charset="0"/>
              </a:rPr>
              <a:t>, Z. A. (2014). Systematic review on antibiotic therapy for pneumonia in children between 2 and 59 months of age. </a:t>
            </a:r>
            <a:r>
              <a:rPr lang="en-US" i="1" dirty="0" smtClean="0">
                <a:latin typeface="Times New Roman" pitchFamily="18" charset="0"/>
                <a:cs typeface="Times New Roman" pitchFamily="18" charset="0"/>
              </a:rPr>
              <a:t>Archives of Disease in Childhood,</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99</a:t>
            </a:r>
            <a:r>
              <a:rPr lang="en-US" dirty="0" smtClean="0">
                <a:latin typeface="Times New Roman" pitchFamily="18" charset="0"/>
                <a:cs typeface="Times New Roman" pitchFamily="18" charset="0"/>
              </a:rPr>
              <a:t>(7), 687-693. DOI: 10.1136/archdischild-2013-304023</a:t>
            </a:r>
          </a:p>
          <a:p>
            <a:pPr fontAlgn="auto">
              <a:spcAft>
                <a:spcPts val="0"/>
              </a:spcAft>
              <a:buFont typeface="Arial" pitchFamily="34" charset="0"/>
              <a:buNone/>
              <a:defRPr/>
            </a:pPr>
            <a:r>
              <a:rPr lang="en-US" dirty="0" smtClean="0">
                <a:latin typeface="Times New Roman" pitchFamily="18" charset="0"/>
                <a:cs typeface="Times New Roman" pitchFamily="18" charset="0"/>
              </a:rPr>
              <a:t>Pneumonia (2018). Retrieved February 04, 2018, from https://www.nhs.uk/conditions/pneumonia/</a:t>
            </a:r>
          </a:p>
          <a:p>
            <a:pPr fontAlgn="auto">
              <a:spcAft>
                <a:spcPts val="0"/>
              </a:spcAft>
              <a:buFont typeface="Arial" pitchFamily="34" charset="0"/>
              <a:buNone/>
              <a:defRPr/>
            </a:pPr>
            <a:r>
              <a:rPr lang="en-US" dirty="0" err="1" smtClean="0">
                <a:latin typeface="Times New Roman" pitchFamily="18" charset="0"/>
                <a:cs typeface="Times New Roman" pitchFamily="18" charset="0"/>
              </a:rPr>
              <a:t>Ventola</a:t>
            </a:r>
            <a:r>
              <a:rPr lang="en-US" dirty="0" smtClean="0">
                <a:latin typeface="Times New Roman" pitchFamily="18" charset="0"/>
                <a:cs typeface="Times New Roman" pitchFamily="18" charset="0"/>
              </a:rPr>
              <a:t>, C. L. (2015). The antibiotic resistance crisis: part 1: causes and threats. </a:t>
            </a:r>
            <a:r>
              <a:rPr lang="en-US" i="1" dirty="0" smtClean="0">
                <a:latin typeface="Times New Roman" pitchFamily="18" charset="0"/>
                <a:cs typeface="Times New Roman" pitchFamily="18" charset="0"/>
              </a:rPr>
              <a:t>Pharmacy and Therapeutics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40</a:t>
            </a:r>
            <a:r>
              <a:rPr lang="en-US" dirty="0" smtClean="0">
                <a:latin typeface="Times New Roman" pitchFamily="18" charset="0"/>
                <a:cs typeface="Times New Roman" pitchFamily="18" charset="0"/>
              </a:rPr>
              <a:t>(4), 277.</a:t>
            </a:r>
          </a:p>
          <a:p>
            <a:pPr fontAlgn="auto">
              <a:spcAft>
                <a:spcPts val="0"/>
              </a:spcAft>
              <a:buFont typeface="Arial" pitchFamily="34" charset="0"/>
              <a:buNone/>
              <a:defRPr/>
            </a:pPr>
            <a:r>
              <a:rPr lang="en-US" dirty="0" err="1" smtClean="0">
                <a:latin typeface="Times New Roman" pitchFamily="18" charset="0"/>
                <a:cs typeface="Times New Roman" pitchFamily="18" charset="0"/>
              </a:rPr>
              <a:t>DiBardino</a:t>
            </a:r>
            <a:r>
              <a:rPr lang="en-US" dirty="0" smtClean="0">
                <a:latin typeface="Times New Roman" pitchFamily="18" charset="0"/>
                <a:cs typeface="Times New Roman" pitchFamily="18" charset="0"/>
              </a:rPr>
              <a:t>, D. M., &amp; </a:t>
            </a:r>
            <a:r>
              <a:rPr lang="en-US" dirty="0" err="1" smtClean="0">
                <a:latin typeface="Times New Roman" pitchFamily="18" charset="0"/>
                <a:cs typeface="Times New Roman" pitchFamily="18" charset="0"/>
              </a:rPr>
              <a:t>Wunderink</a:t>
            </a:r>
            <a:r>
              <a:rPr lang="en-US" dirty="0" smtClean="0">
                <a:latin typeface="Times New Roman" pitchFamily="18" charset="0"/>
                <a:cs typeface="Times New Roman" pitchFamily="18" charset="0"/>
              </a:rPr>
              <a:t>, R. G. (2015). Aspiration pneumonia: a review of modern trends. </a:t>
            </a:r>
            <a:r>
              <a:rPr lang="en-US" i="1" dirty="0" smtClean="0">
                <a:latin typeface="Times New Roman" pitchFamily="18" charset="0"/>
                <a:cs typeface="Times New Roman" pitchFamily="18" charset="0"/>
              </a:rPr>
              <a:t>Journal of critical care</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30</a:t>
            </a:r>
            <a:r>
              <a:rPr lang="en-US" dirty="0" smtClean="0">
                <a:latin typeface="Times New Roman" pitchFamily="18" charset="0"/>
                <a:cs typeface="Times New Roman" pitchFamily="18" charset="0"/>
              </a:rPr>
              <a:t>(1), 40-48.</a:t>
            </a:r>
          </a:p>
          <a:p>
            <a:pPr fontAlgn="auto">
              <a:spcAft>
                <a:spcPts val="0"/>
              </a:spcAft>
              <a:buFont typeface="Arial" pitchFamily="34" charset="0"/>
              <a:buNone/>
              <a:defRPr/>
            </a:pPr>
            <a:r>
              <a:rPr lang="en-US" dirty="0" smtClean="0">
                <a:latin typeface="Times New Roman" pitchFamily="18" charset="0"/>
                <a:cs typeface="Times New Roman" pitchFamily="18" charset="0"/>
              </a:rPr>
              <a:t>Treatment for pneumonia in children. (2017, May 16). Retrieved February 04, 2018, from https://www.blf.org.uk/support-for-you/pneumonia-in-children/treatment</a:t>
            </a:r>
          </a:p>
          <a:p>
            <a:pPr fontAlgn="auto">
              <a:spcAft>
                <a:spcPts val="0"/>
              </a:spcAft>
              <a:buFont typeface="Arial" pitchFamily="34" charset="0"/>
              <a:buNone/>
              <a:defRPr/>
            </a:pPr>
            <a:endParaRPr lang="en-US" dirty="0" smtClean="0">
              <a:latin typeface="Times New Roman" pitchFamily="18" charset="0"/>
              <a:cs typeface="Times New Roman" pitchFamily="18" charset="0"/>
            </a:endParaRPr>
          </a:p>
        </p:txBody>
      </p:sp>
      <p:sp>
        <p:nvSpPr>
          <p:cNvPr id="14338" name="Title 1"/>
          <p:cNvSpPr>
            <a:spLocks noGrp="1"/>
          </p:cNvSpPr>
          <p:nvPr>
            <p:ph type="title"/>
          </p:nvPr>
        </p:nvSpPr>
        <p:spPr/>
        <p:txBody>
          <a:bodyPr/>
          <a:lstStyle/>
          <a:p>
            <a:r>
              <a:rPr lang="en-US" b="1" smtClean="0">
                <a:latin typeface="Times New Roman" pitchFamily="18" charset="0"/>
                <a:cs typeface="Times New Roman" pitchFamily="18" charset="0"/>
              </a:rPr>
              <a:t>References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p:txBody>
          <a:bodyPr/>
          <a:lstStyle/>
          <a:p>
            <a:pPr>
              <a:buFont typeface="Wingdings" pitchFamily="2" charset="2"/>
              <a:buChar char="Ø"/>
            </a:pPr>
            <a:r>
              <a:rPr lang="en-US" sz="2800" smtClean="0">
                <a:latin typeface="Times New Roman" pitchFamily="18" charset="0"/>
                <a:cs typeface="Times New Roman" pitchFamily="18" charset="0"/>
              </a:rPr>
              <a:t>Pneumonia is considered the leading cause of death among young children across the world (Lassi et al., 2014).</a:t>
            </a:r>
          </a:p>
          <a:p>
            <a:pPr>
              <a:buFont typeface="Wingdings" pitchFamily="2" charset="2"/>
              <a:buChar char="Ø"/>
            </a:pPr>
            <a:r>
              <a:rPr lang="en-US" sz="2800" smtClean="0">
                <a:latin typeface="Times New Roman" pitchFamily="18" charset="0"/>
                <a:cs typeface="Times New Roman" pitchFamily="18" charset="0"/>
              </a:rPr>
              <a:t>Pneumonia is a disease condition that results in the swelling of the lung tissues.</a:t>
            </a:r>
          </a:p>
          <a:p>
            <a:pPr>
              <a:buFont typeface="Wingdings" pitchFamily="2" charset="2"/>
              <a:buChar char="Ø"/>
            </a:pPr>
            <a:r>
              <a:rPr lang="en-US" sz="2800" smtClean="0">
                <a:latin typeface="Times New Roman" pitchFamily="18" charset="0"/>
                <a:cs typeface="Times New Roman" pitchFamily="18" charset="0"/>
              </a:rPr>
              <a:t>In children over 90 percent of pneumonia cases arise from viral infection while 10 percent are from bacterial infections mostly in low and middle income areas (Rambaud-Althaus et al., 2015).</a:t>
            </a:r>
          </a:p>
        </p:txBody>
      </p:sp>
      <p:sp>
        <p:nvSpPr>
          <p:cNvPr id="3074" name="Title 1"/>
          <p:cNvSpPr>
            <a:spLocks noGrp="1"/>
          </p:cNvSpPr>
          <p:nvPr>
            <p:ph type="title"/>
          </p:nvPr>
        </p:nvSpPr>
        <p:spPr/>
        <p:txBody>
          <a:bodyPr/>
          <a:lstStyle/>
          <a:p>
            <a:pPr algn="ctr"/>
            <a:r>
              <a:rPr lang="en-US" b="1" dirty="0" smtClean="0">
                <a:latin typeface="Times New Roman" pitchFamily="18" charset="0"/>
                <a:cs typeface="Times New Roman" pitchFamily="18" charset="0"/>
              </a:rPr>
              <a:t>Introduction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n-US" dirty="0" smtClean="0">
                <a:latin typeface="Times New Roman" pitchFamily="18" charset="0"/>
                <a:cs typeface="Times New Roman" pitchFamily="18" charset="0"/>
              </a:rPr>
              <a:t>The topics covered include;</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Causes of pneumonia</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Drugs used in the treatment of pneumonia in children</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Type of actions from pharmacological treatment</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Treatment regime prescribed for pneumonia in children</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How treatment regime may act on child’s lifestyle</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How to monitor children following a prescribed treatment regime</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Any controversies associated with the drugs used in the treatment</a:t>
            </a:r>
          </a:p>
        </p:txBody>
      </p:sp>
      <p:sp>
        <p:nvSpPr>
          <p:cNvPr id="4098" name="Title 1"/>
          <p:cNvSpPr>
            <a:spLocks noGrp="1"/>
          </p:cNvSpPr>
          <p:nvPr>
            <p:ph type="title"/>
          </p:nvPr>
        </p:nvSpPr>
        <p:spPr/>
        <p:txBody>
          <a:bodyPr/>
          <a:lstStyle/>
          <a:p>
            <a:pPr algn="ctr"/>
            <a:r>
              <a:rPr lang="en-US" b="1" dirty="0" smtClean="0">
                <a:latin typeface="Times New Roman" pitchFamily="18" charset="0"/>
                <a:cs typeface="Times New Roman" pitchFamily="18" charset="0"/>
              </a:rPr>
              <a:t>Agenda List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fontAlgn="auto">
              <a:spcAft>
                <a:spcPts val="0"/>
              </a:spcAft>
              <a:buFont typeface="Wingdings" pitchFamily="2" charset="2"/>
              <a:buChar char="Ø"/>
              <a:defRPr/>
            </a:pPr>
            <a:r>
              <a:rPr lang="en-US" dirty="0" smtClean="0">
                <a:latin typeface="Times New Roman" pitchFamily="18" charset="0"/>
                <a:cs typeface="Times New Roman" pitchFamily="18" charset="0"/>
              </a:rPr>
              <a:t>Generally, pneumonia is caused by an infection of the </a:t>
            </a:r>
            <a:r>
              <a:rPr lang="en-US" i="1" dirty="0" smtClean="0">
                <a:latin typeface="Times New Roman" pitchFamily="18" charset="0"/>
                <a:cs typeface="Times New Roman" pitchFamily="18" charset="0"/>
              </a:rPr>
              <a:t>Streptococcus pneumoniae (</a:t>
            </a:r>
            <a:r>
              <a:rPr lang="en-US" dirty="0" err="1" smtClean="0">
                <a:latin typeface="Times New Roman" pitchFamily="18" charset="0"/>
                <a:cs typeface="Times New Roman" pitchFamily="18" charset="0"/>
              </a:rPr>
              <a:t>Rambaud-Althaus</a:t>
            </a:r>
            <a:r>
              <a:rPr lang="en-US" dirty="0" smtClean="0">
                <a:latin typeface="Times New Roman" pitchFamily="18" charset="0"/>
                <a:cs typeface="Times New Roman" pitchFamily="18" charset="0"/>
              </a:rPr>
              <a:t> et al., 2015)</a:t>
            </a:r>
            <a:r>
              <a:rPr lang="en-US" i="1" dirty="0" smtClean="0">
                <a:latin typeface="Times New Roman" pitchFamily="18" charset="0"/>
                <a:cs typeface="Times New Roman" pitchFamily="18" charset="0"/>
              </a:rPr>
              <a:t>.</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Additionally, viral pneumonia is caused by influenza and respiratory viruses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Aspiration pneumonia causes pneumonia arising from the inhalation of a foreign material or vomit (</a:t>
            </a:r>
            <a:r>
              <a:rPr lang="it-IT" dirty="0" smtClean="0">
                <a:latin typeface="Times New Roman" pitchFamily="18" charset="0"/>
                <a:cs typeface="Times New Roman" pitchFamily="18" charset="0"/>
              </a:rPr>
              <a:t>DiBardino &amp; Wunderink, 2015)</a:t>
            </a:r>
            <a:r>
              <a:rPr lang="en-US" dirty="0" smtClean="0">
                <a:latin typeface="Times New Roman" pitchFamily="18" charset="0"/>
                <a:cs typeface="Times New Roman" pitchFamily="18" charset="0"/>
              </a:rPr>
              <a:t>. </a:t>
            </a:r>
          </a:p>
        </p:txBody>
      </p:sp>
      <p:sp>
        <p:nvSpPr>
          <p:cNvPr id="5122" name="Title 1"/>
          <p:cNvSpPr>
            <a:spLocks noGrp="1"/>
          </p:cNvSpPr>
          <p:nvPr>
            <p:ph type="title"/>
          </p:nvPr>
        </p:nvSpPr>
        <p:spPr/>
        <p:txBody>
          <a:bodyPr/>
          <a:lstStyle/>
          <a:p>
            <a:pPr algn="ctr"/>
            <a:r>
              <a:rPr lang="en-US" b="1" dirty="0" smtClean="0">
                <a:latin typeface="Times New Roman" pitchFamily="18" charset="0"/>
                <a:cs typeface="Times New Roman" pitchFamily="18" charset="0"/>
              </a:rPr>
              <a:t>Causes of pneumonia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pPr>
              <a:buFont typeface="Wingdings" pitchFamily="2" charset="2"/>
              <a:buChar char="Ø"/>
            </a:pPr>
            <a:r>
              <a:rPr lang="en-US" smtClean="0">
                <a:latin typeface="Times New Roman" pitchFamily="18" charset="0"/>
                <a:cs typeface="Times New Roman" pitchFamily="18" charset="0"/>
              </a:rPr>
              <a:t>Some of the drugs that can be utilized in treating children suffering from pneumonia include;</a:t>
            </a:r>
          </a:p>
          <a:p>
            <a:pPr>
              <a:buFont typeface="Wingdings" pitchFamily="2" charset="2"/>
              <a:buChar char="ü"/>
            </a:pPr>
            <a:r>
              <a:rPr lang="en-US" smtClean="0">
                <a:latin typeface="Times New Roman" pitchFamily="18" charset="0"/>
                <a:cs typeface="Times New Roman" pitchFamily="18" charset="0"/>
              </a:rPr>
              <a:t>Penicillin's</a:t>
            </a:r>
          </a:p>
          <a:p>
            <a:pPr>
              <a:buFont typeface="Wingdings" pitchFamily="2" charset="2"/>
              <a:buChar char="ü"/>
            </a:pPr>
            <a:r>
              <a:rPr lang="en-US" smtClean="0">
                <a:latin typeface="Times New Roman" pitchFamily="18" charset="0"/>
                <a:cs typeface="Times New Roman" pitchFamily="18" charset="0"/>
              </a:rPr>
              <a:t>Cephalosporin's</a:t>
            </a:r>
          </a:p>
          <a:p>
            <a:pPr>
              <a:buFont typeface="Wingdings" pitchFamily="2" charset="2"/>
              <a:buChar char="ü"/>
            </a:pPr>
            <a:r>
              <a:rPr lang="en-US" smtClean="0">
                <a:latin typeface="Times New Roman" pitchFamily="18" charset="0"/>
                <a:cs typeface="Times New Roman" pitchFamily="18" charset="0"/>
              </a:rPr>
              <a:t>Glycopeptides</a:t>
            </a:r>
          </a:p>
          <a:p>
            <a:pPr>
              <a:buFont typeface="Wingdings" pitchFamily="2" charset="2"/>
              <a:buChar char="ü"/>
            </a:pPr>
            <a:r>
              <a:rPr lang="en-US" smtClean="0">
                <a:latin typeface="Times New Roman" pitchFamily="18" charset="0"/>
                <a:cs typeface="Times New Roman" pitchFamily="18" charset="0"/>
              </a:rPr>
              <a:t>Macrolide Antibiotics (Pneumonia, 2018)</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Drugs used in the treatment of pneumonia in children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normAutofit lnSpcReduction="10000"/>
          </a:bodyPr>
          <a:lstStyle/>
          <a:p>
            <a:pPr marL="514350" indent="-514350">
              <a:buFont typeface="Wingdings" pitchFamily="2" charset="2"/>
              <a:buChar char="Ø"/>
            </a:pPr>
            <a:r>
              <a:rPr lang="en-US" sz="3400" smtClean="0">
                <a:latin typeface="Times New Roman" pitchFamily="18" charset="0"/>
                <a:cs typeface="Times New Roman" pitchFamily="18" charset="0"/>
              </a:rPr>
              <a:t>First, the penicillin drug works by destroying the microorganism causing pneumonia and the synthesis of the microorganisms (Ventola, 2015).</a:t>
            </a:r>
          </a:p>
          <a:p>
            <a:pPr marL="514350" indent="-514350">
              <a:buFont typeface="Wingdings" pitchFamily="2" charset="2"/>
              <a:buChar char="Ø"/>
            </a:pPr>
            <a:r>
              <a:rPr lang="en-US" sz="3400" smtClean="0">
                <a:latin typeface="Times New Roman" pitchFamily="18" charset="0"/>
                <a:cs typeface="Times New Roman" pitchFamily="18" charset="0"/>
              </a:rPr>
              <a:t>Second, the Cephalosporin work against the gram positive bacteria decreasing their activity within the body resulting in the elimination of the pneumonia pathogens (Ventola, 2015).</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Type of actions from pharmacological treatment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normAutofit lnSpcReduction="10000"/>
          </a:bodyPr>
          <a:lstStyle/>
          <a:p>
            <a:pPr>
              <a:buFont typeface="Wingdings" pitchFamily="2" charset="2"/>
              <a:buChar char="Ø"/>
            </a:pPr>
            <a:r>
              <a:rPr lang="en-US" sz="3600" smtClean="0">
                <a:latin typeface="Times New Roman" pitchFamily="18" charset="0"/>
                <a:cs typeface="Times New Roman" pitchFamily="18" charset="0"/>
              </a:rPr>
              <a:t>Additionally, the glycopeptides act to suppress the disease causing pathogens that have become resistant to other antibiotic treatments (Ventola, 2015).</a:t>
            </a:r>
          </a:p>
          <a:p>
            <a:pPr>
              <a:buFont typeface="Wingdings" pitchFamily="2" charset="2"/>
              <a:buChar char="Ø"/>
            </a:pPr>
            <a:r>
              <a:rPr lang="en-US" sz="3600" smtClean="0">
                <a:latin typeface="Times New Roman" pitchFamily="18" charset="0"/>
                <a:cs typeface="Times New Roman" pitchFamily="18" charset="0"/>
              </a:rPr>
              <a:t>The macrolide antibiotics attach to the 5OS ribosome units resulting in the suppression of the protein synthesis process for the bacteria (Ventola, 2015).</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b="1" dirty="0" smtClean="0">
                <a:latin typeface="Times New Roman" pitchFamily="18" charset="0"/>
                <a:cs typeface="Times New Roman" pitchFamily="18" charset="0"/>
              </a:rPr>
              <a:t>Type of actions from pharmacological treatment cont…</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lnSpcReduction="10000"/>
          </a:bodyPr>
          <a:lstStyle/>
          <a:p>
            <a:pPr fontAlgn="auto">
              <a:spcAft>
                <a:spcPts val="0"/>
              </a:spcAft>
              <a:buFont typeface="Wingdings" pitchFamily="2" charset="2"/>
              <a:buChar char="Ø"/>
              <a:defRPr/>
            </a:pPr>
            <a:r>
              <a:rPr lang="en-US" sz="3600" dirty="0" smtClean="0">
                <a:latin typeface="Times New Roman" pitchFamily="18" charset="0"/>
                <a:cs typeface="Times New Roman" pitchFamily="18" charset="0"/>
              </a:rPr>
              <a:t>The treatment regime for children suffering from pneumonia often entails an assumption of the cause of the condition (Pneumonia, 2018).</a:t>
            </a:r>
          </a:p>
          <a:p>
            <a:pPr fontAlgn="auto">
              <a:spcAft>
                <a:spcPts val="0"/>
              </a:spcAft>
              <a:buFont typeface="Wingdings" pitchFamily="2" charset="2"/>
              <a:buChar char="Ø"/>
              <a:defRPr/>
            </a:pPr>
            <a:r>
              <a:rPr lang="en-US" sz="3600" dirty="0" smtClean="0">
                <a:latin typeface="Times New Roman" pitchFamily="18" charset="0"/>
                <a:cs typeface="Times New Roman" pitchFamily="18" charset="0"/>
              </a:rPr>
              <a:t>Additionally, the doctors endeavor to identify the clinical manifestation of the condition with the administration of oral drugs for therapy (Pneumonia, 2018).</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Treatment regime prescribed for pneumonia in children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fontAlgn="auto">
              <a:spcAft>
                <a:spcPts val="0"/>
              </a:spcAft>
              <a:buFont typeface="Wingdings" pitchFamily="2" charset="2"/>
              <a:buChar char="Ø"/>
              <a:defRPr/>
            </a:pPr>
            <a:r>
              <a:rPr lang="en-US" dirty="0" smtClean="0">
                <a:latin typeface="Times New Roman" pitchFamily="18" charset="0"/>
                <a:cs typeface="Times New Roman" pitchFamily="18" charset="0"/>
              </a:rPr>
              <a:t>The intake of antibiotics may have the side effects such as;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Vomiting</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Nausea</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Allergic reactions</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Slowly resolving pneumonia due to the bacterial resistance from the existing diseases (</a:t>
            </a:r>
            <a:r>
              <a:rPr lang="en-US" dirty="0" err="1" smtClean="0">
                <a:latin typeface="Times New Roman" pitchFamily="18" charset="0"/>
                <a:cs typeface="Times New Roman" pitchFamily="18" charset="0"/>
              </a:rPr>
              <a:t>Ventola</a:t>
            </a:r>
            <a:r>
              <a:rPr lang="en-US" dirty="0" smtClean="0">
                <a:latin typeface="Times New Roman" pitchFamily="18" charset="0"/>
                <a:cs typeface="Times New Roman" pitchFamily="18" charset="0"/>
              </a:rPr>
              <a:t>, 2015).</a:t>
            </a:r>
          </a:p>
          <a:p>
            <a:pPr fontAlgn="auto">
              <a:spcAft>
                <a:spcPts val="0"/>
              </a:spcAft>
              <a:buFont typeface="Wingdings" pitchFamily="2" charset="2"/>
              <a:buChar char="Ø"/>
              <a:defRPr/>
            </a:pPr>
            <a:r>
              <a:rPr lang="en-US" dirty="0" smtClean="0">
                <a:latin typeface="Times New Roman" pitchFamily="18" charset="0"/>
                <a:cs typeface="Times New Roman" pitchFamily="18" charset="0"/>
              </a:rPr>
              <a:t>While the macrolides, cephalosporin's and penicillin may cause stomach upset in children (</a:t>
            </a:r>
            <a:r>
              <a:rPr lang="en-US" dirty="0" err="1" smtClean="0">
                <a:latin typeface="Times New Roman" pitchFamily="18" charset="0"/>
                <a:cs typeface="Times New Roman" pitchFamily="18" charset="0"/>
              </a:rPr>
              <a:t>Ventola</a:t>
            </a:r>
            <a:r>
              <a:rPr lang="en-US" dirty="0" smtClean="0">
                <a:latin typeface="Times New Roman" pitchFamily="18" charset="0"/>
                <a:cs typeface="Times New Roman" pitchFamily="18" charset="0"/>
              </a:rPr>
              <a:t>, 2015).</a:t>
            </a:r>
          </a:p>
        </p:txBody>
      </p:sp>
      <p:sp>
        <p:nvSpPr>
          <p:cNvPr id="2" name="Title 1"/>
          <p:cNvSpPr>
            <a:spLocks noGrp="1"/>
          </p:cNvSpPr>
          <p:nvPr>
            <p:ph type="title"/>
          </p:nvPr>
        </p:nvSpPr>
        <p:spPr/>
        <p:txBody>
          <a:bodyPr rtlCol="0">
            <a:normAutofit fontScale="90000"/>
          </a:bodyPr>
          <a:lstStyle/>
          <a:p>
            <a:pPr algn="ctr" fontAlgn="auto">
              <a:spcAft>
                <a:spcPts val="0"/>
              </a:spcAft>
              <a:defRPr/>
            </a:pPr>
            <a:r>
              <a:rPr lang="en-US" b="1" dirty="0" smtClean="0">
                <a:latin typeface="Times New Roman" pitchFamily="18" charset="0"/>
                <a:cs typeface="Times New Roman" pitchFamily="18" charset="0"/>
              </a:rPr>
              <a:t>Side effects of drugs, indications and contradictions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580</TotalTime>
  <Words>1636</Words>
  <Application>Microsoft Office PowerPoint</Application>
  <PresentationFormat>On-screen Show (4:3)</PresentationFormat>
  <Paragraphs>84</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Arial</vt:lpstr>
      <vt:lpstr>Times New Roman</vt:lpstr>
      <vt:lpstr>Wingdings</vt:lpstr>
      <vt:lpstr>Concourse</vt:lpstr>
      <vt:lpstr>Pharmacological Treatments Student’s Name Lecturer’s Name Course Code &amp; Name Date of Submission </vt:lpstr>
      <vt:lpstr>Introduction</vt:lpstr>
      <vt:lpstr>Agenda List</vt:lpstr>
      <vt:lpstr>Causes of pneumonia</vt:lpstr>
      <vt:lpstr> Drugs used in the treatment of pneumonia in children </vt:lpstr>
      <vt:lpstr> Type of actions from pharmacological treatment </vt:lpstr>
      <vt:lpstr>Type of actions from pharmacological treatment cont…</vt:lpstr>
      <vt:lpstr> Treatment regime prescribed for pneumonia in children </vt:lpstr>
      <vt:lpstr>Side effects of drugs, indications and contradictions</vt:lpstr>
      <vt:lpstr> How treatment regime may act on child’s lifestyle </vt:lpstr>
      <vt:lpstr> How to monitor children following a prescribed treatment regime </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Pharmacological Treatments Student’s Name Lecturer’s Name Course Code &amp; Name Date of Submission</dc:title>
  <dc:creator>hp</dc:creator>
  <cp:lastModifiedBy>hp</cp:lastModifiedBy>
  <cp:revision>78</cp:revision>
  <dcterms:created xsi:type="dcterms:W3CDTF">2018-02-04T19:19:26Z</dcterms:created>
  <dcterms:modified xsi:type="dcterms:W3CDTF">2018-02-05T05:00:46Z</dcterms:modified>
</cp:coreProperties>
</file>