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8" d="100"/>
          <a:sy n="48" d="100"/>
        </p:scale>
        <p:origin x="-84" y="-4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D743FA-C78C-4C28-A432-EAB7C9ECFAA5}" type="datetimeFigureOut">
              <a:rPr lang="en-US" smtClean="0"/>
              <a:t>2/24/2018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387858-F4C6-4E0F-8140-D27717B3004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Historically, effecting changes in an organization has experienced failure due to lack of consideration of the cost-benefit analysis of the intended change, risk management, and employee resistance. </a:t>
            </a:r>
          </a:p>
        </p:txBody>
      </p:sp>
      <p:sp>
        <p:nvSpPr>
          <p:cNvPr id="4" name="Slide Number Placeholder 3"/>
          <p:cNvSpPr>
            <a:spLocks noGrp="1"/>
          </p:cNvSpPr>
          <p:nvPr>
            <p:ph type="sldNum" sz="quarter" idx="10"/>
          </p:nvPr>
        </p:nvSpPr>
        <p:spPr/>
        <p:txBody>
          <a:bodyPr/>
          <a:lstStyle/>
          <a:p>
            <a:fld id="{74387858-F4C6-4E0F-8140-D27717B30047}" type="slidenum">
              <a:rPr lang="en-US" smtClean="0"/>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step involves identification of goals and objectives of a business. The context sets the pace on establishing whether the risks decisions align with the broader goals and objectives of an organization. </a:t>
            </a:r>
          </a:p>
        </p:txBody>
      </p:sp>
      <p:sp>
        <p:nvSpPr>
          <p:cNvPr id="4" name="Slide Number Placeholder 3"/>
          <p:cNvSpPr>
            <a:spLocks noGrp="1"/>
          </p:cNvSpPr>
          <p:nvPr>
            <p:ph type="sldNum" sz="quarter" idx="10"/>
          </p:nvPr>
        </p:nvSpPr>
        <p:spPr/>
        <p:txBody>
          <a:bodyPr/>
          <a:lstStyle/>
          <a:p>
            <a:fld id="{74387858-F4C6-4E0F-8140-D27717B30047}" type="slidenum">
              <a:rPr lang="en-US" smtClean="0"/>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Historical data on risks plays a crucial role in this step. Further, identifying the emergence of new types of risks that have never happened is essential in this step. </a:t>
            </a:r>
          </a:p>
        </p:txBody>
      </p:sp>
      <p:sp>
        <p:nvSpPr>
          <p:cNvPr id="4" name="Slide Number Placeholder 3"/>
          <p:cNvSpPr>
            <a:spLocks noGrp="1"/>
          </p:cNvSpPr>
          <p:nvPr>
            <p:ph type="sldNum" sz="quarter" idx="10"/>
          </p:nvPr>
        </p:nvSpPr>
        <p:spPr/>
        <p:txBody>
          <a:bodyPr/>
          <a:lstStyle/>
          <a:p>
            <a:fld id="{74387858-F4C6-4E0F-8140-D27717B30047}" type="slidenum">
              <a:rPr lang="en-US" smtClean="0"/>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step involves prioritization of risks. The risks with a higher possibility of occurrence and high impact to the business are given priority and vice versa. </a:t>
            </a:r>
          </a:p>
        </p:txBody>
      </p:sp>
      <p:sp>
        <p:nvSpPr>
          <p:cNvPr id="4" name="Slide Number Placeholder 3"/>
          <p:cNvSpPr>
            <a:spLocks noGrp="1"/>
          </p:cNvSpPr>
          <p:nvPr>
            <p:ph type="sldNum" sz="quarter" idx="10"/>
          </p:nvPr>
        </p:nvSpPr>
        <p:spPr/>
        <p:txBody>
          <a:bodyPr/>
          <a:lstStyle/>
          <a:p>
            <a:fld id="{74387858-F4C6-4E0F-8140-D27717B30047}" type="slidenum">
              <a:rPr lang="en-US" smtClean="0"/>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objective of this stage is to decide whether to accept a risk or to take control measure. Some risks are beyond control, and therefore, acceptance is the only choice. However, the controllable risks are treated to avoid negative consequences and enhance positive outcome.</a:t>
            </a:r>
          </a:p>
        </p:txBody>
      </p:sp>
      <p:sp>
        <p:nvSpPr>
          <p:cNvPr id="4" name="Slide Number Placeholder 3"/>
          <p:cNvSpPr>
            <a:spLocks noGrp="1"/>
          </p:cNvSpPr>
          <p:nvPr>
            <p:ph type="sldNum" sz="quarter" idx="10"/>
          </p:nvPr>
        </p:nvSpPr>
        <p:spPr/>
        <p:txBody>
          <a:bodyPr/>
          <a:lstStyle/>
          <a:p>
            <a:fld id="{74387858-F4C6-4E0F-8140-D27717B30047}" type="slidenum">
              <a:rPr lang="en-US" smtClean="0"/>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choice of treating a risk lies with the cost-benefit analysis. </a:t>
            </a:r>
          </a:p>
        </p:txBody>
      </p:sp>
      <p:sp>
        <p:nvSpPr>
          <p:cNvPr id="4" name="Slide Number Placeholder 3"/>
          <p:cNvSpPr>
            <a:spLocks noGrp="1"/>
          </p:cNvSpPr>
          <p:nvPr>
            <p:ph type="sldNum" sz="quarter" idx="10"/>
          </p:nvPr>
        </p:nvSpPr>
        <p:spPr/>
        <p:txBody>
          <a:bodyPr/>
          <a:lstStyle/>
          <a:p>
            <a:fld id="{74387858-F4C6-4E0F-8140-D27717B30047}" type="slidenum">
              <a:rPr lang="en-US" smtClean="0"/>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Risks profiles changes over time and the management should regularly monitor the changes to determine the corrective measure to take. </a:t>
            </a:r>
          </a:p>
        </p:txBody>
      </p:sp>
      <p:sp>
        <p:nvSpPr>
          <p:cNvPr id="4" name="Slide Number Placeholder 3"/>
          <p:cNvSpPr>
            <a:spLocks noGrp="1"/>
          </p:cNvSpPr>
          <p:nvPr>
            <p:ph type="sldNum" sz="quarter" idx="10"/>
          </p:nvPr>
        </p:nvSpPr>
        <p:spPr/>
        <p:txBody>
          <a:bodyPr/>
          <a:lstStyle/>
          <a:p>
            <a:fld id="{74387858-F4C6-4E0F-8140-D27717B30047}" type="slidenum">
              <a:rPr lang="en-US" smtClean="0"/>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choice is only suitable when its benefits considerably exceed the costs. </a:t>
            </a:r>
          </a:p>
        </p:txBody>
      </p:sp>
      <p:sp>
        <p:nvSpPr>
          <p:cNvPr id="4" name="Slide Number Placeholder 3"/>
          <p:cNvSpPr>
            <a:spLocks noGrp="1"/>
          </p:cNvSpPr>
          <p:nvPr>
            <p:ph type="sldNum" sz="quarter" idx="10"/>
          </p:nvPr>
        </p:nvSpPr>
        <p:spPr/>
        <p:txBody>
          <a:bodyPr/>
          <a:lstStyle/>
          <a:p>
            <a:fld id="{74387858-F4C6-4E0F-8140-D27717B30047}"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Costs of a choice made by an organization such as making organizational changes might have adverse consequences to the performance of the employees and the overall organization.</a:t>
            </a: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4387858-F4C6-4E0F-8140-D27717B30047}"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dynamism of the business environment necessitates organizations to make changes to improve performance among other factors to competitively position themselves. </a:t>
            </a:r>
          </a:p>
        </p:txBody>
      </p:sp>
      <p:sp>
        <p:nvSpPr>
          <p:cNvPr id="4" name="Slide Number Placeholder 3"/>
          <p:cNvSpPr>
            <a:spLocks noGrp="1"/>
          </p:cNvSpPr>
          <p:nvPr>
            <p:ph type="sldNum" sz="quarter" idx="10"/>
          </p:nvPr>
        </p:nvSpPr>
        <p:spPr/>
        <p:txBody>
          <a:bodyPr/>
          <a:lstStyle/>
          <a:p>
            <a:fld id="{74387858-F4C6-4E0F-8140-D27717B30047}"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is essential to establish what motivation strategy better suits the employees. Although employee motivation differs from one employee to another, it is crucial to develop a motivation strategy that is inclusive.</a:t>
            </a:r>
          </a:p>
        </p:txBody>
      </p:sp>
      <p:sp>
        <p:nvSpPr>
          <p:cNvPr id="4" name="Slide Number Placeholder 3"/>
          <p:cNvSpPr>
            <a:spLocks noGrp="1"/>
          </p:cNvSpPr>
          <p:nvPr>
            <p:ph type="sldNum" sz="quarter" idx="10"/>
          </p:nvPr>
        </p:nvSpPr>
        <p:spPr/>
        <p:txBody>
          <a:bodyPr/>
          <a:lstStyle/>
          <a:p>
            <a:fld id="{74387858-F4C6-4E0F-8140-D27717B30047}"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happy employee offers services happily to the customers and develops crucial relationships. </a:t>
            </a:r>
            <a:endParaRPr lang="en-US" dirty="0"/>
          </a:p>
        </p:txBody>
      </p:sp>
      <p:sp>
        <p:nvSpPr>
          <p:cNvPr id="4" name="Slide Number Placeholder 3"/>
          <p:cNvSpPr>
            <a:spLocks noGrp="1"/>
          </p:cNvSpPr>
          <p:nvPr>
            <p:ph type="sldNum" sz="quarter" idx="10"/>
          </p:nvPr>
        </p:nvSpPr>
        <p:spPr/>
        <p:txBody>
          <a:bodyPr/>
          <a:lstStyle/>
          <a:p>
            <a:fld id="{74387858-F4C6-4E0F-8140-D27717B30047}"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Risk management is essential to almost every sphere of life. Therefore, it is necessary to consider the risks that can be controlled and those that are beyond control. The risk treatment option should have more benefits than the associated costs. </a:t>
            </a:r>
          </a:p>
        </p:txBody>
      </p:sp>
      <p:sp>
        <p:nvSpPr>
          <p:cNvPr id="4" name="Slide Number Placeholder 3"/>
          <p:cNvSpPr>
            <a:spLocks noGrp="1"/>
          </p:cNvSpPr>
          <p:nvPr>
            <p:ph type="sldNum" sz="quarter" idx="10"/>
          </p:nvPr>
        </p:nvSpPr>
        <p:spPr/>
        <p:txBody>
          <a:bodyPr/>
          <a:lstStyle/>
          <a:p>
            <a:fld id="{74387858-F4C6-4E0F-8140-D27717B30047}"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Every step in risk management is essential and interrelates to each other.</a:t>
            </a: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4387858-F4C6-4E0F-8140-D27717B30047}" type="slidenum">
              <a:rPr lang="en-US" smtClean="0"/>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the process of organizational change, communication can also involve the external stakeholders such as customers or shareholders to get their perception. </a:t>
            </a:r>
          </a:p>
        </p:txBody>
      </p:sp>
      <p:sp>
        <p:nvSpPr>
          <p:cNvPr id="4" name="Slide Number Placeholder 3"/>
          <p:cNvSpPr>
            <a:spLocks noGrp="1"/>
          </p:cNvSpPr>
          <p:nvPr>
            <p:ph type="sldNum" sz="quarter" idx="10"/>
          </p:nvPr>
        </p:nvSpPr>
        <p:spPr/>
        <p:txBody>
          <a:bodyPr/>
          <a:lstStyle/>
          <a:p>
            <a:fld id="{74387858-F4C6-4E0F-8140-D27717B30047}" type="slidenum">
              <a:rPr lang="en-US" smtClean="0"/>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5AC7DB-598E-432B-8B18-04458F307DDA}" type="datetimeFigureOut">
              <a:rPr lang="en-US" smtClean="0"/>
              <a:t>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5AC7DB-598E-432B-8B18-04458F307DDA}" type="datetimeFigureOut">
              <a:rPr lang="en-US" smtClean="0"/>
              <a:t>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5AC7DB-598E-432B-8B18-04458F307DDA}" type="datetimeFigureOut">
              <a:rPr lang="en-US" smtClean="0"/>
              <a:t>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5AC7DB-598E-432B-8B18-04458F307DDA}" type="datetimeFigureOut">
              <a:rPr lang="en-US" smtClean="0"/>
              <a:t>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5AC7DB-598E-432B-8B18-04458F307DDA}" type="datetimeFigureOut">
              <a:rPr lang="en-US" smtClean="0"/>
              <a:t>2/24/2018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5AC7DB-598E-432B-8B18-04458F307DDA}" type="datetimeFigureOut">
              <a:rPr lang="en-US" smtClean="0"/>
              <a:t>2/24/2018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5AC7DB-598E-432B-8B18-04458F307DDA}" type="datetimeFigureOut">
              <a:rPr lang="en-US" smtClean="0"/>
              <a:t>2/24/2018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5AC7DB-598E-432B-8B18-04458F307DDA}" type="datetimeFigureOut">
              <a:rPr lang="en-US" smtClean="0"/>
              <a:t>2/24/2018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5AC7DB-598E-432B-8B18-04458F307DDA}" type="datetimeFigureOut">
              <a:rPr lang="en-US" smtClean="0"/>
              <a:t>2/24/2018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5AC7DB-598E-432B-8B18-04458F307DDA}" type="datetimeFigureOut">
              <a:rPr lang="en-US" smtClean="0"/>
              <a:t>2/24/2018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5AC7DB-598E-432B-8B18-04458F307DDA}" type="datetimeFigureOut">
              <a:rPr lang="en-US" smtClean="0"/>
              <a:t>2/24/2018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6EFB7-9D9A-4291-9041-F164DEA7BB8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AC7DB-598E-432B-8B18-04458F307DDA}" type="datetimeFigureOut">
              <a:rPr lang="en-US" smtClean="0"/>
              <a:t>2/24/2018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6EFB7-9D9A-4291-9041-F164DEA7BB8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dx.doi.org/10.1108/01435121011046317" TargetMode="External"/><Relationship Id="rId2" Type="http://schemas.openxmlformats.org/officeDocument/2006/relationships/hyperlink" Target="http://ww.gnedenko-forum.org/Journal/2010/022010/RTA_2_2010-09.pdf" TargetMode="External"/><Relationship Id="rId1" Type="http://schemas.openxmlformats.org/officeDocument/2006/relationships/slideLayout" Target="../slideLayouts/slideLayout2.xml"/><Relationship Id="rId6" Type="http://schemas.openxmlformats.org/officeDocument/2006/relationships/hyperlink" Target="http://www.ajhtl.com/uploads/7/1/6/3/7163688/article_30_vol_5__1_.pdf" TargetMode="External"/><Relationship Id="rId5" Type="http://schemas.openxmlformats.org/officeDocument/2006/relationships/hyperlink" Target="http://www.ijetmas.com/admin/resources/project/paper/f201411201416479373.pdf" TargetMode="External"/><Relationship Id="rId4" Type="http://schemas.openxmlformats.org/officeDocument/2006/relationships/hyperlink" Target="https://www.cmu.edu/ips/files/science-realities-of-analysis.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Effecting Organizational Change - Plan</a:t>
            </a:r>
            <a:endParaRPr lang="en-US" b="1" dirty="0"/>
          </a:p>
        </p:txBody>
      </p:sp>
      <p:sp>
        <p:nvSpPr>
          <p:cNvPr id="3" name="Subtitle 2"/>
          <p:cNvSpPr>
            <a:spLocks noGrp="1"/>
          </p:cNvSpPr>
          <p:nvPr>
            <p:ph type="subTitle" idx="1"/>
          </p:nvPr>
        </p:nvSpPr>
        <p:spPr/>
        <p:txBody>
          <a:bodyPr>
            <a:normAutofit fontScale="92500"/>
          </a:bodyPr>
          <a:lstStyle/>
          <a:p>
            <a:r>
              <a:rPr lang="en-US" dirty="0" smtClean="0"/>
              <a:t>A Consideration of Risk Management, Cost-Benefit Analysis and Employee Motivation on Organizational Changes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Stages of Risk Management Process </a:t>
            </a:r>
          </a:p>
        </p:txBody>
      </p:sp>
      <p:sp>
        <p:nvSpPr>
          <p:cNvPr id="3" name="Content Placeholder 2"/>
          <p:cNvSpPr>
            <a:spLocks noGrp="1"/>
          </p:cNvSpPr>
          <p:nvPr>
            <p:ph idx="1"/>
          </p:nvPr>
        </p:nvSpPr>
        <p:spPr/>
        <p:txBody>
          <a:bodyPr>
            <a:normAutofit lnSpcReduction="10000"/>
          </a:bodyPr>
          <a:lstStyle/>
          <a:p>
            <a:r>
              <a:rPr lang="en-US" dirty="0"/>
              <a:t>Stage 1: Communication and consultation </a:t>
            </a:r>
          </a:p>
          <a:p>
            <a:r>
              <a:rPr lang="en-US" dirty="0"/>
              <a:t>Stage 2: Establishing the context </a:t>
            </a:r>
          </a:p>
          <a:p>
            <a:r>
              <a:rPr lang="en-US" dirty="0"/>
              <a:t>Stage 3: Identifying the risks </a:t>
            </a:r>
          </a:p>
          <a:p>
            <a:r>
              <a:rPr lang="en-US" dirty="0"/>
              <a:t>Stage 4: Analyzing the risks </a:t>
            </a:r>
          </a:p>
          <a:p>
            <a:r>
              <a:rPr lang="en-US" dirty="0"/>
              <a:t>Stage 5: Evaluating the risks </a:t>
            </a:r>
          </a:p>
          <a:p>
            <a:r>
              <a:rPr lang="en-US" dirty="0"/>
              <a:t>Stage 6: Treating the risks </a:t>
            </a:r>
          </a:p>
          <a:p>
            <a:r>
              <a:rPr lang="en-US" dirty="0"/>
              <a:t>Stage7: Monitoring and reviewing (Berg, 2010).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Stage 1: Communication and Consultation </a:t>
            </a:r>
          </a:p>
        </p:txBody>
      </p:sp>
      <p:sp>
        <p:nvSpPr>
          <p:cNvPr id="3" name="Content Placeholder 2"/>
          <p:cNvSpPr>
            <a:spLocks noGrp="1"/>
          </p:cNvSpPr>
          <p:nvPr>
            <p:ph idx="1"/>
          </p:nvPr>
        </p:nvSpPr>
        <p:spPr/>
        <p:txBody>
          <a:bodyPr>
            <a:normAutofit fontScale="92500"/>
          </a:bodyPr>
          <a:lstStyle/>
          <a:p>
            <a:r>
              <a:rPr lang="en-US" dirty="0"/>
              <a:t>Consultation and communication involve discussion on who should be included in the evaluation of risk (Berg, 2010).</a:t>
            </a:r>
          </a:p>
          <a:p>
            <a:r>
              <a:rPr lang="en-US" dirty="0"/>
              <a:t>In an organizational setting, the management assigns a team to carry out the process of risk management </a:t>
            </a:r>
          </a:p>
          <a:p>
            <a:r>
              <a:rPr lang="en-US" dirty="0"/>
              <a:t>This step is also aimed at eliciting risk information and managing stakeholder perception for management of risk (Berg, 2010).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Stage 2: Establishing the Context </a:t>
            </a:r>
          </a:p>
        </p:txBody>
      </p:sp>
      <p:sp>
        <p:nvSpPr>
          <p:cNvPr id="3" name="Content Placeholder 2"/>
          <p:cNvSpPr>
            <a:spLocks noGrp="1"/>
          </p:cNvSpPr>
          <p:nvPr>
            <p:ph idx="1"/>
          </p:nvPr>
        </p:nvSpPr>
        <p:spPr/>
        <p:txBody>
          <a:bodyPr/>
          <a:lstStyle/>
          <a:p>
            <a:r>
              <a:rPr lang="en-US" dirty="0"/>
              <a:t>This step in risk management includes;</a:t>
            </a:r>
          </a:p>
          <a:p>
            <a:r>
              <a:rPr lang="en-US" dirty="0"/>
              <a:t>Establishing the internal and external framework</a:t>
            </a:r>
          </a:p>
          <a:p>
            <a:r>
              <a:rPr lang="en-US" dirty="0"/>
              <a:t>Determining the risk management context </a:t>
            </a:r>
          </a:p>
          <a:p>
            <a:r>
              <a:rPr lang="en-US" dirty="0"/>
              <a:t>Developing risk criteria </a:t>
            </a:r>
          </a:p>
          <a:p>
            <a:r>
              <a:rPr lang="en-US" dirty="0"/>
              <a:t>Defining the structure for risk analysis (</a:t>
            </a:r>
            <a:r>
              <a:rPr lang="en-US" dirty="0" err="1"/>
              <a:t>Fischhoff</a:t>
            </a:r>
            <a:r>
              <a:rPr lang="en-US" dirty="0"/>
              <a:t>, 2015</a:t>
            </a:r>
            <a:r>
              <a:rPr lang="en-US" dirty="0"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Stage 3: Identifying the Risks </a:t>
            </a:r>
            <a:endParaRPr lang="en-US" dirty="0"/>
          </a:p>
        </p:txBody>
      </p:sp>
      <p:sp>
        <p:nvSpPr>
          <p:cNvPr id="3" name="Content Placeholder 2"/>
          <p:cNvSpPr>
            <a:spLocks noGrp="1"/>
          </p:cNvSpPr>
          <p:nvPr>
            <p:ph idx="1"/>
          </p:nvPr>
        </p:nvSpPr>
        <p:spPr/>
        <p:txBody>
          <a:bodyPr>
            <a:normAutofit lnSpcReduction="10000"/>
          </a:bodyPr>
          <a:lstStyle/>
          <a:p>
            <a:r>
              <a:rPr lang="en-US" dirty="0"/>
              <a:t>The management of risk requires identification of the risk first (Berg, 2010)</a:t>
            </a:r>
          </a:p>
          <a:p>
            <a:r>
              <a:rPr lang="en-US" dirty="0"/>
              <a:t>At this step, many risks should be identified as possible </a:t>
            </a:r>
          </a:p>
          <a:p>
            <a:r>
              <a:rPr lang="en-US" dirty="0"/>
              <a:t>The identification of risk should answer the following questions;</a:t>
            </a:r>
          </a:p>
          <a:p>
            <a:pPr lvl="1"/>
            <a:r>
              <a:rPr lang="en-US" dirty="0"/>
              <a:t>What can happen?</a:t>
            </a:r>
          </a:p>
          <a:p>
            <a:pPr lvl="1"/>
            <a:r>
              <a:rPr lang="en-US" dirty="0"/>
              <a:t>How can it happen?</a:t>
            </a:r>
          </a:p>
          <a:p>
            <a:pPr lvl="1"/>
            <a:r>
              <a:rPr lang="en-US" dirty="0"/>
              <a:t>Why would it happen?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Stage 4: Analyzing the Risks </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step involves establishing the risks with higher consequences than others (Berg, 2010). </a:t>
            </a:r>
          </a:p>
          <a:p>
            <a:r>
              <a:rPr lang="en-US" dirty="0"/>
              <a:t>The likelihood of the identified risks occurring is also determined </a:t>
            </a:r>
          </a:p>
          <a:p>
            <a:r>
              <a:rPr lang="en-US" dirty="0"/>
              <a:t>It is essential to consider the possibility of an opportunity too</a:t>
            </a:r>
          </a:p>
          <a:p>
            <a:r>
              <a:rPr lang="en-US" dirty="0"/>
              <a:t>Uncertainties are also considered and estimated (Berg, 2010)</a:t>
            </a:r>
          </a:p>
          <a:p>
            <a:r>
              <a:rPr lang="en-US" dirty="0"/>
              <a:t>Analysis may be;</a:t>
            </a:r>
          </a:p>
          <a:p>
            <a:pPr lvl="1"/>
            <a:r>
              <a:rPr lang="en-US" dirty="0"/>
              <a:t>Qualitative </a:t>
            </a:r>
          </a:p>
          <a:p>
            <a:pPr lvl="1"/>
            <a:r>
              <a:rPr lang="en-US" dirty="0"/>
              <a:t>Semi-quantitative </a:t>
            </a:r>
          </a:p>
          <a:p>
            <a:pPr lvl="1"/>
            <a:r>
              <a:rPr lang="en-US" dirty="0"/>
              <a:t>Or Quantitative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Stage 5: Evaluating the Risks </a:t>
            </a:r>
            <a:endParaRPr lang="en-US" dirty="0"/>
          </a:p>
        </p:txBody>
      </p:sp>
      <p:sp>
        <p:nvSpPr>
          <p:cNvPr id="3" name="Content Placeholder 2"/>
          <p:cNvSpPr>
            <a:spLocks noGrp="1"/>
          </p:cNvSpPr>
          <p:nvPr>
            <p:ph idx="1"/>
          </p:nvPr>
        </p:nvSpPr>
        <p:spPr/>
        <p:txBody>
          <a:bodyPr/>
          <a:lstStyle/>
          <a:p>
            <a:r>
              <a:rPr lang="en-US" dirty="0"/>
              <a:t>This step of risk management involves making decisions on whether analyzed risk require treatment (Berg, 2010).</a:t>
            </a:r>
          </a:p>
          <a:p>
            <a:r>
              <a:rPr lang="en-US" dirty="0"/>
              <a:t>The step is carried out with an objective of coming up with a prioritized list of risks</a:t>
            </a:r>
          </a:p>
          <a:p>
            <a:r>
              <a:rPr lang="en-US" dirty="0"/>
              <a:t>When the cost of treatment exceeds the benefits significantly, acceptance is the best option (Berg, 2010).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Stage 6: Treating the Risks </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This step involves a consideration of the options available for treating the risks that are not acceptable at the previous stage (Berg, 2010). </a:t>
            </a:r>
          </a:p>
          <a:p>
            <a:r>
              <a:rPr lang="en-US" dirty="0"/>
              <a:t>These are risks with more benefits than costs </a:t>
            </a:r>
          </a:p>
          <a:p>
            <a:r>
              <a:rPr lang="en-US" dirty="0"/>
              <a:t>The mitigation strategy is focused on either treating the risk or controlling the risk with an objective of eliminating or reducing the negative consequences and enhancing positive outcomes</a:t>
            </a:r>
          </a:p>
          <a:p>
            <a:r>
              <a:rPr lang="en-US" dirty="0"/>
              <a:t>Risk treatment can involve;</a:t>
            </a:r>
          </a:p>
          <a:p>
            <a:pPr lvl="1"/>
            <a:r>
              <a:rPr lang="en-US" dirty="0"/>
              <a:t>Retaining the risk </a:t>
            </a:r>
          </a:p>
          <a:p>
            <a:pPr lvl="1"/>
            <a:r>
              <a:rPr lang="en-US" dirty="0"/>
              <a:t>Avoid the risk </a:t>
            </a:r>
          </a:p>
          <a:p>
            <a:pPr lvl="1"/>
            <a:r>
              <a:rPr lang="en-US" dirty="0"/>
              <a:t>Share the risk </a:t>
            </a:r>
          </a:p>
          <a:p>
            <a:pPr lvl="1"/>
            <a:r>
              <a:rPr lang="en-US" dirty="0"/>
              <a:t>Change the consequences </a:t>
            </a:r>
          </a:p>
          <a:p>
            <a:pPr lvl="1"/>
            <a:r>
              <a:rPr lang="en-US" dirty="0"/>
              <a:t>Changing the chances of occurrence (Berg, 2010).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Stage7: Monitoring and Reviewing </a:t>
            </a:r>
          </a:p>
        </p:txBody>
      </p:sp>
      <p:sp>
        <p:nvSpPr>
          <p:cNvPr id="3" name="Content Placeholder 2"/>
          <p:cNvSpPr>
            <a:spLocks noGrp="1"/>
          </p:cNvSpPr>
          <p:nvPr>
            <p:ph idx="1"/>
          </p:nvPr>
        </p:nvSpPr>
        <p:spPr/>
        <p:txBody>
          <a:bodyPr/>
          <a:lstStyle/>
          <a:p>
            <a:r>
              <a:rPr lang="en-US" dirty="0"/>
              <a:t>The effectiveness of risk management cannot be achieved without continuous or regular monitoring or reviews (Berg, 2010)</a:t>
            </a:r>
          </a:p>
          <a:p>
            <a:r>
              <a:rPr lang="en-US" dirty="0"/>
              <a:t>This step involves monitoring the efficacy of a treatment plan or strategy set up and making a decision on the right course of action.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Conclusion</a:t>
            </a:r>
          </a:p>
        </p:txBody>
      </p:sp>
      <p:sp>
        <p:nvSpPr>
          <p:cNvPr id="3" name="Content Placeholder 2"/>
          <p:cNvSpPr>
            <a:spLocks noGrp="1"/>
          </p:cNvSpPr>
          <p:nvPr>
            <p:ph idx="1"/>
          </p:nvPr>
        </p:nvSpPr>
        <p:spPr/>
        <p:txBody>
          <a:bodyPr>
            <a:normAutofit fontScale="85000" lnSpcReduction="20000"/>
          </a:bodyPr>
          <a:lstStyle/>
          <a:p>
            <a:r>
              <a:rPr lang="en-US" dirty="0"/>
              <a:t>Effective risk management, cost-benefit analysis, and motivation to the employee are crucial to effective management. The choices made by an organization have the element of risk, cost, benefit, and quality as a product of employee motivation. Therefore risks that would have an impact on the operations of an organization should be treated if the benefits exceed the cost of managing them. Employees are a crucial asset to an organization. Organizations effect changes through the use of human capital. Therefore, motivation is vital to maximize the contribution and commitment to an organization</a:t>
            </a:r>
            <a:r>
              <a:rPr lang="en-US"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References </a:t>
            </a:r>
          </a:p>
        </p:txBody>
      </p:sp>
      <p:sp>
        <p:nvSpPr>
          <p:cNvPr id="3" name="Content Placeholder 2"/>
          <p:cNvSpPr>
            <a:spLocks noGrp="1"/>
          </p:cNvSpPr>
          <p:nvPr>
            <p:ph idx="1"/>
          </p:nvPr>
        </p:nvSpPr>
        <p:spPr/>
        <p:txBody>
          <a:bodyPr>
            <a:normAutofit fontScale="55000" lnSpcReduction="20000"/>
          </a:bodyPr>
          <a:lstStyle/>
          <a:p>
            <a:r>
              <a:rPr lang="en-US" dirty="0"/>
              <a:t>Berg, H. (2010). </a:t>
            </a:r>
            <a:r>
              <a:rPr lang="en-US" i="1" dirty="0"/>
              <a:t>Risk management: procedures, methods </a:t>
            </a:r>
            <a:r>
              <a:rPr lang="en-US" i="1" dirty="0" smtClean="0"/>
              <a:t>and	experiences</a:t>
            </a:r>
            <a:r>
              <a:rPr lang="en-US" i="1" dirty="0"/>
              <a:t>. Ww.gnedenko-forum.org</a:t>
            </a:r>
            <a:r>
              <a:rPr lang="en-US" dirty="0"/>
              <a:t>. Retrieved 24 February 2018, </a:t>
            </a:r>
            <a:r>
              <a:rPr lang="en-US" dirty="0" smtClean="0"/>
              <a:t>from	</a:t>
            </a:r>
            <a:r>
              <a:rPr lang="en-US" u="sng" dirty="0" smtClean="0">
                <a:hlinkClick r:id="rId2"/>
              </a:rPr>
              <a:t>http</a:t>
            </a:r>
            <a:r>
              <a:rPr lang="en-US" u="sng" dirty="0">
                <a:hlinkClick r:id="rId2"/>
              </a:rPr>
              <a:t>://ww.gnedenko-forum.org/Journal/2010/022010/RTA_2_2010-09.pdf</a:t>
            </a:r>
            <a:endParaRPr lang="en-US" dirty="0"/>
          </a:p>
          <a:p>
            <a:r>
              <a:rPr lang="en-US" dirty="0" err="1"/>
              <a:t>Brisson</a:t>
            </a:r>
            <a:r>
              <a:rPr lang="en-US" dirty="0"/>
              <a:t>‐Banks, C. (2010). Managing change and transitions: a comparison </a:t>
            </a:r>
            <a:r>
              <a:rPr lang="en-US" dirty="0" smtClean="0"/>
              <a:t>of	different </a:t>
            </a:r>
            <a:r>
              <a:rPr lang="en-US" dirty="0"/>
              <a:t>models and their commonalities. </a:t>
            </a:r>
            <a:r>
              <a:rPr lang="en-US" i="1" dirty="0"/>
              <a:t>Library Management</a:t>
            </a:r>
            <a:r>
              <a:rPr lang="en-US" dirty="0"/>
              <a:t>, 31(4/5</a:t>
            </a:r>
            <a:r>
              <a:rPr lang="en-US" dirty="0" smtClean="0"/>
              <a:t>),	241-252</a:t>
            </a:r>
            <a:r>
              <a:rPr lang="en-US" dirty="0"/>
              <a:t>. </a:t>
            </a:r>
            <a:r>
              <a:rPr lang="en-US" u="sng" dirty="0">
                <a:hlinkClick r:id="rId3"/>
              </a:rPr>
              <a:t>http://dx.doi.org/10.1108/01435121011046317</a:t>
            </a:r>
            <a:endParaRPr lang="en-US" dirty="0"/>
          </a:p>
          <a:p>
            <a:r>
              <a:rPr lang="en-US" dirty="0" err="1"/>
              <a:t>Fischhoff</a:t>
            </a:r>
            <a:r>
              <a:rPr lang="en-US" dirty="0"/>
              <a:t>, B. (2015). </a:t>
            </a:r>
            <a:r>
              <a:rPr lang="en-US" i="1" dirty="0"/>
              <a:t>The realities of risk-cost-benefit analysis. Cmu.edu</a:t>
            </a:r>
            <a:r>
              <a:rPr lang="en-US" dirty="0"/>
              <a:t>. </a:t>
            </a:r>
            <a:r>
              <a:rPr lang="en-US" dirty="0" smtClean="0"/>
              <a:t>Retrieved	24 </a:t>
            </a:r>
            <a:r>
              <a:rPr lang="en-US" dirty="0"/>
              <a:t>February 2018, from </a:t>
            </a:r>
            <a:r>
              <a:rPr lang="en-US" u="sng" dirty="0">
                <a:hlinkClick r:id="rId4"/>
              </a:rPr>
              <a:t>https://</a:t>
            </a:r>
            <a:r>
              <a:rPr lang="en-US" u="sng" dirty="0" smtClean="0">
                <a:hlinkClick r:id="rId4"/>
              </a:rPr>
              <a:t>www.cmu.edu/ips/files/science-realities-of	analysis.pdf</a:t>
            </a:r>
            <a:endParaRPr lang="en-US" dirty="0"/>
          </a:p>
          <a:p>
            <a:r>
              <a:rPr lang="en-US" dirty="0" err="1" smtClean="0"/>
              <a:t>Ganta</a:t>
            </a:r>
            <a:r>
              <a:rPr lang="en-US" dirty="0"/>
              <a:t>, V. (2014). </a:t>
            </a:r>
            <a:r>
              <a:rPr lang="en-US" i="1" dirty="0"/>
              <a:t>Motivation in the workplace to improve the </a:t>
            </a:r>
            <a:r>
              <a:rPr lang="en-US" i="1" dirty="0" smtClean="0"/>
              <a:t>employee	performance</a:t>
            </a:r>
            <a:r>
              <a:rPr lang="en-US" i="1" dirty="0"/>
              <a:t>. Ijetmas.com.</a:t>
            </a:r>
            <a:r>
              <a:rPr lang="en-US" dirty="0"/>
              <a:t> Retrieved 24 February 2018, </a:t>
            </a:r>
            <a:r>
              <a:rPr lang="en-US" dirty="0" smtClean="0"/>
              <a:t>from	</a:t>
            </a:r>
            <a:r>
              <a:rPr lang="en-US" u="sng" dirty="0" smtClean="0">
                <a:hlinkClick r:id="rId5"/>
              </a:rPr>
              <a:t>http</a:t>
            </a:r>
            <a:r>
              <a:rPr lang="en-US" u="sng" dirty="0">
                <a:hlinkClick r:id="rId5"/>
              </a:rPr>
              <a:t>://</a:t>
            </a:r>
            <a:r>
              <a:rPr lang="en-US" u="sng" dirty="0" smtClean="0">
                <a:hlinkClick r:id="rId5"/>
              </a:rPr>
              <a:t>www.ijetmas.com/admin/resources/project/paper/f2014112014164	9373.pdf</a:t>
            </a:r>
            <a:endParaRPr lang="en-US" dirty="0"/>
          </a:p>
          <a:p>
            <a:r>
              <a:rPr lang="en-US" dirty="0" err="1"/>
              <a:t>Tefera</a:t>
            </a:r>
            <a:r>
              <a:rPr lang="en-US" dirty="0"/>
              <a:t>, O., &amp; </a:t>
            </a:r>
            <a:r>
              <a:rPr lang="en-US" dirty="0" err="1"/>
              <a:t>Mutambara</a:t>
            </a:r>
            <a:r>
              <a:rPr lang="en-US" dirty="0"/>
              <a:t>, E. (2016). </a:t>
            </a:r>
            <a:r>
              <a:rPr lang="en-US" i="1" dirty="0"/>
              <a:t>Effect of organizational changes on </a:t>
            </a:r>
            <a:r>
              <a:rPr lang="en-US" i="1" dirty="0" smtClean="0"/>
              <a:t>employees’	motivation </a:t>
            </a:r>
            <a:r>
              <a:rPr lang="en-US" i="1" dirty="0"/>
              <a:t>at a Country Club in </a:t>
            </a:r>
            <a:r>
              <a:rPr lang="en-US" i="1" dirty="0" err="1"/>
              <a:t>Kwazulu</a:t>
            </a:r>
            <a:r>
              <a:rPr lang="en-US" i="1" dirty="0"/>
              <a:t> Natal: from the </a:t>
            </a:r>
            <a:r>
              <a:rPr lang="en-US" i="1" dirty="0" smtClean="0"/>
              <a:t>employees’	participation </a:t>
            </a:r>
            <a:r>
              <a:rPr lang="en-US" i="1" dirty="0"/>
              <a:t>perspectives. Ajhtl.com.</a:t>
            </a:r>
            <a:r>
              <a:rPr lang="en-US" dirty="0"/>
              <a:t> Retrieved 24 February 2018, </a:t>
            </a:r>
            <a:r>
              <a:rPr lang="en-US" dirty="0" smtClean="0"/>
              <a:t>from	</a:t>
            </a:r>
            <a:r>
              <a:rPr lang="en-US" u="sng" dirty="0" smtClean="0">
                <a:hlinkClick r:id="rId6"/>
              </a:rPr>
              <a:t>http</a:t>
            </a:r>
            <a:r>
              <a:rPr lang="en-US" u="sng" dirty="0">
                <a:hlinkClick r:id="rId6"/>
              </a:rPr>
              <a:t>://www.ajhtl.com/uploads/7/1/6/3/7163688/article_30_vol_5__1_.pdf</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Introduction</a:t>
            </a:r>
            <a:r>
              <a:rPr lang="en-US" dirty="0"/>
              <a:t> </a:t>
            </a:r>
          </a:p>
        </p:txBody>
      </p:sp>
      <p:sp>
        <p:nvSpPr>
          <p:cNvPr id="3" name="Content Placeholder 2"/>
          <p:cNvSpPr>
            <a:spLocks noGrp="1"/>
          </p:cNvSpPr>
          <p:nvPr>
            <p:ph idx="1"/>
          </p:nvPr>
        </p:nvSpPr>
        <p:spPr/>
        <p:txBody>
          <a:bodyPr>
            <a:normAutofit fontScale="92500" lnSpcReduction="20000"/>
          </a:bodyPr>
          <a:lstStyle/>
          <a:p>
            <a:r>
              <a:rPr lang="en-US" dirty="0"/>
              <a:t>The current business environment is characterized by stiff competition and organizations are obliged to make necessary changes in their operations to keep pace. The process is change requires consideration of various factors including risk management, cost-benefit analysis, and stakeholder’s commitment including the employees (</a:t>
            </a:r>
            <a:r>
              <a:rPr lang="en-US" dirty="0" err="1"/>
              <a:t>Brisson</a:t>
            </a:r>
            <a:r>
              <a:rPr lang="en-US" dirty="0"/>
              <a:t>‐Banks, 2010). This presentation entails effecting changes in an organization while considering risk management, cost-benefit analysis and employee motivation towards achieving desired results.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Risk Management, Cost-Benefit Analysis and Employee Motivation </a:t>
            </a:r>
            <a:endParaRPr lang="en-US" b="1" dirty="0"/>
          </a:p>
        </p:txBody>
      </p:sp>
      <p:sp>
        <p:nvSpPr>
          <p:cNvPr id="3" name="Content Placeholder 2"/>
          <p:cNvSpPr>
            <a:spLocks noGrp="1"/>
          </p:cNvSpPr>
          <p:nvPr>
            <p:ph idx="1"/>
          </p:nvPr>
        </p:nvSpPr>
        <p:spPr/>
        <p:txBody>
          <a:bodyPr>
            <a:normAutofit fontScale="85000" lnSpcReduction="10000"/>
          </a:bodyPr>
          <a:lstStyle/>
          <a:p>
            <a:r>
              <a:rPr lang="en-US" dirty="0"/>
              <a:t>An organizational change aimed at improving performance is faced with risks, costs, and employee perception on change (</a:t>
            </a:r>
            <a:r>
              <a:rPr lang="en-US" dirty="0" err="1"/>
              <a:t>Fischhoff</a:t>
            </a:r>
            <a:r>
              <a:rPr lang="en-US" dirty="0"/>
              <a:t>, 2015).</a:t>
            </a:r>
          </a:p>
          <a:p>
            <a:r>
              <a:rPr lang="en-US" dirty="0"/>
              <a:t>Therefore, before implementing a change in an organization, it is essential to consider the costs, benefits, risks, and stakeholders involved especially the employees (human capital)</a:t>
            </a:r>
          </a:p>
          <a:p>
            <a:r>
              <a:rPr lang="en-US" dirty="0"/>
              <a:t>Therefore, the process of effecting organizational changes links the concepts of risk management, cost-benefit analysis, and employee engagement through motivation (</a:t>
            </a:r>
            <a:r>
              <a:rPr lang="en-US" dirty="0" err="1"/>
              <a:t>Tefera</a:t>
            </a:r>
            <a:r>
              <a:rPr lang="en-US" dirty="0"/>
              <a:t> &amp; </a:t>
            </a:r>
            <a:r>
              <a:rPr lang="en-US" dirty="0" err="1"/>
              <a:t>Mutambara</a:t>
            </a:r>
            <a:r>
              <a:rPr lang="en-US" dirty="0"/>
              <a:t>, 2016).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Cost-Benefit Analysis </a:t>
            </a:r>
          </a:p>
        </p:txBody>
      </p:sp>
      <p:sp>
        <p:nvSpPr>
          <p:cNvPr id="3" name="Content Placeholder 2"/>
          <p:cNvSpPr>
            <a:spLocks noGrp="1"/>
          </p:cNvSpPr>
          <p:nvPr>
            <p:ph idx="1"/>
          </p:nvPr>
        </p:nvSpPr>
        <p:spPr/>
        <p:txBody>
          <a:bodyPr>
            <a:normAutofit fontScale="92500" lnSpcReduction="10000"/>
          </a:bodyPr>
          <a:lstStyle/>
          <a:p>
            <a:r>
              <a:rPr lang="en-US" dirty="0"/>
              <a:t>Cost-benefit analysis refers to the implicit or explicit evaluation of costs and benefits associated with a choice (</a:t>
            </a:r>
            <a:r>
              <a:rPr lang="en-US" dirty="0" err="1"/>
              <a:t>Fischhoff</a:t>
            </a:r>
            <a:r>
              <a:rPr lang="en-US" dirty="0"/>
              <a:t>, 2015). </a:t>
            </a:r>
          </a:p>
          <a:p>
            <a:r>
              <a:rPr lang="en-US" dirty="0"/>
              <a:t>It is essential to consider the advantages and disadvantages of a choice before making a decision</a:t>
            </a:r>
          </a:p>
          <a:p>
            <a:r>
              <a:rPr lang="en-US" dirty="0"/>
              <a:t>The benefits and costs of a choice may be in monetary or non-monetary form</a:t>
            </a:r>
          </a:p>
          <a:p>
            <a:r>
              <a:rPr lang="en-US" dirty="0"/>
              <a:t>Benefits should exceed the costs involved in a choice before executing it (</a:t>
            </a:r>
            <a:r>
              <a:rPr lang="en-US" dirty="0" err="1"/>
              <a:t>Fischhoff</a:t>
            </a:r>
            <a:r>
              <a:rPr lang="en-US" dirty="0"/>
              <a:t>, 2015).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Costs of Effecting Organizational Changes </a:t>
            </a:r>
          </a:p>
        </p:txBody>
      </p:sp>
      <p:sp>
        <p:nvSpPr>
          <p:cNvPr id="3" name="Content Placeholder 2"/>
          <p:cNvSpPr>
            <a:spLocks noGrp="1"/>
          </p:cNvSpPr>
          <p:nvPr>
            <p:ph idx="1"/>
          </p:nvPr>
        </p:nvSpPr>
        <p:spPr/>
        <p:txBody>
          <a:bodyPr>
            <a:normAutofit fontScale="77500" lnSpcReduction="20000"/>
          </a:bodyPr>
          <a:lstStyle/>
          <a:p>
            <a:r>
              <a:rPr lang="en-US" dirty="0"/>
              <a:t>Internal resistance </a:t>
            </a:r>
          </a:p>
          <a:p>
            <a:r>
              <a:rPr lang="en-US" dirty="0"/>
              <a:t>Loss of key knowledge </a:t>
            </a:r>
          </a:p>
          <a:p>
            <a:r>
              <a:rPr lang="en-US" dirty="0"/>
              <a:t>Temporary confusion and chaos </a:t>
            </a:r>
          </a:p>
          <a:p>
            <a:r>
              <a:rPr lang="en-US" dirty="0"/>
              <a:t>Substantial capital requirement </a:t>
            </a:r>
          </a:p>
          <a:p>
            <a:r>
              <a:rPr lang="en-US" dirty="0"/>
              <a:t>Possible failure</a:t>
            </a:r>
          </a:p>
          <a:p>
            <a:r>
              <a:rPr lang="en-US" dirty="0"/>
              <a:t>Possible intrusion of privacy </a:t>
            </a:r>
          </a:p>
          <a:p>
            <a:r>
              <a:rPr lang="en-US" dirty="0"/>
              <a:t>More time requirements </a:t>
            </a:r>
          </a:p>
          <a:p>
            <a:r>
              <a:rPr lang="en-US" dirty="0"/>
              <a:t>Conceptual ambiguity</a:t>
            </a:r>
          </a:p>
          <a:p>
            <a:r>
              <a:rPr lang="en-US" dirty="0"/>
              <a:t>Potential conformity</a:t>
            </a:r>
          </a:p>
          <a:p>
            <a:r>
              <a:rPr lang="en-US" dirty="0"/>
              <a:t>Possible psychological harm   </a:t>
            </a:r>
          </a:p>
          <a:p>
            <a:r>
              <a:rPr lang="en-US" dirty="0"/>
              <a:t>Stress and worries (</a:t>
            </a:r>
            <a:r>
              <a:rPr lang="en-US" dirty="0" err="1"/>
              <a:t>Brisson</a:t>
            </a:r>
            <a:r>
              <a:rPr lang="en-US" dirty="0"/>
              <a:t>‐Banks, 2010).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Benefits of Effecting Organizational Changes </a:t>
            </a:r>
          </a:p>
        </p:txBody>
      </p:sp>
      <p:sp>
        <p:nvSpPr>
          <p:cNvPr id="3" name="Content Placeholder 2"/>
          <p:cNvSpPr>
            <a:spLocks noGrp="1"/>
          </p:cNvSpPr>
          <p:nvPr>
            <p:ph idx="1"/>
          </p:nvPr>
        </p:nvSpPr>
        <p:spPr/>
        <p:txBody>
          <a:bodyPr>
            <a:normAutofit fontScale="92500" lnSpcReduction="20000"/>
          </a:bodyPr>
          <a:lstStyle/>
          <a:p>
            <a:r>
              <a:rPr lang="en-US" dirty="0"/>
              <a:t>Improved performance </a:t>
            </a:r>
          </a:p>
          <a:p>
            <a:r>
              <a:rPr lang="en-US" dirty="0"/>
              <a:t>Employee growth </a:t>
            </a:r>
          </a:p>
          <a:p>
            <a:r>
              <a:rPr lang="en-US" dirty="0"/>
              <a:t>Costs savings </a:t>
            </a:r>
          </a:p>
          <a:p>
            <a:r>
              <a:rPr lang="en-US" dirty="0"/>
              <a:t>Corporate relationships </a:t>
            </a:r>
          </a:p>
          <a:p>
            <a:r>
              <a:rPr lang="en-US" dirty="0"/>
              <a:t>Novel challenges </a:t>
            </a:r>
          </a:p>
          <a:p>
            <a:r>
              <a:rPr lang="en-US" dirty="0"/>
              <a:t>Increased opportunities </a:t>
            </a:r>
          </a:p>
          <a:p>
            <a:r>
              <a:rPr lang="en-US" dirty="0"/>
              <a:t>Enhanced survival </a:t>
            </a:r>
          </a:p>
          <a:p>
            <a:r>
              <a:rPr lang="en-US" dirty="0"/>
              <a:t>Greater motivation </a:t>
            </a:r>
          </a:p>
          <a:p>
            <a:r>
              <a:rPr lang="en-US" dirty="0"/>
              <a:t>Improved teamwork (</a:t>
            </a:r>
            <a:r>
              <a:rPr lang="en-US" dirty="0" err="1"/>
              <a:t>Brisson</a:t>
            </a:r>
            <a:r>
              <a:rPr lang="en-US" dirty="0"/>
              <a:t>‐Banks, 2010).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Employee Motivation </a:t>
            </a:r>
          </a:p>
        </p:txBody>
      </p:sp>
      <p:sp>
        <p:nvSpPr>
          <p:cNvPr id="3" name="Content Placeholder 2"/>
          <p:cNvSpPr>
            <a:spLocks noGrp="1"/>
          </p:cNvSpPr>
          <p:nvPr>
            <p:ph idx="1"/>
          </p:nvPr>
        </p:nvSpPr>
        <p:spPr/>
        <p:txBody>
          <a:bodyPr>
            <a:normAutofit fontScale="85000" lnSpcReduction="20000"/>
          </a:bodyPr>
          <a:lstStyle/>
          <a:p>
            <a:r>
              <a:rPr lang="en-US" dirty="0"/>
              <a:t>Employee motivation refers to the level of commitment, energy, and creativity that employees exhibit in their jobs (</a:t>
            </a:r>
            <a:r>
              <a:rPr lang="en-US" dirty="0" err="1"/>
              <a:t>Ganta</a:t>
            </a:r>
            <a:r>
              <a:rPr lang="en-US" dirty="0"/>
              <a:t>, 2014). </a:t>
            </a:r>
          </a:p>
          <a:p>
            <a:r>
              <a:rPr lang="en-US" dirty="0"/>
              <a:t>Employee motivation plays a crucial role in enhancing their productivity in an organization</a:t>
            </a:r>
          </a:p>
          <a:p>
            <a:r>
              <a:rPr lang="en-US" dirty="0"/>
              <a:t>An organization should implement strategies aimed at motivating employees to reduce the high cost of turnover, maintain a competitive edge and facilitate happy service deliver to the clients. </a:t>
            </a:r>
          </a:p>
          <a:p>
            <a:r>
              <a:rPr lang="en-US" dirty="0"/>
              <a:t>Employee motivation is essential during the organizational change to influence total commitment (</a:t>
            </a:r>
            <a:r>
              <a:rPr lang="en-US" dirty="0" err="1"/>
              <a:t>Tefera</a:t>
            </a:r>
            <a:r>
              <a:rPr lang="en-US" dirty="0"/>
              <a:t> &amp; </a:t>
            </a:r>
            <a:r>
              <a:rPr lang="en-US" dirty="0" err="1"/>
              <a:t>Mutambara</a:t>
            </a:r>
            <a:r>
              <a:rPr lang="en-US" dirty="0"/>
              <a:t>, 2016).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Signs of a Motivated Workplace </a:t>
            </a:r>
            <a:endParaRPr lang="en-US" dirty="0"/>
          </a:p>
        </p:txBody>
      </p:sp>
      <p:sp>
        <p:nvSpPr>
          <p:cNvPr id="3" name="Content Placeholder 2"/>
          <p:cNvSpPr>
            <a:spLocks noGrp="1"/>
          </p:cNvSpPr>
          <p:nvPr>
            <p:ph idx="1"/>
          </p:nvPr>
        </p:nvSpPr>
        <p:spPr/>
        <p:txBody>
          <a:bodyPr/>
          <a:lstStyle/>
          <a:p>
            <a:r>
              <a:rPr lang="en-US" dirty="0"/>
              <a:t>Low employee turnover</a:t>
            </a:r>
          </a:p>
          <a:p>
            <a:r>
              <a:rPr lang="en-US" dirty="0"/>
              <a:t>Collaboration</a:t>
            </a:r>
          </a:p>
          <a:p>
            <a:r>
              <a:rPr lang="en-US" dirty="0"/>
              <a:t>Commitment to responsibility for actions and results </a:t>
            </a:r>
          </a:p>
          <a:p>
            <a:r>
              <a:rPr lang="en-US" dirty="0"/>
              <a:t>Excellent customer service</a:t>
            </a:r>
          </a:p>
          <a:p>
            <a:r>
              <a:rPr lang="en-US" dirty="0"/>
              <a:t>Open communication </a:t>
            </a:r>
          </a:p>
          <a:p>
            <a:r>
              <a:rPr lang="en-US" dirty="0"/>
              <a:t>Ingenuity and creativity mainly when solving problems (</a:t>
            </a:r>
            <a:r>
              <a:rPr lang="en-US" dirty="0" err="1"/>
              <a:t>Ganta</a:t>
            </a:r>
            <a:r>
              <a:rPr lang="en-US" dirty="0"/>
              <a:t>, 2014</a:t>
            </a:r>
            <a:r>
              <a:rPr lang="en-US"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Risk </a:t>
            </a:r>
            <a:r>
              <a:rPr lang="en-US" b="1" dirty="0" smtClean="0"/>
              <a:t>Management </a:t>
            </a:r>
            <a:endParaRPr lang="en-US" b="1" dirty="0"/>
          </a:p>
        </p:txBody>
      </p:sp>
      <p:sp>
        <p:nvSpPr>
          <p:cNvPr id="3" name="Content Placeholder 2"/>
          <p:cNvSpPr>
            <a:spLocks noGrp="1"/>
          </p:cNvSpPr>
          <p:nvPr>
            <p:ph idx="1"/>
          </p:nvPr>
        </p:nvSpPr>
        <p:spPr/>
        <p:txBody>
          <a:bodyPr>
            <a:normAutofit fontScale="70000" lnSpcReduction="20000"/>
          </a:bodyPr>
          <a:lstStyle/>
          <a:p>
            <a:r>
              <a:rPr lang="en-US" dirty="0"/>
              <a:t>The process of risk management entails a series of stages that when carried out in coordination facilitates continuous improvements in the process of making a decision (Berg, 2010). </a:t>
            </a:r>
          </a:p>
          <a:p>
            <a:r>
              <a:rPr lang="en-US" dirty="0"/>
              <a:t>Risks are inherent in almost every undertaking including organizational changes.</a:t>
            </a:r>
          </a:p>
          <a:p>
            <a:r>
              <a:rPr lang="en-US" dirty="0"/>
              <a:t>This is due to development of unanticipated problems and uncertainty in future happenings</a:t>
            </a:r>
          </a:p>
          <a:p>
            <a:r>
              <a:rPr lang="en-US" dirty="0"/>
              <a:t>Risks are common when effecting changes in an organization such as;</a:t>
            </a:r>
          </a:p>
          <a:p>
            <a:r>
              <a:rPr lang="en-US" dirty="0"/>
              <a:t>Strategic risk</a:t>
            </a:r>
          </a:p>
          <a:p>
            <a:r>
              <a:rPr lang="en-US" dirty="0"/>
              <a:t>Financial risks</a:t>
            </a:r>
          </a:p>
          <a:p>
            <a:r>
              <a:rPr lang="en-US" dirty="0"/>
              <a:t>Operational risks</a:t>
            </a:r>
          </a:p>
          <a:p>
            <a:r>
              <a:rPr lang="en-US" dirty="0"/>
              <a:t>Compliance risks among others (Berg, 2010</a:t>
            </a:r>
            <a:r>
              <a:rPr lang="en-US"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1543</Words>
  <Application>Microsoft Office PowerPoint</Application>
  <PresentationFormat>On-screen Show (4:3)</PresentationFormat>
  <Paragraphs>145</Paragraphs>
  <Slides>19</Slides>
  <Notes>15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Effecting Organizational Change - Plan</vt:lpstr>
      <vt:lpstr>Introduction </vt:lpstr>
      <vt:lpstr>Risk Management, Cost-Benefit Analysis and Employee Motivation </vt:lpstr>
      <vt:lpstr>Cost-Benefit Analysis </vt:lpstr>
      <vt:lpstr>Costs of Effecting Organizational Changes </vt:lpstr>
      <vt:lpstr>Benefits of Effecting Organizational Changes </vt:lpstr>
      <vt:lpstr>Employee Motivation </vt:lpstr>
      <vt:lpstr>Signs of a Motivated Workplace </vt:lpstr>
      <vt:lpstr>Risk Management </vt:lpstr>
      <vt:lpstr>The Stages of Risk Management Process </vt:lpstr>
      <vt:lpstr>Stage 1: Communication and Consultation </vt:lpstr>
      <vt:lpstr>Stage 2: Establishing the Context </vt:lpstr>
      <vt:lpstr>Stage 3: Identifying the Risks </vt:lpstr>
      <vt:lpstr>Stage 4: Analyzing the Risks </vt:lpstr>
      <vt:lpstr>Stage 5: Evaluating the Risks </vt:lpstr>
      <vt:lpstr>Stage 6: Treating the Risks </vt:lpstr>
      <vt:lpstr>Stage7: Monitoring and Reviewing </vt:lpstr>
      <vt:lpstr>Conclusion</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Effecting Organizational Change - Plan</dc:title>
  <dc:creator>lawrence</dc:creator>
  <cp:lastModifiedBy>lawrence</cp:lastModifiedBy>
  <cp:revision>4</cp:revision>
  <dcterms:created xsi:type="dcterms:W3CDTF">2018-02-24T19:57:17Z</dcterms:created>
  <dcterms:modified xsi:type="dcterms:W3CDTF">2018-02-24T20:30:03Z</dcterms:modified>
</cp:coreProperties>
</file>