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0" d="100"/>
          <a:sy n="70"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58D78C-FCEF-4566-9726-F4F1EBB7EB90}" type="datetimeFigureOut">
              <a:rPr lang="en-US" smtClean="0"/>
              <a:t>1/8/2018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0441BC-C4E5-4255-988C-D21BF641C27E}" type="slidenum">
              <a:rPr lang="en-US" smtClean="0"/>
              <a:t>‹#›</a:t>
            </a:fld>
            <a:endParaRPr lang="en-US"/>
          </a:p>
        </p:txBody>
      </p:sp>
    </p:spTree>
    <p:extLst>
      <p:ext uri="{BB962C8B-B14F-4D97-AF65-F5344CB8AC3E}">
        <p14:creationId xmlns:p14="http://schemas.microsoft.com/office/powerpoint/2010/main" val="965138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200000"/>
              </a:lnSpc>
              <a:spcBef>
                <a:spcPts val="0"/>
              </a:spcBef>
              <a:spcAft>
                <a:spcPts val="0"/>
              </a:spcAft>
              <a:buClrTx/>
              <a:buSzTx/>
              <a:buFontTx/>
              <a:buNone/>
              <a:tabLst/>
              <a:defRPr/>
            </a:pPr>
            <a:r>
              <a:rPr lang="en-US" sz="2800" kern="1200" dirty="0" smtClean="0">
                <a:solidFill>
                  <a:schemeClr val="tx1"/>
                </a:solidFill>
                <a:effectLst/>
                <a:latin typeface="Arial" panose="020B0604020202020204" pitchFamily="34" charset="0"/>
                <a:ea typeface="+mn-ea"/>
                <a:cs typeface="Arial" panose="020B0604020202020204" pitchFamily="34" charset="0"/>
              </a:rPr>
              <a:t>Most children have the urge to become independent and be able to carry out tasks on their own. This is normal and important for the development of the child. The parents and teachers can help children become independent, social and understand right or wrong by allowing them to take responsibilities whenever it is possible. In most cases, this can be messy, but the kids learn a lot from doing things for themselves. When children are groomed properly for development, they gain confidence and self-esteem. </a:t>
            </a:r>
          </a:p>
          <a:p>
            <a:pPr>
              <a:lnSpc>
                <a:spcPct val="200000"/>
              </a:lnSpc>
            </a:pPr>
            <a:endParaRPr lang="en-US" sz="2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30441BC-C4E5-4255-988C-D21BF641C27E}" type="slidenum">
              <a:rPr lang="en-US" smtClean="0"/>
              <a:t>2</a:t>
            </a:fld>
            <a:endParaRPr lang="en-US"/>
          </a:p>
        </p:txBody>
      </p:sp>
    </p:spTree>
    <p:extLst>
      <p:ext uri="{BB962C8B-B14F-4D97-AF65-F5344CB8AC3E}">
        <p14:creationId xmlns:p14="http://schemas.microsoft.com/office/powerpoint/2010/main" val="8986136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kern="1200" dirty="0" smtClean="0">
                <a:solidFill>
                  <a:schemeClr val="tx1"/>
                </a:solidFill>
                <a:effectLst/>
                <a:latin typeface="Arial" panose="020B0604020202020204" pitchFamily="34" charset="0"/>
                <a:ea typeface="+mn-ea"/>
                <a:cs typeface="Arial" panose="020B0604020202020204" pitchFamily="34" charset="0"/>
              </a:rPr>
              <a:t>Having one-on-one time with the child is an important strategy in developing the pro-social skills of a child.  The teacher becomes the source of stability for the children. They can lean on, rely on and need the teacher even when they are at home. The one-on-one strategy helps the teacher encourage the child to be a better person</a:t>
            </a:r>
            <a:endParaRPr lang="en-US" sz="2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30441BC-C4E5-4255-988C-D21BF641C27E}" type="slidenum">
              <a:rPr lang="en-US" smtClean="0"/>
              <a:t>11</a:t>
            </a:fld>
            <a:endParaRPr lang="en-US"/>
          </a:p>
        </p:txBody>
      </p:sp>
    </p:spTree>
    <p:extLst>
      <p:ext uri="{BB962C8B-B14F-4D97-AF65-F5344CB8AC3E}">
        <p14:creationId xmlns:p14="http://schemas.microsoft.com/office/powerpoint/2010/main" val="28025580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200000"/>
              </a:lnSpc>
              <a:spcBef>
                <a:spcPts val="0"/>
              </a:spcBef>
              <a:spcAft>
                <a:spcPts val="0"/>
              </a:spcAft>
              <a:buClrTx/>
              <a:buSzTx/>
              <a:buFontTx/>
              <a:buNone/>
              <a:tabLst/>
              <a:defRPr/>
            </a:pPr>
            <a:r>
              <a:rPr lang="en-US" sz="2800" kern="1200" dirty="0" smtClean="0">
                <a:solidFill>
                  <a:schemeClr val="tx1"/>
                </a:solidFill>
                <a:effectLst/>
                <a:latin typeface="Arial" panose="020B0604020202020204" pitchFamily="34" charset="0"/>
                <a:ea typeface="+mn-ea"/>
                <a:cs typeface="Arial" panose="020B0604020202020204" pitchFamily="34" charset="0"/>
              </a:rPr>
              <a:t>Parents need to understand that pro-social skills start with the parent-child bond. Additionally, understanding that meeting the emotional and physical needs of a child contributes to developing these skills will allow parents work hard at ensuring their kids have the right social skills. Therefore, parents need to know that their children learn pro-social skills from watching, listening and chance teaching that involves observations during playtime or when watching the TV. Additionally, parent need to know of fair, firm and consistent forms of discipline as they influence the pro-social skills of the child</a:t>
            </a:r>
          </a:p>
          <a:p>
            <a:endParaRPr lang="en-US" dirty="0"/>
          </a:p>
        </p:txBody>
      </p:sp>
      <p:sp>
        <p:nvSpPr>
          <p:cNvPr id="4" name="Slide Number Placeholder 3"/>
          <p:cNvSpPr>
            <a:spLocks noGrp="1"/>
          </p:cNvSpPr>
          <p:nvPr>
            <p:ph type="sldNum" sz="quarter" idx="10"/>
          </p:nvPr>
        </p:nvSpPr>
        <p:spPr/>
        <p:txBody>
          <a:bodyPr/>
          <a:lstStyle/>
          <a:p>
            <a:fld id="{430441BC-C4E5-4255-988C-D21BF641C27E}" type="slidenum">
              <a:rPr lang="en-US" smtClean="0"/>
              <a:t>12</a:t>
            </a:fld>
            <a:endParaRPr lang="en-US"/>
          </a:p>
        </p:txBody>
      </p:sp>
    </p:spTree>
    <p:extLst>
      <p:ext uri="{BB962C8B-B14F-4D97-AF65-F5344CB8AC3E}">
        <p14:creationId xmlns:p14="http://schemas.microsoft.com/office/powerpoint/2010/main" val="32971069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kern="1200" dirty="0" smtClean="0">
                <a:solidFill>
                  <a:schemeClr val="tx1"/>
                </a:solidFill>
                <a:effectLst/>
                <a:latin typeface="Arial" panose="020B0604020202020204" pitchFamily="34" charset="0"/>
                <a:ea typeface="+mn-ea"/>
                <a:cs typeface="Arial" panose="020B0604020202020204" pitchFamily="34" charset="0"/>
              </a:rPr>
              <a:t>Parents need more training on maintaining pro-social skills that will help in their children’s development. The Davidson Institute is a web-based resource that provides parents with tips on how to help their children make and keep friends (Davidsongifted.org, 2018). The resource provides books and videos on kids growth, interactions, and bullying that help parents teach their kids how to be friendly and avoid bullies. The resource is available on the social internet sites such as Facebook, Twitter, YouTube, and </a:t>
            </a:r>
            <a:r>
              <a:rPr lang="en-US" sz="2800" kern="1200" dirty="0" err="1" smtClean="0">
                <a:solidFill>
                  <a:schemeClr val="tx1"/>
                </a:solidFill>
                <a:effectLst/>
                <a:latin typeface="Arial" panose="020B0604020202020204" pitchFamily="34" charset="0"/>
                <a:ea typeface="+mn-ea"/>
                <a:cs typeface="Arial" panose="020B0604020202020204" pitchFamily="34" charset="0"/>
              </a:rPr>
              <a:t>Pinterest</a:t>
            </a:r>
            <a:r>
              <a:rPr lang="en-US" sz="2800" kern="1200" dirty="0" smtClean="0">
                <a:solidFill>
                  <a:schemeClr val="tx1"/>
                </a:solidFill>
                <a:effectLst/>
                <a:latin typeface="Arial" panose="020B0604020202020204" pitchFamily="34" charset="0"/>
                <a:ea typeface="+mn-ea"/>
                <a:cs typeface="Arial" panose="020B0604020202020204" pitchFamily="34" charset="0"/>
              </a:rPr>
              <a:t>. </a:t>
            </a:r>
          </a:p>
          <a:p>
            <a:endParaRPr lang="en-US" dirty="0"/>
          </a:p>
        </p:txBody>
      </p:sp>
      <p:sp>
        <p:nvSpPr>
          <p:cNvPr id="4" name="Slide Number Placeholder 3"/>
          <p:cNvSpPr>
            <a:spLocks noGrp="1"/>
          </p:cNvSpPr>
          <p:nvPr>
            <p:ph type="sldNum" sz="quarter" idx="10"/>
          </p:nvPr>
        </p:nvSpPr>
        <p:spPr/>
        <p:txBody>
          <a:bodyPr/>
          <a:lstStyle/>
          <a:p>
            <a:fld id="{430441BC-C4E5-4255-988C-D21BF641C27E}" type="slidenum">
              <a:rPr lang="en-US" smtClean="0"/>
              <a:t>13</a:t>
            </a:fld>
            <a:endParaRPr lang="en-US"/>
          </a:p>
        </p:txBody>
      </p:sp>
    </p:spTree>
    <p:extLst>
      <p:ext uri="{BB962C8B-B14F-4D97-AF65-F5344CB8AC3E}">
        <p14:creationId xmlns:p14="http://schemas.microsoft.com/office/powerpoint/2010/main" val="32872576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kern="1200" dirty="0" smtClean="0">
                <a:solidFill>
                  <a:schemeClr val="tx1"/>
                </a:solidFill>
                <a:effectLst/>
                <a:latin typeface="Arial" panose="020B0604020202020204" pitchFamily="34" charset="0"/>
                <a:ea typeface="+mn-ea"/>
                <a:cs typeface="Arial" panose="020B0604020202020204" pitchFamily="34" charset="0"/>
              </a:rPr>
              <a:t>Self-regulation skill is the capability to manage an individual’s emotions and behavior depending on the situation (Harrison, 2003). Training children both at home and school on resisting emotional reactions that are upsetting, calming them down and helping them adjust to changes is important for their lives into adulthood. Self-regulation skills help children achieve goals as they grow up. At school, children need to be involved in pretend play and planning activities. Additionally, parents should involve the children in the planning process since it develops self-regulation skills.</a:t>
            </a:r>
          </a:p>
          <a:p>
            <a:endParaRPr lang="en-US" dirty="0"/>
          </a:p>
        </p:txBody>
      </p:sp>
      <p:sp>
        <p:nvSpPr>
          <p:cNvPr id="4" name="Slide Number Placeholder 3"/>
          <p:cNvSpPr>
            <a:spLocks noGrp="1"/>
          </p:cNvSpPr>
          <p:nvPr>
            <p:ph type="sldNum" sz="quarter" idx="10"/>
          </p:nvPr>
        </p:nvSpPr>
        <p:spPr/>
        <p:txBody>
          <a:bodyPr/>
          <a:lstStyle/>
          <a:p>
            <a:fld id="{430441BC-C4E5-4255-988C-D21BF641C27E}" type="slidenum">
              <a:rPr lang="en-US" smtClean="0"/>
              <a:t>14</a:t>
            </a:fld>
            <a:endParaRPr lang="en-US"/>
          </a:p>
        </p:txBody>
      </p:sp>
    </p:spTree>
    <p:extLst>
      <p:ext uri="{BB962C8B-B14F-4D97-AF65-F5344CB8AC3E}">
        <p14:creationId xmlns:p14="http://schemas.microsoft.com/office/powerpoint/2010/main" val="5821763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kern="1200" dirty="0" smtClean="0">
                <a:solidFill>
                  <a:schemeClr val="tx1"/>
                </a:solidFill>
                <a:effectLst/>
                <a:latin typeface="Arial" panose="020B0604020202020204" pitchFamily="34" charset="0"/>
                <a:ea typeface="+mn-ea"/>
                <a:cs typeface="Arial" panose="020B0604020202020204" pitchFamily="34" charset="0"/>
              </a:rPr>
              <a:t>In the classroom, children can be taught self-regulation skills through yoga that will calm the body and mind of the child in stressful situations. Additionally, teachers can use brain breaks after the children have been involved in a taxing activity. For example, pretending to be a windmill will be fun and relaxing for children. Teachers also use check-ins that provide the children with an opportunity to express how they feel.</a:t>
            </a:r>
          </a:p>
          <a:p>
            <a:endParaRPr lang="en-US" dirty="0"/>
          </a:p>
        </p:txBody>
      </p:sp>
      <p:sp>
        <p:nvSpPr>
          <p:cNvPr id="4" name="Slide Number Placeholder 3"/>
          <p:cNvSpPr>
            <a:spLocks noGrp="1"/>
          </p:cNvSpPr>
          <p:nvPr>
            <p:ph type="sldNum" sz="quarter" idx="10"/>
          </p:nvPr>
        </p:nvSpPr>
        <p:spPr/>
        <p:txBody>
          <a:bodyPr/>
          <a:lstStyle/>
          <a:p>
            <a:fld id="{430441BC-C4E5-4255-988C-D21BF641C27E}" type="slidenum">
              <a:rPr lang="en-US" smtClean="0"/>
              <a:t>15</a:t>
            </a:fld>
            <a:endParaRPr lang="en-US"/>
          </a:p>
        </p:txBody>
      </p:sp>
    </p:spTree>
    <p:extLst>
      <p:ext uri="{BB962C8B-B14F-4D97-AF65-F5344CB8AC3E}">
        <p14:creationId xmlns:p14="http://schemas.microsoft.com/office/powerpoint/2010/main" val="26755270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kern="1200" dirty="0" smtClean="0">
                <a:solidFill>
                  <a:schemeClr val="tx1"/>
                </a:solidFill>
                <a:effectLst/>
                <a:latin typeface="Arial" panose="020B0604020202020204" pitchFamily="34" charset="0"/>
                <a:ea typeface="+mn-ea"/>
                <a:cs typeface="Arial" panose="020B0604020202020204" pitchFamily="34" charset="0"/>
              </a:rPr>
              <a:t>Most teachers provide check-in charts showing different emotions. The children are supposed to peg the feeling they have towards a certain situation. This helps in managing the emotions and behaviors that could arise. Furthermore, calm-down kits help children in managing their emotions. For example, provide them with journals, coloring books and glitter bottles that show different emotions. Balloon breathing helps calm down children. Therefore, it is important for teachers to have them in the classroom. </a:t>
            </a:r>
          </a:p>
          <a:p>
            <a:endParaRPr lang="en-US" dirty="0"/>
          </a:p>
        </p:txBody>
      </p:sp>
      <p:sp>
        <p:nvSpPr>
          <p:cNvPr id="4" name="Slide Number Placeholder 3"/>
          <p:cNvSpPr>
            <a:spLocks noGrp="1"/>
          </p:cNvSpPr>
          <p:nvPr>
            <p:ph type="sldNum" sz="quarter" idx="10"/>
          </p:nvPr>
        </p:nvSpPr>
        <p:spPr/>
        <p:txBody>
          <a:bodyPr/>
          <a:lstStyle/>
          <a:p>
            <a:fld id="{430441BC-C4E5-4255-988C-D21BF641C27E}" type="slidenum">
              <a:rPr lang="en-US" smtClean="0"/>
              <a:t>16</a:t>
            </a:fld>
            <a:endParaRPr lang="en-US"/>
          </a:p>
        </p:txBody>
      </p:sp>
    </p:spTree>
    <p:extLst>
      <p:ext uri="{BB962C8B-B14F-4D97-AF65-F5344CB8AC3E}">
        <p14:creationId xmlns:p14="http://schemas.microsoft.com/office/powerpoint/2010/main" val="18901643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kern="1200" dirty="0" smtClean="0">
                <a:solidFill>
                  <a:schemeClr val="tx1"/>
                </a:solidFill>
                <a:effectLst/>
                <a:latin typeface="Arial" panose="020B0604020202020204" pitchFamily="34" charset="0"/>
                <a:ea typeface="+mn-ea"/>
                <a:cs typeface="Arial" panose="020B0604020202020204" pitchFamily="34" charset="0"/>
              </a:rPr>
              <a:t>Parents can train their children on self-regulation through modeling self-control and regulation in how they speak and act. Therefore, when a parent feels angry or anxious, it is important first to walk away and calm down. Additionally, parents need to have predictable routines just like those in the classroom. This will help in structuring the behavior of the child. The parent needs to limit the time the child plays with impulsive kids since they escalate their behavior and influence the other calm kids. </a:t>
            </a:r>
          </a:p>
          <a:p>
            <a:endParaRPr lang="en-US" dirty="0"/>
          </a:p>
        </p:txBody>
      </p:sp>
      <p:sp>
        <p:nvSpPr>
          <p:cNvPr id="4" name="Slide Number Placeholder 3"/>
          <p:cNvSpPr>
            <a:spLocks noGrp="1"/>
          </p:cNvSpPr>
          <p:nvPr>
            <p:ph type="sldNum" sz="quarter" idx="10"/>
          </p:nvPr>
        </p:nvSpPr>
        <p:spPr/>
        <p:txBody>
          <a:bodyPr/>
          <a:lstStyle/>
          <a:p>
            <a:fld id="{430441BC-C4E5-4255-988C-D21BF641C27E}" type="slidenum">
              <a:rPr lang="en-US" smtClean="0"/>
              <a:t>17</a:t>
            </a:fld>
            <a:endParaRPr lang="en-US"/>
          </a:p>
        </p:txBody>
      </p:sp>
    </p:spTree>
    <p:extLst>
      <p:ext uri="{BB962C8B-B14F-4D97-AF65-F5344CB8AC3E}">
        <p14:creationId xmlns:p14="http://schemas.microsoft.com/office/powerpoint/2010/main" val="5053382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kern="1200" dirty="0" smtClean="0">
                <a:solidFill>
                  <a:schemeClr val="tx1"/>
                </a:solidFill>
                <a:effectLst/>
                <a:latin typeface="Arial" panose="020B0604020202020204" pitchFamily="34" charset="0"/>
                <a:ea typeface="+mn-ea"/>
                <a:cs typeface="Arial" panose="020B0604020202020204" pitchFamily="34" charset="0"/>
              </a:rPr>
              <a:t>The age of Montessori is an online resource for teaching parents and teachers on how to ensure children have self-regulating skills. It offers parents lessons and tests to ensure they are training their children properly. Additionally, they provide the teachers and parents with e-books and YouTube videos on different topics that involve child development. Therefore, this resource is very important in developing regulation skills in kids.</a:t>
            </a:r>
          </a:p>
          <a:p>
            <a:endParaRPr lang="en-US" dirty="0"/>
          </a:p>
        </p:txBody>
      </p:sp>
      <p:sp>
        <p:nvSpPr>
          <p:cNvPr id="4" name="Slide Number Placeholder 3"/>
          <p:cNvSpPr>
            <a:spLocks noGrp="1"/>
          </p:cNvSpPr>
          <p:nvPr>
            <p:ph type="sldNum" sz="quarter" idx="10"/>
          </p:nvPr>
        </p:nvSpPr>
        <p:spPr/>
        <p:txBody>
          <a:bodyPr/>
          <a:lstStyle/>
          <a:p>
            <a:fld id="{430441BC-C4E5-4255-988C-D21BF641C27E}" type="slidenum">
              <a:rPr lang="en-US" smtClean="0"/>
              <a:t>18</a:t>
            </a:fld>
            <a:endParaRPr lang="en-US"/>
          </a:p>
        </p:txBody>
      </p:sp>
    </p:spTree>
    <p:extLst>
      <p:ext uri="{BB962C8B-B14F-4D97-AF65-F5344CB8AC3E}">
        <p14:creationId xmlns:p14="http://schemas.microsoft.com/office/powerpoint/2010/main" val="33523984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kern="1200" dirty="0" smtClean="0">
                <a:solidFill>
                  <a:schemeClr val="tx1"/>
                </a:solidFill>
                <a:effectLst/>
                <a:latin typeface="Arial" panose="020B0604020202020204" pitchFamily="34" charset="0"/>
                <a:ea typeface="+mn-ea"/>
                <a:cs typeface="Arial" panose="020B0604020202020204" pitchFamily="34" charset="0"/>
              </a:rPr>
              <a:t>The development of a child from a baby to being a teenager and later a grown adult requires a lot of effort from both the parents and the teachers. Therefore, it is important to develop self-help skills when the child is young between the ages of two to five years. Additionally, developing the pro-social skill helps children maintain a social life even later in life. Lastly, parents and teachers need to train children on self-regulation skills to ensure that they can cope with different situations.</a:t>
            </a:r>
          </a:p>
          <a:p>
            <a:endParaRPr lang="en-US" dirty="0"/>
          </a:p>
        </p:txBody>
      </p:sp>
      <p:sp>
        <p:nvSpPr>
          <p:cNvPr id="4" name="Slide Number Placeholder 3"/>
          <p:cNvSpPr>
            <a:spLocks noGrp="1"/>
          </p:cNvSpPr>
          <p:nvPr>
            <p:ph type="sldNum" sz="quarter" idx="10"/>
          </p:nvPr>
        </p:nvSpPr>
        <p:spPr/>
        <p:txBody>
          <a:bodyPr/>
          <a:lstStyle/>
          <a:p>
            <a:fld id="{430441BC-C4E5-4255-988C-D21BF641C27E}" type="slidenum">
              <a:rPr lang="en-US" smtClean="0"/>
              <a:t>19</a:t>
            </a:fld>
            <a:endParaRPr lang="en-US"/>
          </a:p>
        </p:txBody>
      </p:sp>
    </p:spTree>
    <p:extLst>
      <p:ext uri="{BB962C8B-B14F-4D97-AF65-F5344CB8AC3E}">
        <p14:creationId xmlns:p14="http://schemas.microsoft.com/office/powerpoint/2010/main" val="5179809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There are majorly four categories of self-help skills. These include feeding, dressing and grooming themselves, proper hygiene, using the toilet and helping with daily chores (Harrison, 2003). Self-feeding is where the parents and the teachers train the child to feed themselves. This is done through practicing to use the spoon, cup and eat finger foods. Independent grooming requires encouraging the child to dress and groom by themselves by helping them pull their socks, pull out their pants and helping them put their arms through sleeves</a:t>
            </a:r>
            <a:endParaRPr lang="en-US" dirty="0"/>
          </a:p>
        </p:txBody>
      </p:sp>
      <p:sp>
        <p:nvSpPr>
          <p:cNvPr id="4" name="Slide Number Placeholder 3"/>
          <p:cNvSpPr>
            <a:spLocks noGrp="1"/>
          </p:cNvSpPr>
          <p:nvPr>
            <p:ph type="sldNum" sz="quarter" idx="10"/>
          </p:nvPr>
        </p:nvSpPr>
        <p:spPr/>
        <p:txBody>
          <a:bodyPr/>
          <a:lstStyle/>
          <a:p>
            <a:fld id="{430441BC-C4E5-4255-988C-D21BF641C27E}" type="slidenum">
              <a:rPr lang="en-US" smtClean="0"/>
              <a:t>3</a:t>
            </a:fld>
            <a:endParaRPr lang="en-US"/>
          </a:p>
        </p:txBody>
      </p:sp>
    </p:spTree>
    <p:extLst>
      <p:ext uri="{BB962C8B-B14F-4D97-AF65-F5344CB8AC3E}">
        <p14:creationId xmlns:p14="http://schemas.microsoft.com/office/powerpoint/2010/main" val="2826397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kern="1200" dirty="0" smtClean="0">
                <a:solidFill>
                  <a:schemeClr val="tx1"/>
                </a:solidFill>
                <a:effectLst/>
                <a:latin typeface="Arial" panose="020B0604020202020204" pitchFamily="34" charset="0"/>
                <a:ea typeface="+mn-ea"/>
                <a:cs typeface="Arial" panose="020B0604020202020204" pitchFamily="34" charset="0"/>
              </a:rPr>
              <a:t>Hygiene and using the toilet involve training the youngster to get on and off the toilet, remove and wear their clothes and wash their hands autonomously after using the toilet. Parents and teachers need to look for signs of the need to use the toilet. Teaching kids to brush their teeth is important for the parents. Helping with daily chores should involve setting up the table for children over four years and picking up toys. Children who get involved in chores as early as before four years become more independent in their early adulthood.</a:t>
            </a:r>
          </a:p>
          <a:p>
            <a:endParaRPr lang="en-US" dirty="0"/>
          </a:p>
        </p:txBody>
      </p:sp>
      <p:sp>
        <p:nvSpPr>
          <p:cNvPr id="4" name="Slide Number Placeholder 3"/>
          <p:cNvSpPr>
            <a:spLocks noGrp="1"/>
          </p:cNvSpPr>
          <p:nvPr>
            <p:ph type="sldNum" sz="quarter" idx="10"/>
          </p:nvPr>
        </p:nvSpPr>
        <p:spPr/>
        <p:txBody>
          <a:bodyPr/>
          <a:lstStyle/>
          <a:p>
            <a:fld id="{430441BC-C4E5-4255-988C-D21BF641C27E}" type="slidenum">
              <a:rPr lang="en-US" smtClean="0"/>
              <a:t>4</a:t>
            </a:fld>
            <a:endParaRPr lang="en-US"/>
          </a:p>
        </p:txBody>
      </p:sp>
    </p:spTree>
    <p:extLst>
      <p:ext uri="{BB962C8B-B14F-4D97-AF65-F5344CB8AC3E}">
        <p14:creationId xmlns:p14="http://schemas.microsoft.com/office/powerpoint/2010/main" val="2298055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kern="1200" dirty="0" smtClean="0">
                <a:solidFill>
                  <a:schemeClr val="tx1"/>
                </a:solidFill>
                <a:effectLst/>
                <a:latin typeface="Arial" panose="020B0604020202020204" pitchFamily="34" charset="0"/>
                <a:ea typeface="+mn-ea"/>
                <a:cs typeface="Arial" panose="020B0604020202020204" pitchFamily="34" charset="0"/>
              </a:rPr>
              <a:t>Teachers and parents can use different strategies to promote self-help skills. First, they need to select the appropriate prompts. For example in feeding, the teacher or parent can move from full assistance to assisting on moving the spoon to the mouth. Additionally, they can establish a routine that enables the child to remember the schedule. For example, brushing the teeth after lunch enables the child to remember their duty</a:t>
            </a:r>
            <a:endParaRPr lang="en-US" sz="2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30441BC-C4E5-4255-988C-D21BF641C27E}" type="slidenum">
              <a:rPr lang="en-US" smtClean="0"/>
              <a:t>5</a:t>
            </a:fld>
            <a:endParaRPr lang="en-US"/>
          </a:p>
        </p:txBody>
      </p:sp>
    </p:spTree>
    <p:extLst>
      <p:ext uri="{BB962C8B-B14F-4D97-AF65-F5344CB8AC3E}">
        <p14:creationId xmlns:p14="http://schemas.microsoft.com/office/powerpoint/2010/main" val="5396249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kern="1200" dirty="0" smtClean="0">
                <a:solidFill>
                  <a:schemeClr val="tx1"/>
                </a:solidFill>
                <a:effectLst/>
                <a:latin typeface="Arial" panose="020B0604020202020204" pitchFamily="34" charset="0"/>
                <a:ea typeface="+mn-ea"/>
                <a:cs typeface="Arial" panose="020B0604020202020204" pitchFamily="34" charset="0"/>
              </a:rPr>
              <a:t>Rewarding the child for being able to complete a task helps in the development. For example, when a child can go to the toilet for the first time, clapping and smiling encourage the child to continue with the habit. The rewards should be age appropriate and naturally occur in the environment. Furthermore, the self-help skills should be included in the curriculum. This will allow children practice throughout the day that enables mastery of the targeted skills.</a:t>
            </a:r>
          </a:p>
          <a:p>
            <a:endParaRPr lang="en-US" dirty="0"/>
          </a:p>
        </p:txBody>
      </p:sp>
      <p:sp>
        <p:nvSpPr>
          <p:cNvPr id="4" name="Slide Number Placeholder 3"/>
          <p:cNvSpPr>
            <a:spLocks noGrp="1"/>
          </p:cNvSpPr>
          <p:nvPr>
            <p:ph type="sldNum" sz="quarter" idx="10"/>
          </p:nvPr>
        </p:nvSpPr>
        <p:spPr/>
        <p:txBody>
          <a:bodyPr/>
          <a:lstStyle/>
          <a:p>
            <a:fld id="{430441BC-C4E5-4255-988C-D21BF641C27E}" type="slidenum">
              <a:rPr lang="en-US" smtClean="0"/>
              <a:t>6</a:t>
            </a:fld>
            <a:endParaRPr lang="en-US"/>
          </a:p>
        </p:txBody>
      </p:sp>
    </p:spTree>
    <p:extLst>
      <p:ext uri="{BB962C8B-B14F-4D97-AF65-F5344CB8AC3E}">
        <p14:creationId xmlns:p14="http://schemas.microsoft.com/office/powerpoint/2010/main" val="4074065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kern="1200" dirty="0" smtClean="0">
                <a:solidFill>
                  <a:schemeClr val="tx1"/>
                </a:solidFill>
                <a:effectLst/>
                <a:latin typeface="Arial" panose="020B0604020202020204" pitchFamily="34" charset="0"/>
                <a:ea typeface="+mn-ea"/>
                <a:cs typeface="Arial" panose="020B0604020202020204" pitchFamily="34" charset="0"/>
              </a:rPr>
              <a:t>Parents with kids above the age of four can develop a checklist that helps in determining how well the child has completed a chore that is assigned. Have the child rate themselves as you also rate them then compare the two in a fun and encouraging way. Additionally, providing parental programs that explain the how to develop the self-help skills in children will be necessary</a:t>
            </a:r>
          </a:p>
          <a:p>
            <a:endParaRPr lang="en-US" dirty="0"/>
          </a:p>
        </p:txBody>
      </p:sp>
      <p:sp>
        <p:nvSpPr>
          <p:cNvPr id="4" name="Slide Number Placeholder 3"/>
          <p:cNvSpPr>
            <a:spLocks noGrp="1"/>
          </p:cNvSpPr>
          <p:nvPr>
            <p:ph type="sldNum" sz="quarter" idx="10"/>
          </p:nvPr>
        </p:nvSpPr>
        <p:spPr/>
        <p:txBody>
          <a:bodyPr/>
          <a:lstStyle/>
          <a:p>
            <a:fld id="{430441BC-C4E5-4255-988C-D21BF641C27E}" type="slidenum">
              <a:rPr lang="en-US" smtClean="0"/>
              <a:t>7</a:t>
            </a:fld>
            <a:endParaRPr lang="en-US"/>
          </a:p>
        </p:txBody>
      </p:sp>
    </p:spTree>
    <p:extLst>
      <p:ext uri="{BB962C8B-B14F-4D97-AF65-F5344CB8AC3E}">
        <p14:creationId xmlns:p14="http://schemas.microsoft.com/office/powerpoint/2010/main" val="3537272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kern="1200" dirty="0" smtClean="0">
                <a:solidFill>
                  <a:schemeClr val="tx1"/>
                </a:solidFill>
                <a:effectLst/>
                <a:latin typeface="Arial" panose="020B0604020202020204" pitchFamily="34" charset="0"/>
                <a:ea typeface="+mn-ea"/>
                <a:cs typeface="Arial" panose="020B0604020202020204" pitchFamily="34" charset="0"/>
              </a:rPr>
              <a:t>Positive parenting connection is a collection of resources for parents with small babies, toddlers, and preschoolers. The web resource provides parents with parenting books, coaching, and classes and alternatives to punishment for children learning the self-help skills (Brill, 2018). The web-based resource has enabled most parents to bring up children who are confident and independent through the step by step training it offers parents. </a:t>
            </a:r>
          </a:p>
          <a:p>
            <a:endParaRPr lang="en-US" dirty="0"/>
          </a:p>
        </p:txBody>
      </p:sp>
      <p:sp>
        <p:nvSpPr>
          <p:cNvPr id="4" name="Slide Number Placeholder 3"/>
          <p:cNvSpPr>
            <a:spLocks noGrp="1"/>
          </p:cNvSpPr>
          <p:nvPr>
            <p:ph type="sldNum" sz="quarter" idx="10"/>
          </p:nvPr>
        </p:nvSpPr>
        <p:spPr/>
        <p:txBody>
          <a:bodyPr/>
          <a:lstStyle/>
          <a:p>
            <a:fld id="{430441BC-C4E5-4255-988C-D21BF641C27E}" type="slidenum">
              <a:rPr lang="en-US" smtClean="0"/>
              <a:t>8</a:t>
            </a:fld>
            <a:endParaRPr lang="en-US"/>
          </a:p>
        </p:txBody>
      </p:sp>
    </p:spTree>
    <p:extLst>
      <p:ext uri="{BB962C8B-B14F-4D97-AF65-F5344CB8AC3E}">
        <p14:creationId xmlns:p14="http://schemas.microsoft.com/office/powerpoint/2010/main" val="2462159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kern="1200" dirty="0" smtClean="0">
                <a:solidFill>
                  <a:schemeClr val="tx1"/>
                </a:solidFill>
                <a:effectLst/>
                <a:latin typeface="Arial" panose="020B0604020202020204" pitchFamily="34" charset="0"/>
                <a:ea typeface="+mn-ea"/>
                <a:cs typeface="Arial" panose="020B0604020202020204" pitchFamily="34" charset="0"/>
              </a:rPr>
              <a:t>Pro-social skills and behavior involve the voluntary actions that are meant to help another person in a group of individuals. The three main types of pro-social skill are sharing, being cooperative and helping others. Children develop these skills early in their toddler age. The teachers and parents need to train the children to recognize a person in need of help, decide which action to take in helping the person and lastly act by executing the necessary behavior.</a:t>
            </a:r>
          </a:p>
          <a:p>
            <a:endParaRPr lang="en-US" dirty="0"/>
          </a:p>
        </p:txBody>
      </p:sp>
      <p:sp>
        <p:nvSpPr>
          <p:cNvPr id="4" name="Slide Number Placeholder 3"/>
          <p:cNvSpPr>
            <a:spLocks noGrp="1"/>
          </p:cNvSpPr>
          <p:nvPr>
            <p:ph type="sldNum" sz="quarter" idx="10"/>
          </p:nvPr>
        </p:nvSpPr>
        <p:spPr/>
        <p:txBody>
          <a:bodyPr/>
          <a:lstStyle/>
          <a:p>
            <a:fld id="{430441BC-C4E5-4255-988C-D21BF641C27E}" type="slidenum">
              <a:rPr lang="en-US" smtClean="0"/>
              <a:t>9</a:t>
            </a:fld>
            <a:endParaRPr lang="en-US"/>
          </a:p>
        </p:txBody>
      </p:sp>
    </p:spTree>
    <p:extLst>
      <p:ext uri="{BB962C8B-B14F-4D97-AF65-F5344CB8AC3E}">
        <p14:creationId xmlns:p14="http://schemas.microsoft.com/office/powerpoint/2010/main" val="9392247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kern="1200" dirty="0" smtClean="0">
                <a:solidFill>
                  <a:schemeClr val="tx1"/>
                </a:solidFill>
                <a:effectLst/>
                <a:latin typeface="Arial" panose="020B0604020202020204" pitchFamily="34" charset="0"/>
                <a:ea typeface="+mn-ea"/>
                <a:cs typeface="Arial" panose="020B0604020202020204" pitchFamily="34" charset="0"/>
              </a:rPr>
              <a:t>Pro-social skills do not come naturally to everyone. The teachers and parents need to develop them using different strategies. First, they need to ensure that the children are involved in active play with the guardians and other children. Sharing and helping are usually part of active play. For example, a child may want to play with a toy owned by another child. Training the child to share their toys helps them become generous adults and accept help when necessary</a:t>
            </a:r>
          </a:p>
          <a:p>
            <a:endParaRPr lang="en-US" sz="2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30441BC-C4E5-4255-988C-D21BF641C27E}" type="slidenum">
              <a:rPr lang="en-US" smtClean="0"/>
              <a:t>10</a:t>
            </a:fld>
            <a:endParaRPr lang="en-US"/>
          </a:p>
        </p:txBody>
      </p:sp>
    </p:spTree>
    <p:extLst>
      <p:ext uri="{BB962C8B-B14F-4D97-AF65-F5344CB8AC3E}">
        <p14:creationId xmlns:p14="http://schemas.microsoft.com/office/powerpoint/2010/main" val="878277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B1779E3-0FF3-4D28-BB64-3D5DC11C92B8}"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7F46B8-6F45-48A6-9023-8AAF168D57AE}" type="slidenum">
              <a:rPr lang="en-US" smtClean="0"/>
              <a:t>‹#›</a:t>
            </a:fld>
            <a:endParaRPr lang="en-US"/>
          </a:p>
        </p:txBody>
      </p:sp>
    </p:spTree>
    <p:extLst>
      <p:ext uri="{BB962C8B-B14F-4D97-AF65-F5344CB8AC3E}">
        <p14:creationId xmlns:p14="http://schemas.microsoft.com/office/powerpoint/2010/main" val="3308722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1779E3-0FF3-4D28-BB64-3D5DC11C92B8}"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7F46B8-6F45-48A6-9023-8AAF168D57AE}" type="slidenum">
              <a:rPr lang="en-US" smtClean="0"/>
              <a:t>‹#›</a:t>
            </a:fld>
            <a:endParaRPr lang="en-US"/>
          </a:p>
        </p:txBody>
      </p:sp>
    </p:spTree>
    <p:extLst>
      <p:ext uri="{BB962C8B-B14F-4D97-AF65-F5344CB8AC3E}">
        <p14:creationId xmlns:p14="http://schemas.microsoft.com/office/powerpoint/2010/main" val="241958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1779E3-0FF3-4D28-BB64-3D5DC11C92B8}"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7F46B8-6F45-48A6-9023-8AAF168D57A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31047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1779E3-0FF3-4D28-BB64-3D5DC11C92B8}"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7F46B8-6F45-48A6-9023-8AAF168D57AE}" type="slidenum">
              <a:rPr lang="en-US" smtClean="0"/>
              <a:t>‹#›</a:t>
            </a:fld>
            <a:endParaRPr lang="en-US"/>
          </a:p>
        </p:txBody>
      </p:sp>
    </p:spTree>
    <p:extLst>
      <p:ext uri="{BB962C8B-B14F-4D97-AF65-F5344CB8AC3E}">
        <p14:creationId xmlns:p14="http://schemas.microsoft.com/office/powerpoint/2010/main" val="18370105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1779E3-0FF3-4D28-BB64-3D5DC11C92B8}"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7F46B8-6F45-48A6-9023-8AAF168D57A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96764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1779E3-0FF3-4D28-BB64-3D5DC11C92B8}"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7F46B8-6F45-48A6-9023-8AAF168D57AE}" type="slidenum">
              <a:rPr lang="en-US" smtClean="0"/>
              <a:t>‹#›</a:t>
            </a:fld>
            <a:endParaRPr lang="en-US"/>
          </a:p>
        </p:txBody>
      </p:sp>
    </p:spTree>
    <p:extLst>
      <p:ext uri="{BB962C8B-B14F-4D97-AF65-F5344CB8AC3E}">
        <p14:creationId xmlns:p14="http://schemas.microsoft.com/office/powerpoint/2010/main" val="2084529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1779E3-0FF3-4D28-BB64-3D5DC11C92B8}"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7F46B8-6F45-48A6-9023-8AAF168D57AE}" type="slidenum">
              <a:rPr lang="en-US" smtClean="0"/>
              <a:t>‹#›</a:t>
            </a:fld>
            <a:endParaRPr lang="en-US"/>
          </a:p>
        </p:txBody>
      </p:sp>
    </p:spTree>
    <p:extLst>
      <p:ext uri="{BB962C8B-B14F-4D97-AF65-F5344CB8AC3E}">
        <p14:creationId xmlns:p14="http://schemas.microsoft.com/office/powerpoint/2010/main" val="32402324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1779E3-0FF3-4D28-BB64-3D5DC11C92B8}"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7F46B8-6F45-48A6-9023-8AAF168D57AE}" type="slidenum">
              <a:rPr lang="en-US" smtClean="0"/>
              <a:t>‹#›</a:t>
            </a:fld>
            <a:endParaRPr lang="en-US"/>
          </a:p>
        </p:txBody>
      </p:sp>
    </p:spTree>
    <p:extLst>
      <p:ext uri="{BB962C8B-B14F-4D97-AF65-F5344CB8AC3E}">
        <p14:creationId xmlns:p14="http://schemas.microsoft.com/office/powerpoint/2010/main" val="1418335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1779E3-0FF3-4D28-BB64-3D5DC11C92B8}"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7F46B8-6F45-48A6-9023-8AAF168D57AE}" type="slidenum">
              <a:rPr lang="en-US" smtClean="0"/>
              <a:t>‹#›</a:t>
            </a:fld>
            <a:endParaRPr lang="en-US"/>
          </a:p>
        </p:txBody>
      </p:sp>
    </p:spTree>
    <p:extLst>
      <p:ext uri="{BB962C8B-B14F-4D97-AF65-F5344CB8AC3E}">
        <p14:creationId xmlns:p14="http://schemas.microsoft.com/office/powerpoint/2010/main" val="2863753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1779E3-0FF3-4D28-BB64-3D5DC11C92B8}" type="datetimeFigureOut">
              <a:rPr lang="en-US" smtClean="0"/>
              <a:t>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7F46B8-6F45-48A6-9023-8AAF168D57AE}" type="slidenum">
              <a:rPr lang="en-US" smtClean="0"/>
              <a:t>‹#›</a:t>
            </a:fld>
            <a:endParaRPr lang="en-US"/>
          </a:p>
        </p:txBody>
      </p:sp>
    </p:spTree>
    <p:extLst>
      <p:ext uri="{BB962C8B-B14F-4D97-AF65-F5344CB8AC3E}">
        <p14:creationId xmlns:p14="http://schemas.microsoft.com/office/powerpoint/2010/main" val="981016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B1779E3-0FF3-4D28-BB64-3D5DC11C92B8}" type="datetimeFigureOut">
              <a:rPr lang="en-US" smtClean="0"/>
              <a:t>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7F46B8-6F45-48A6-9023-8AAF168D57AE}" type="slidenum">
              <a:rPr lang="en-US" smtClean="0"/>
              <a:t>‹#›</a:t>
            </a:fld>
            <a:endParaRPr lang="en-US"/>
          </a:p>
        </p:txBody>
      </p:sp>
    </p:spTree>
    <p:extLst>
      <p:ext uri="{BB962C8B-B14F-4D97-AF65-F5344CB8AC3E}">
        <p14:creationId xmlns:p14="http://schemas.microsoft.com/office/powerpoint/2010/main" val="1993051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1779E3-0FF3-4D28-BB64-3D5DC11C92B8}" type="datetimeFigureOut">
              <a:rPr lang="en-US" smtClean="0"/>
              <a:t>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7F46B8-6F45-48A6-9023-8AAF168D57AE}" type="slidenum">
              <a:rPr lang="en-US" smtClean="0"/>
              <a:t>‹#›</a:t>
            </a:fld>
            <a:endParaRPr lang="en-US"/>
          </a:p>
        </p:txBody>
      </p:sp>
    </p:spTree>
    <p:extLst>
      <p:ext uri="{BB962C8B-B14F-4D97-AF65-F5344CB8AC3E}">
        <p14:creationId xmlns:p14="http://schemas.microsoft.com/office/powerpoint/2010/main" val="1060045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B1779E3-0FF3-4D28-BB64-3D5DC11C92B8}" type="datetimeFigureOut">
              <a:rPr lang="en-US" smtClean="0"/>
              <a:t>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7F46B8-6F45-48A6-9023-8AAF168D57AE}" type="slidenum">
              <a:rPr lang="en-US" smtClean="0"/>
              <a:t>‹#›</a:t>
            </a:fld>
            <a:endParaRPr lang="en-US"/>
          </a:p>
        </p:txBody>
      </p:sp>
    </p:spTree>
    <p:extLst>
      <p:ext uri="{BB962C8B-B14F-4D97-AF65-F5344CB8AC3E}">
        <p14:creationId xmlns:p14="http://schemas.microsoft.com/office/powerpoint/2010/main" val="2170740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1779E3-0FF3-4D28-BB64-3D5DC11C92B8}" type="datetimeFigureOut">
              <a:rPr lang="en-US" smtClean="0"/>
              <a:t>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7F46B8-6F45-48A6-9023-8AAF168D57AE}" type="slidenum">
              <a:rPr lang="en-US" smtClean="0"/>
              <a:t>‹#›</a:t>
            </a:fld>
            <a:endParaRPr lang="en-US"/>
          </a:p>
        </p:txBody>
      </p:sp>
    </p:spTree>
    <p:extLst>
      <p:ext uri="{BB962C8B-B14F-4D97-AF65-F5344CB8AC3E}">
        <p14:creationId xmlns:p14="http://schemas.microsoft.com/office/powerpoint/2010/main" val="3956236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1779E3-0FF3-4D28-BB64-3D5DC11C92B8}" type="datetimeFigureOut">
              <a:rPr lang="en-US" smtClean="0"/>
              <a:t>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7F46B8-6F45-48A6-9023-8AAF168D57AE}" type="slidenum">
              <a:rPr lang="en-US" smtClean="0"/>
              <a:t>‹#›</a:t>
            </a:fld>
            <a:endParaRPr lang="en-US"/>
          </a:p>
        </p:txBody>
      </p:sp>
    </p:spTree>
    <p:extLst>
      <p:ext uri="{BB962C8B-B14F-4D97-AF65-F5344CB8AC3E}">
        <p14:creationId xmlns:p14="http://schemas.microsoft.com/office/powerpoint/2010/main" val="2385084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7F46B8-6F45-48A6-9023-8AAF168D57AE}" type="slidenum">
              <a:rPr lang="en-US" smtClean="0"/>
              <a:t>‹#›</a:t>
            </a:fld>
            <a:endParaRPr lang="en-US"/>
          </a:p>
        </p:txBody>
      </p:sp>
      <p:sp>
        <p:nvSpPr>
          <p:cNvPr id="5" name="Date Placeholder 4"/>
          <p:cNvSpPr>
            <a:spLocks noGrp="1"/>
          </p:cNvSpPr>
          <p:nvPr>
            <p:ph type="dt" sz="half" idx="10"/>
          </p:nvPr>
        </p:nvSpPr>
        <p:spPr/>
        <p:txBody>
          <a:bodyPr/>
          <a:lstStyle/>
          <a:p>
            <a:fld id="{9B1779E3-0FF3-4D28-BB64-3D5DC11C92B8}" type="datetimeFigureOut">
              <a:rPr lang="en-US" smtClean="0"/>
              <a:t>1/8/2018</a:t>
            </a:fld>
            <a:endParaRPr lang="en-US"/>
          </a:p>
        </p:txBody>
      </p:sp>
    </p:spTree>
    <p:extLst>
      <p:ext uri="{BB962C8B-B14F-4D97-AF65-F5344CB8AC3E}">
        <p14:creationId xmlns:p14="http://schemas.microsoft.com/office/powerpoint/2010/main" val="2998700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B1779E3-0FF3-4D28-BB64-3D5DC11C92B8}" type="datetimeFigureOut">
              <a:rPr lang="en-US" smtClean="0"/>
              <a:t>1/8/2018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D7F46B8-6F45-48A6-9023-8AAF168D57AE}" type="slidenum">
              <a:rPr lang="en-US" smtClean="0"/>
              <a:t>‹#›</a:t>
            </a:fld>
            <a:endParaRPr lang="en-US"/>
          </a:p>
        </p:txBody>
      </p:sp>
    </p:spTree>
    <p:extLst>
      <p:ext uri="{BB962C8B-B14F-4D97-AF65-F5344CB8AC3E}">
        <p14:creationId xmlns:p14="http://schemas.microsoft.com/office/powerpoint/2010/main" val="2732447343"/>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positiveparentingconnection.net/giant-list-of-self-care-skills-for-babiestoddlers-and-preschoolers/"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Child Development</a:t>
            </a:r>
            <a:endParaRPr lang="en-US" dirty="0"/>
          </a:p>
        </p:txBody>
      </p:sp>
      <p:sp>
        <p:nvSpPr>
          <p:cNvPr id="3" name="Subtitle 2"/>
          <p:cNvSpPr>
            <a:spLocks noGrp="1"/>
          </p:cNvSpPr>
          <p:nvPr>
            <p:ph type="subTitle" idx="1"/>
          </p:nvPr>
        </p:nvSpPr>
        <p:spPr/>
        <p:txBody>
          <a:bodyPr/>
          <a:lstStyle/>
          <a:p>
            <a:r>
              <a:rPr lang="en-US" dirty="0" smtClean="0"/>
              <a:t>Student’s Name</a:t>
            </a:r>
          </a:p>
          <a:p>
            <a:r>
              <a:rPr lang="en-US" dirty="0" smtClean="0"/>
              <a:t>Institution Affiliation</a:t>
            </a:r>
            <a:endParaRPr lang="en-US" dirty="0"/>
          </a:p>
        </p:txBody>
      </p:sp>
    </p:spTree>
    <p:extLst>
      <p:ext uri="{BB962C8B-B14F-4D97-AF65-F5344CB8AC3E}">
        <p14:creationId xmlns:p14="http://schemas.microsoft.com/office/powerpoint/2010/main" val="2817808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lnSpc>
                <a:spcPct val="200000"/>
              </a:lnSpc>
            </a:pPr>
            <a:r>
              <a:rPr lang="en-US" sz="3200" dirty="0" smtClean="0">
                <a:latin typeface="Arial" panose="020B0604020202020204" pitchFamily="34" charset="0"/>
                <a:cs typeface="Arial" panose="020B0604020202020204" pitchFamily="34" charset="0"/>
              </a:rPr>
              <a:t>Strategies To Develop Pro-social Skill</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lnSpc>
                <a:spcPct val="200000"/>
              </a:lnSpc>
            </a:pPr>
            <a:r>
              <a:rPr lang="en-US" sz="2800" dirty="0" smtClean="0">
                <a:latin typeface="Arial" panose="020B0604020202020204" pitchFamily="34" charset="0"/>
                <a:cs typeface="Arial" panose="020B0604020202020204" pitchFamily="34" charset="0"/>
              </a:rPr>
              <a:t>Pro-social skills do not come naturally</a:t>
            </a:r>
          </a:p>
          <a:p>
            <a:pPr>
              <a:lnSpc>
                <a:spcPct val="200000"/>
              </a:lnSpc>
            </a:pPr>
            <a:r>
              <a:rPr lang="en-US" sz="2800" dirty="0" smtClean="0">
                <a:latin typeface="Arial" panose="020B0604020202020204" pitchFamily="34" charset="0"/>
                <a:cs typeface="Arial" panose="020B0604020202020204" pitchFamily="34" charset="0"/>
              </a:rPr>
              <a:t>Ensure child has enough active play</a:t>
            </a:r>
          </a:p>
          <a:p>
            <a:pPr>
              <a:lnSpc>
                <a:spcPct val="200000"/>
              </a:lnSpc>
            </a:pPr>
            <a:r>
              <a:rPr lang="en-US" sz="2800" dirty="0" smtClean="0">
                <a:latin typeface="Arial" panose="020B0604020202020204" pitchFamily="34" charset="0"/>
                <a:cs typeface="Arial" panose="020B0604020202020204" pitchFamily="34" charset="0"/>
              </a:rPr>
              <a:t>Playing encourages sharing and helping</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6006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lnSpc>
                <a:spcPct val="200000"/>
              </a:lnSpc>
            </a:pPr>
            <a:r>
              <a:rPr lang="en-US" sz="3200" dirty="0">
                <a:latin typeface="Arial" panose="020B0604020202020204" pitchFamily="34" charset="0"/>
                <a:cs typeface="Arial" panose="020B0604020202020204" pitchFamily="34" charset="0"/>
              </a:rPr>
              <a:t>Strategies to develop pro-social </a:t>
            </a:r>
            <a:r>
              <a:rPr lang="en-US" sz="3200" dirty="0" smtClean="0">
                <a:latin typeface="Arial" panose="020B0604020202020204" pitchFamily="34" charset="0"/>
                <a:cs typeface="Arial" panose="020B0604020202020204" pitchFamily="34" charset="0"/>
              </a:rPr>
              <a:t>skill(Cont’d)</a:t>
            </a:r>
            <a:r>
              <a:rPr lang="en-US" dirty="0"/>
              <a:t/>
            </a:r>
            <a:br>
              <a:rPr lang="en-US" dirty="0"/>
            </a:br>
            <a:endParaRPr lang="en-US" dirty="0"/>
          </a:p>
        </p:txBody>
      </p:sp>
      <p:sp>
        <p:nvSpPr>
          <p:cNvPr id="3" name="Content Placeholder 2"/>
          <p:cNvSpPr>
            <a:spLocks noGrp="1"/>
          </p:cNvSpPr>
          <p:nvPr>
            <p:ph idx="1"/>
          </p:nvPr>
        </p:nvSpPr>
        <p:spPr/>
        <p:txBody>
          <a:bodyPr/>
          <a:lstStyle/>
          <a:p>
            <a:pPr>
              <a:lnSpc>
                <a:spcPct val="200000"/>
              </a:lnSpc>
            </a:pPr>
            <a:r>
              <a:rPr lang="en-US" sz="2800" dirty="0" smtClean="0">
                <a:latin typeface="Arial" panose="020B0604020202020204" pitchFamily="34" charset="0"/>
                <a:cs typeface="Arial" panose="020B0604020202020204" pitchFamily="34" charset="0"/>
              </a:rPr>
              <a:t>One-on-one time with the child</a:t>
            </a:r>
          </a:p>
          <a:p>
            <a:pPr>
              <a:lnSpc>
                <a:spcPct val="200000"/>
              </a:lnSpc>
            </a:pPr>
            <a:r>
              <a:rPr lang="en-US" sz="2800" dirty="0" smtClean="0">
                <a:latin typeface="Arial" panose="020B0604020202020204" pitchFamily="34" charset="0"/>
                <a:cs typeface="Arial" panose="020B0604020202020204" pitchFamily="34" charset="0"/>
              </a:rPr>
              <a:t>Teacher is a source of stability that the child can lean and rely on</a:t>
            </a:r>
          </a:p>
          <a:p>
            <a:pPr>
              <a:lnSpc>
                <a:spcPct val="200000"/>
              </a:lnSpc>
            </a:pPr>
            <a:r>
              <a:rPr lang="en-US" sz="2800" dirty="0" smtClean="0">
                <a:latin typeface="Arial" panose="020B0604020202020204" pitchFamily="34" charset="0"/>
                <a:cs typeface="Arial" panose="020B0604020202020204" pitchFamily="34" charset="0"/>
              </a:rPr>
              <a:t>Help the child be a better person</a:t>
            </a:r>
          </a:p>
          <a:p>
            <a:endParaRPr lang="en-US" dirty="0"/>
          </a:p>
        </p:txBody>
      </p:sp>
    </p:spTree>
    <p:extLst>
      <p:ext uri="{BB962C8B-B14F-4D97-AF65-F5344CB8AC3E}">
        <p14:creationId xmlns:p14="http://schemas.microsoft.com/office/powerpoint/2010/main" val="2983682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lnSpc>
                <a:spcPct val="200000"/>
              </a:lnSpc>
            </a:pPr>
            <a:r>
              <a:rPr lang="en-US" sz="3200" dirty="0" smtClean="0">
                <a:latin typeface="Arial" panose="020B0604020202020204" pitchFamily="34" charset="0"/>
                <a:cs typeface="Arial" panose="020B0604020202020204" pitchFamily="34" charset="0"/>
              </a:rPr>
              <a:t>Helping Parents Develop Pro-social Skills</a:t>
            </a:r>
            <a:r>
              <a:rPr lang="en-US" dirty="0"/>
              <a:t/>
            </a:r>
            <a:br>
              <a:rPr lang="en-US" dirty="0"/>
            </a:br>
            <a:endParaRPr lang="en-US" dirty="0"/>
          </a:p>
        </p:txBody>
      </p:sp>
      <p:sp>
        <p:nvSpPr>
          <p:cNvPr id="3" name="Content Placeholder 2"/>
          <p:cNvSpPr>
            <a:spLocks noGrp="1"/>
          </p:cNvSpPr>
          <p:nvPr>
            <p:ph idx="1"/>
          </p:nvPr>
        </p:nvSpPr>
        <p:spPr>
          <a:xfrm>
            <a:off x="677334" y="2160589"/>
            <a:ext cx="8596668" cy="4554110"/>
          </a:xfrm>
        </p:spPr>
        <p:txBody>
          <a:bodyPr>
            <a:normAutofit lnSpcReduction="10000"/>
          </a:bodyPr>
          <a:lstStyle/>
          <a:p>
            <a:pPr>
              <a:lnSpc>
                <a:spcPct val="200000"/>
              </a:lnSpc>
            </a:pPr>
            <a:r>
              <a:rPr lang="en-US" sz="2800" dirty="0" smtClean="0">
                <a:latin typeface="Arial" panose="020B0604020202020204" pitchFamily="34" charset="0"/>
                <a:cs typeface="Arial" panose="020B0604020202020204" pitchFamily="34" charset="0"/>
              </a:rPr>
              <a:t>Pro-social starts from parent-child bond</a:t>
            </a:r>
          </a:p>
          <a:p>
            <a:pPr>
              <a:lnSpc>
                <a:spcPct val="200000"/>
              </a:lnSpc>
            </a:pPr>
            <a:r>
              <a:rPr lang="en-US" sz="2800" dirty="0" smtClean="0">
                <a:latin typeface="Arial" panose="020B0604020202020204" pitchFamily="34" charset="0"/>
                <a:cs typeface="Arial" panose="020B0604020202020204" pitchFamily="34" charset="0"/>
              </a:rPr>
              <a:t>Parent should meet the emotional and physical needs of the child</a:t>
            </a:r>
          </a:p>
          <a:p>
            <a:pPr>
              <a:lnSpc>
                <a:spcPct val="200000"/>
              </a:lnSpc>
            </a:pPr>
            <a:r>
              <a:rPr lang="en-US" sz="2800" dirty="0" smtClean="0">
                <a:latin typeface="Arial" panose="020B0604020202020204" pitchFamily="34" charset="0"/>
                <a:cs typeface="Arial" panose="020B0604020202020204" pitchFamily="34" charset="0"/>
              </a:rPr>
              <a:t>Observe what the child listens to and use corrective discipline</a:t>
            </a:r>
          </a:p>
          <a:p>
            <a:endParaRPr lang="en-US" dirty="0"/>
          </a:p>
        </p:txBody>
      </p:sp>
    </p:spTree>
    <p:extLst>
      <p:ext uri="{BB962C8B-B14F-4D97-AF65-F5344CB8AC3E}">
        <p14:creationId xmlns:p14="http://schemas.microsoft.com/office/powerpoint/2010/main" val="3333522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819701"/>
          </a:xfrm>
        </p:spPr>
        <p:txBody>
          <a:bodyPr>
            <a:normAutofit fontScale="90000"/>
          </a:bodyPr>
          <a:lstStyle/>
          <a:p>
            <a:pPr algn="ctr">
              <a:lnSpc>
                <a:spcPct val="200000"/>
              </a:lnSpc>
            </a:pPr>
            <a:r>
              <a:rPr lang="en-US" dirty="0" smtClean="0">
                <a:latin typeface="Arial" panose="020B0604020202020204" pitchFamily="34" charset="0"/>
                <a:cs typeface="Arial" panose="020B0604020202020204" pitchFamily="34" charset="0"/>
              </a:rPr>
              <a:t>Resource For Training Parents On Pro-social Skills</a:t>
            </a:r>
            <a:r>
              <a:rPr lang="en-US" dirty="0"/>
              <a:t/>
            </a:r>
            <a:br>
              <a:rPr lang="en-US" dirty="0"/>
            </a:br>
            <a:endParaRPr lang="en-US" dirty="0"/>
          </a:p>
        </p:txBody>
      </p:sp>
      <p:sp>
        <p:nvSpPr>
          <p:cNvPr id="3" name="Content Placeholder 2"/>
          <p:cNvSpPr>
            <a:spLocks noGrp="1"/>
          </p:cNvSpPr>
          <p:nvPr>
            <p:ph idx="1"/>
          </p:nvPr>
        </p:nvSpPr>
        <p:spPr>
          <a:xfrm>
            <a:off x="677334" y="2715904"/>
            <a:ext cx="8596668" cy="4026090"/>
          </a:xfrm>
        </p:spPr>
        <p:txBody>
          <a:bodyPr>
            <a:normAutofit/>
          </a:bodyPr>
          <a:lstStyle/>
          <a:p>
            <a:pPr>
              <a:lnSpc>
                <a:spcPct val="200000"/>
              </a:lnSpc>
            </a:pPr>
            <a:r>
              <a:rPr lang="en-US" sz="2800" dirty="0" smtClean="0">
                <a:latin typeface="Arial" panose="020B0604020202020204" pitchFamily="34" charset="0"/>
                <a:cs typeface="Arial" panose="020B0604020202020204" pitchFamily="34" charset="0"/>
              </a:rPr>
              <a:t>Davidson Institute helps parents in developing pro-social skills</a:t>
            </a:r>
          </a:p>
          <a:p>
            <a:pPr>
              <a:lnSpc>
                <a:spcPct val="200000"/>
              </a:lnSpc>
            </a:pPr>
            <a:r>
              <a:rPr lang="en-US" sz="2800" dirty="0" smtClean="0">
                <a:latin typeface="Arial" panose="020B0604020202020204" pitchFamily="34" charset="0"/>
                <a:cs typeface="Arial" panose="020B0604020202020204" pitchFamily="34" charset="0"/>
              </a:rPr>
              <a:t>Provides books and videos on growth of children</a:t>
            </a:r>
          </a:p>
          <a:p>
            <a:pPr>
              <a:lnSpc>
                <a:spcPct val="200000"/>
              </a:lnSpc>
            </a:pPr>
            <a:r>
              <a:rPr lang="en-US" sz="2800" dirty="0" smtClean="0">
                <a:latin typeface="Arial" panose="020B0604020202020204" pitchFamily="34" charset="0"/>
                <a:cs typeface="Arial" panose="020B0604020202020204" pitchFamily="34" charset="0"/>
              </a:rPr>
              <a:t>Available on YouTube, Twitter and Facebook</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4260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lnSpc>
                <a:spcPct val="200000"/>
              </a:lnSpc>
            </a:pPr>
            <a:r>
              <a:rPr lang="en-US" sz="3200" dirty="0" smtClean="0">
                <a:latin typeface="Arial" panose="020B0604020202020204" pitchFamily="34" charset="0"/>
                <a:cs typeface="Arial" panose="020B0604020202020204" pitchFamily="34" charset="0"/>
              </a:rPr>
              <a:t>Self-regulation Skills</a:t>
            </a:r>
            <a:r>
              <a:rPr lang="en-US" dirty="0"/>
              <a:t/>
            </a:r>
            <a:br>
              <a:rPr lang="en-US" dirty="0"/>
            </a:br>
            <a:endParaRPr lang="en-US" dirty="0"/>
          </a:p>
        </p:txBody>
      </p:sp>
      <p:sp>
        <p:nvSpPr>
          <p:cNvPr id="3" name="Content Placeholder 2"/>
          <p:cNvSpPr>
            <a:spLocks noGrp="1"/>
          </p:cNvSpPr>
          <p:nvPr>
            <p:ph idx="1"/>
          </p:nvPr>
        </p:nvSpPr>
        <p:spPr/>
        <p:txBody>
          <a:bodyPr/>
          <a:lstStyle/>
          <a:p>
            <a:pPr>
              <a:lnSpc>
                <a:spcPct val="200000"/>
              </a:lnSpc>
            </a:pPr>
            <a:r>
              <a:rPr lang="en-US" sz="2800" dirty="0" smtClean="0">
                <a:latin typeface="Arial" panose="020B0604020202020204" pitchFamily="34" charset="0"/>
                <a:cs typeface="Arial" panose="020B0604020202020204" pitchFamily="34" charset="0"/>
              </a:rPr>
              <a:t>Involves management of emotions and behavior</a:t>
            </a:r>
          </a:p>
          <a:p>
            <a:pPr>
              <a:lnSpc>
                <a:spcPct val="200000"/>
              </a:lnSpc>
            </a:pPr>
            <a:r>
              <a:rPr lang="en-US" sz="2800" dirty="0" smtClean="0">
                <a:latin typeface="Arial" panose="020B0604020202020204" pitchFamily="34" charset="0"/>
                <a:cs typeface="Arial" panose="020B0604020202020204" pitchFamily="34" charset="0"/>
              </a:rPr>
              <a:t>Training children to be calm, adjust to changes and resist upsetting emotions</a:t>
            </a:r>
          </a:p>
          <a:p>
            <a:pPr>
              <a:lnSpc>
                <a:spcPct val="200000"/>
              </a:lnSpc>
            </a:pPr>
            <a:r>
              <a:rPr lang="en-US" sz="2800" dirty="0" smtClean="0">
                <a:latin typeface="Arial" panose="020B0604020202020204" pitchFamily="34" charset="0"/>
                <a:cs typeface="Arial" panose="020B0604020202020204" pitchFamily="34" charset="0"/>
              </a:rPr>
              <a:t> involve children in planning</a:t>
            </a:r>
          </a:p>
          <a:p>
            <a:endParaRPr lang="en-US" dirty="0"/>
          </a:p>
        </p:txBody>
      </p:sp>
    </p:spTree>
    <p:extLst>
      <p:ext uri="{BB962C8B-B14F-4D97-AF65-F5344CB8AC3E}">
        <p14:creationId xmlns:p14="http://schemas.microsoft.com/office/powerpoint/2010/main" val="2049394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lnSpc>
                <a:spcPct val="200000"/>
              </a:lnSpc>
            </a:pPr>
            <a:r>
              <a:rPr lang="en-US" sz="3200" dirty="0" smtClean="0">
                <a:latin typeface="Arial" panose="020B0604020202020204" pitchFamily="34" charset="0"/>
                <a:cs typeface="Arial" panose="020B0604020202020204" pitchFamily="34" charset="0"/>
              </a:rPr>
              <a:t>Teaching Self-regulation At School</a:t>
            </a:r>
            <a:r>
              <a:rPr lang="en-US" dirty="0"/>
              <a:t/>
            </a:r>
            <a:br>
              <a:rPr lang="en-US" dirty="0"/>
            </a:br>
            <a:endParaRPr lang="en-US" dirty="0"/>
          </a:p>
        </p:txBody>
      </p:sp>
      <p:sp>
        <p:nvSpPr>
          <p:cNvPr id="3" name="Content Placeholder 2"/>
          <p:cNvSpPr>
            <a:spLocks noGrp="1"/>
          </p:cNvSpPr>
          <p:nvPr>
            <p:ph idx="1"/>
          </p:nvPr>
        </p:nvSpPr>
        <p:spPr/>
        <p:txBody>
          <a:bodyPr/>
          <a:lstStyle/>
          <a:p>
            <a:pPr>
              <a:lnSpc>
                <a:spcPct val="200000"/>
              </a:lnSpc>
            </a:pPr>
            <a:r>
              <a:rPr lang="en-US" sz="2800" dirty="0" smtClean="0">
                <a:latin typeface="Arial" panose="020B0604020202020204" pitchFamily="34" charset="0"/>
                <a:cs typeface="Arial" panose="020B0604020202020204" pitchFamily="34" charset="0"/>
              </a:rPr>
              <a:t>Use yoga to calm the body</a:t>
            </a:r>
          </a:p>
          <a:p>
            <a:pPr>
              <a:lnSpc>
                <a:spcPct val="200000"/>
              </a:lnSpc>
            </a:pPr>
            <a:r>
              <a:rPr lang="en-US" sz="2800" dirty="0" smtClean="0">
                <a:latin typeface="Arial" panose="020B0604020202020204" pitchFamily="34" charset="0"/>
                <a:cs typeface="Arial" panose="020B0604020202020204" pitchFamily="34" charset="0"/>
              </a:rPr>
              <a:t>Teachers use brain breaks after a taxing task</a:t>
            </a:r>
          </a:p>
          <a:p>
            <a:pPr>
              <a:lnSpc>
                <a:spcPct val="200000"/>
              </a:lnSpc>
            </a:pPr>
            <a:r>
              <a:rPr lang="en-US" sz="2800" dirty="0" smtClean="0">
                <a:latin typeface="Arial" panose="020B0604020202020204" pitchFamily="34" charset="0"/>
                <a:cs typeface="Arial" panose="020B0604020202020204" pitchFamily="34" charset="0"/>
              </a:rPr>
              <a:t>Use check-ins to show emotions</a:t>
            </a:r>
          </a:p>
          <a:p>
            <a:endParaRPr lang="en-US" dirty="0"/>
          </a:p>
        </p:txBody>
      </p:sp>
    </p:spTree>
    <p:extLst>
      <p:ext uri="{BB962C8B-B14F-4D97-AF65-F5344CB8AC3E}">
        <p14:creationId xmlns:p14="http://schemas.microsoft.com/office/powerpoint/2010/main" val="2572410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lnSpc>
                <a:spcPct val="200000"/>
              </a:lnSpc>
            </a:pPr>
            <a:r>
              <a:rPr lang="en-US" dirty="0" smtClean="0">
                <a:latin typeface="Arial" panose="020B0604020202020204" pitchFamily="34" charset="0"/>
                <a:cs typeface="Arial" panose="020B0604020202020204" pitchFamily="34" charset="0"/>
              </a:rPr>
              <a:t>Teaching Self-regulation At School(Cont’d)</a:t>
            </a:r>
            <a:r>
              <a:rPr lang="en-US" dirty="0"/>
              <a:t/>
            </a:r>
            <a:br>
              <a:rPr lang="en-US" dirty="0"/>
            </a:br>
            <a:endParaRPr lang="en-US" dirty="0"/>
          </a:p>
        </p:txBody>
      </p:sp>
      <p:sp>
        <p:nvSpPr>
          <p:cNvPr id="3" name="Content Placeholder 2"/>
          <p:cNvSpPr>
            <a:spLocks noGrp="1"/>
          </p:cNvSpPr>
          <p:nvPr>
            <p:ph idx="1"/>
          </p:nvPr>
        </p:nvSpPr>
        <p:spPr>
          <a:xfrm>
            <a:off x="286603" y="2160589"/>
            <a:ext cx="10890913" cy="4697411"/>
          </a:xfrm>
        </p:spPr>
        <p:txBody>
          <a:bodyPr>
            <a:normAutofit/>
          </a:bodyPr>
          <a:lstStyle/>
          <a:p>
            <a:pPr>
              <a:lnSpc>
                <a:spcPct val="200000"/>
              </a:lnSpc>
            </a:pPr>
            <a:r>
              <a:rPr lang="en-US" sz="2800" dirty="0" smtClean="0">
                <a:latin typeface="Arial" panose="020B0604020202020204" pitchFamily="34" charset="0"/>
                <a:cs typeface="Arial" panose="020B0604020202020204" pitchFamily="34" charset="0"/>
              </a:rPr>
              <a:t>Most preschool classes have check-in charts</a:t>
            </a:r>
          </a:p>
          <a:p>
            <a:pPr>
              <a:lnSpc>
                <a:spcPct val="200000"/>
              </a:lnSpc>
            </a:pPr>
            <a:r>
              <a:rPr lang="en-US" sz="2800" dirty="0" smtClean="0">
                <a:latin typeface="Arial" panose="020B0604020202020204" pitchFamily="34" charset="0"/>
                <a:cs typeface="Arial" panose="020B0604020202020204" pitchFamily="34" charset="0"/>
              </a:rPr>
              <a:t>Child is meant to peg their feelings towards a situation</a:t>
            </a:r>
          </a:p>
          <a:p>
            <a:pPr>
              <a:lnSpc>
                <a:spcPct val="200000"/>
              </a:lnSpc>
            </a:pPr>
            <a:r>
              <a:rPr lang="en-US" sz="2800" dirty="0" smtClean="0">
                <a:latin typeface="Arial" panose="020B0604020202020204" pitchFamily="34" charset="0"/>
                <a:cs typeface="Arial" panose="020B0604020202020204" pitchFamily="34" charset="0"/>
              </a:rPr>
              <a:t>Balloon breathing helps in calming down</a:t>
            </a:r>
          </a:p>
          <a:p>
            <a:pPr>
              <a:lnSpc>
                <a:spcPct val="200000"/>
              </a:lnSpc>
            </a:pPr>
            <a:r>
              <a:rPr lang="en-US" sz="2800" dirty="0" smtClean="0">
                <a:latin typeface="Arial" panose="020B0604020202020204" pitchFamily="34" charset="0"/>
                <a:cs typeface="Arial" panose="020B0604020202020204" pitchFamily="34" charset="0"/>
              </a:rPr>
              <a:t> </a:t>
            </a:r>
          </a:p>
          <a:p>
            <a:pPr>
              <a:lnSpc>
                <a:spcPct val="200000"/>
              </a:lnSpc>
            </a:pPr>
            <a:endParaRPr lang="en-US" sz="2800" dirty="0" smtClean="0">
              <a:latin typeface="Arial" panose="020B0604020202020204" pitchFamily="34" charset="0"/>
              <a:cs typeface="Arial" panose="020B0604020202020204" pitchFamily="34" charset="0"/>
            </a:endParaRPr>
          </a:p>
          <a:p>
            <a:pPr>
              <a:lnSpc>
                <a:spcPct val="200000"/>
              </a:lnSpc>
            </a:pPr>
            <a:endParaRPr lang="en-US" sz="2800" dirty="0">
              <a:latin typeface="Arial" panose="020B0604020202020204" pitchFamily="34" charset="0"/>
              <a:cs typeface="Arial" panose="020B0604020202020204" pitchFamily="34" charset="0"/>
            </a:endParaRPr>
          </a:p>
        </p:txBody>
      </p:sp>
      <p:pic>
        <p:nvPicPr>
          <p:cNvPr id="4" name="Picture 3" descr="Ideas for teaching kids to self-regulate in the classroom and develop self-control and self-esteem. Teach children to manage their emotions and behaviors with a calming down kit, yoga, and brain breaks. #selfregulation #calmdownstrategies #classroommanagement #socialresponsibility #socialemotionallearning "/>
          <p:cNvPicPr/>
          <p:nvPr/>
        </p:nvPicPr>
        <p:blipFill>
          <a:blip r:embed="rId3" cstate="print">
            <a:extLst>
              <a:ext uri="{28A0092B-C50C-407E-A947-70E740481C1C}">
                <a14:useLocalDpi xmlns:a14="http://schemas.microsoft.com/office/drawing/2010/main" val="0"/>
              </a:ext>
            </a:extLst>
          </a:blip>
          <a:stretch>
            <a:fillRect/>
          </a:stretch>
        </p:blipFill>
        <p:spPr bwMode="auto">
          <a:xfrm>
            <a:off x="7206019" y="4509294"/>
            <a:ext cx="3452882" cy="2348706"/>
          </a:xfrm>
          <a:prstGeom prst="rect">
            <a:avLst/>
          </a:prstGeom>
          <a:noFill/>
          <a:ln>
            <a:noFill/>
          </a:ln>
        </p:spPr>
      </p:pic>
    </p:spTree>
    <p:extLst>
      <p:ext uri="{BB962C8B-B14F-4D97-AF65-F5344CB8AC3E}">
        <p14:creationId xmlns:p14="http://schemas.microsoft.com/office/powerpoint/2010/main" val="2527241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lnSpc>
                <a:spcPct val="200000"/>
              </a:lnSpc>
            </a:pPr>
            <a:r>
              <a:rPr lang="en-US" dirty="0" smtClean="0"/>
              <a:t>Parents </a:t>
            </a:r>
            <a:r>
              <a:rPr lang="en-US" dirty="0"/>
              <a:t>u</a:t>
            </a:r>
            <a:r>
              <a:rPr lang="en-US" dirty="0" smtClean="0"/>
              <a:t>sing the Self-regulation Strategies</a:t>
            </a:r>
            <a:r>
              <a:rPr lang="en-US" dirty="0"/>
              <a:t/>
            </a:r>
            <a:br>
              <a:rPr lang="en-US" dirty="0"/>
            </a:br>
            <a:endParaRPr lang="en-US" dirty="0"/>
          </a:p>
        </p:txBody>
      </p:sp>
      <p:sp>
        <p:nvSpPr>
          <p:cNvPr id="3" name="Content Placeholder 2"/>
          <p:cNvSpPr>
            <a:spLocks noGrp="1"/>
          </p:cNvSpPr>
          <p:nvPr>
            <p:ph idx="1"/>
          </p:nvPr>
        </p:nvSpPr>
        <p:spPr/>
        <p:txBody>
          <a:bodyPr/>
          <a:lstStyle/>
          <a:p>
            <a:pPr>
              <a:lnSpc>
                <a:spcPct val="200000"/>
              </a:lnSpc>
            </a:pPr>
            <a:r>
              <a:rPr lang="en-US" sz="2800" dirty="0" smtClean="0">
                <a:latin typeface="Arial" panose="020B0604020202020204" pitchFamily="34" charset="0"/>
                <a:cs typeface="Arial" panose="020B0604020202020204" pitchFamily="34" charset="0"/>
              </a:rPr>
              <a:t>Modelling self-control in talking and acting</a:t>
            </a:r>
          </a:p>
          <a:p>
            <a:pPr>
              <a:lnSpc>
                <a:spcPct val="200000"/>
              </a:lnSpc>
            </a:pPr>
            <a:r>
              <a:rPr lang="en-US" sz="2800" dirty="0" smtClean="0">
                <a:latin typeface="Arial" panose="020B0604020202020204" pitchFamily="34" charset="0"/>
                <a:cs typeface="Arial" panose="020B0604020202020204" pitchFamily="34" charset="0"/>
              </a:rPr>
              <a:t>Develop predictable routines for the child</a:t>
            </a:r>
          </a:p>
          <a:p>
            <a:pPr>
              <a:lnSpc>
                <a:spcPct val="200000"/>
              </a:lnSpc>
            </a:pPr>
            <a:r>
              <a:rPr lang="en-US" sz="2800" dirty="0" smtClean="0">
                <a:latin typeface="Arial" panose="020B0604020202020204" pitchFamily="34" charset="0"/>
                <a:cs typeface="Arial" panose="020B0604020202020204" pitchFamily="34" charset="0"/>
              </a:rPr>
              <a:t>Limit play time with impulsive children</a:t>
            </a:r>
          </a:p>
          <a:p>
            <a:endParaRPr lang="en-US" dirty="0"/>
          </a:p>
        </p:txBody>
      </p:sp>
    </p:spTree>
    <p:extLst>
      <p:ext uri="{BB962C8B-B14F-4D97-AF65-F5344CB8AC3E}">
        <p14:creationId xmlns:p14="http://schemas.microsoft.com/office/powerpoint/2010/main" val="618592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lnSpc>
                <a:spcPct val="200000"/>
              </a:lnSpc>
            </a:pPr>
            <a:r>
              <a:rPr lang="en-US" sz="3200" dirty="0" smtClean="0">
                <a:latin typeface="Arial" panose="020B0604020202020204" pitchFamily="34" charset="0"/>
                <a:cs typeface="Arial" panose="020B0604020202020204" pitchFamily="34" charset="0"/>
              </a:rPr>
              <a:t>Resource for Self-regulation</a:t>
            </a:r>
            <a:r>
              <a:rPr lang="en-US" dirty="0"/>
              <a:t/>
            </a:r>
            <a:br>
              <a:rPr lang="en-US" dirty="0"/>
            </a:br>
            <a:endParaRPr lang="en-US" dirty="0"/>
          </a:p>
        </p:txBody>
      </p:sp>
      <p:sp>
        <p:nvSpPr>
          <p:cNvPr id="3" name="Content Placeholder 2"/>
          <p:cNvSpPr>
            <a:spLocks noGrp="1"/>
          </p:cNvSpPr>
          <p:nvPr>
            <p:ph idx="1"/>
          </p:nvPr>
        </p:nvSpPr>
        <p:spPr/>
        <p:txBody>
          <a:bodyPr/>
          <a:lstStyle/>
          <a:p>
            <a:pPr>
              <a:lnSpc>
                <a:spcPct val="200000"/>
              </a:lnSpc>
            </a:pPr>
            <a:r>
              <a:rPr lang="en-US" sz="2800" dirty="0" smtClean="0">
                <a:latin typeface="Arial" panose="020B0604020202020204" pitchFamily="34" charset="0"/>
                <a:cs typeface="Arial" panose="020B0604020202020204" pitchFamily="34" charset="0"/>
              </a:rPr>
              <a:t>Age of Montessori is an online resource</a:t>
            </a:r>
          </a:p>
          <a:p>
            <a:pPr>
              <a:lnSpc>
                <a:spcPct val="200000"/>
              </a:lnSpc>
            </a:pPr>
            <a:r>
              <a:rPr lang="en-US" sz="2800" dirty="0" smtClean="0">
                <a:latin typeface="Arial" panose="020B0604020202020204" pitchFamily="34" charset="0"/>
                <a:cs typeface="Arial" panose="020B0604020202020204" pitchFamily="34" charset="0"/>
              </a:rPr>
              <a:t>Offers parental lessons and tests</a:t>
            </a:r>
          </a:p>
          <a:p>
            <a:pPr>
              <a:lnSpc>
                <a:spcPct val="200000"/>
              </a:lnSpc>
            </a:pPr>
            <a:r>
              <a:rPr lang="en-US" sz="2800" dirty="0" smtClean="0">
                <a:latin typeface="Arial" panose="020B0604020202020204" pitchFamily="34" charset="0"/>
                <a:cs typeface="Arial" panose="020B0604020202020204" pitchFamily="34" charset="0"/>
              </a:rPr>
              <a:t>Provides videos and books on self-regulating skills</a:t>
            </a:r>
          </a:p>
          <a:p>
            <a:endParaRPr lang="en-US" dirty="0"/>
          </a:p>
        </p:txBody>
      </p:sp>
    </p:spTree>
    <p:extLst>
      <p:ext uri="{BB962C8B-B14F-4D97-AF65-F5344CB8AC3E}">
        <p14:creationId xmlns:p14="http://schemas.microsoft.com/office/powerpoint/2010/main" val="294635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200000"/>
              </a:lnSpc>
            </a:pPr>
            <a:r>
              <a:rPr lang="en-US" sz="2800" dirty="0" smtClean="0">
                <a:latin typeface="Arial" panose="020B0604020202020204" pitchFamily="34" charset="0"/>
                <a:cs typeface="Arial" panose="020B0604020202020204" pitchFamily="34" charset="0"/>
              </a:rPr>
              <a:t>Conclusion</a:t>
            </a:r>
            <a:r>
              <a:rPr lang="en-US" dirty="0" smtClean="0"/>
              <a:t> </a:t>
            </a:r>
            <a:endParaRPr lang="en-US" dirty="0"/>
          </a:p>
        </p:txBody>
      </p:sp>
      <p:sp>
        <p:nvSpPr>
          <p:cNvPr id="3" name="Content Placeholder 2"/>
          <p:cNvSpPr>
            <a:spLocks noGrp="1"/>
          </p:cNvSpPr>
          <p:nvPr>
            <p:ph idx="1"/>
          </p:nvPr>
        </p:nvSpPr>
        <p:spPr>
          <a:xfrm>
            <a:off x="677334" y="2160589"/>
            <a:ext cx="8596668" cy="4513166"/>
          </a:xfrm>
        </p:spPr>
        <p:txBody>
          <a:bodyPr>
            <a:normAutofit lnSpcReduction="10000"/>
          </a:bodyPr>
          <a:lstStyle/>
          <a:p>
            <a:pPr>
              <a:lnSpc>
                <a:spcPct val="200000"/>
              </a:lnSpc>
            </a:pPr>
            <a:r>
              <a:rPr lang="en-US" sz="2800" dirty="0" smtClean="0">
                <a:latin typeface="Arial" panose="020B0604020202020204" pitchFamily="34" charset="0"/>
                <a:cs typeface="Arial" panose="020B0604020202020204" pitchFamily="34" charset="0"/>
              </a:rPr>
              <a:t>Child development to adulthood needs effort</a:t>
            </a:r>
          </a:p>
          <a:p>
            <a:pPr>
              <a:lnSpc>
                <a:spcPct val="200000"/>
              </a:lnSpc>
            </a:pPr>
            <a:r>
              <a:rPr lang="en-US" sz="2800" dirty="0" smtClean="0">
                <a:latin typeface="Arial" panose="020B0604020202020204" pitchFamily="34" charset="0"/>
                <a:cs typeface="Arial" panose="020B0604020202020204" pitchFamily="34" charset="0"/>
              </a:rPr>
              <a:t>Developing necessary skills at the right age helps build confidence</a:t>
            </a:r>
          </a:p>
          <a:p>
            <a:pPr>
              <a:lnSpc>
                <a:spcPct val="200000"/>
              </a:lnSpc>
            </a:pPr>
            <a:r>
              <a:rPr lang="en-US" sz="2800" dirty="0" smtClean="0">
                <a:latin typeface="Arial" panose="020B0604020202020204" pitchFamily="34" charset="0"/>
                <a:cs typeface="Arial" panose="020B0604020202020204" pitchFamily="34" charset="0"/>
              </a:rPr>
              <a:t>All skills help the child be aware of themselves, be independent and cope with situations</a:t>
            </a:r>
          </a:p>
          <a:p>
            <a:endParaRPr lang="en-US" dirty="0"/>
          </a:p>
        </p:txBody>
      </p:sp>
    </p:spTree>
    <p:extLst>
      <p:ext uri="{BB962C8B-B14F-4D97-AF65-F5344CB8AC3E}">
        <p14:creationId xmlns:p14="http://schemas.microsoft.com/office/powerpoint/2010/main" val="194509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Arial" panose="020B0604020202020204" pitchFamily="34" charset="0"/>
                <a:cs typeface="Arial" panose="020B0604020202020204" pitchFamily="34" charset="0"/>
              </a:rPr>
              <a:t>Introduction</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85000" lnSpcReduction="10000"/>
          </a:bodyPr>
          <a:lstStyle/>
          <a:p>
            <a:pPr>
              <a:lnSpc>
                <a:spcPct val="200000"/>
              </a:lnSpc>
            </a:pPr>
            <a:r>
              <a:rPr lang="en-US" sz="2800" dirty="0" smtClean="0">
                <a:latin typeface="Arial" panose="020B0604020202020204" pitchFamily="34" charset="0"/>
                <a:cs typeface="Arial" panose="020B0604020202020204" pitchFamily="34" charset="0"/>
              </a:rPr>
              <a:t>Children have urges to be independent</a:t>
            </a:r>
          </a:p>
          <a:p>
            <a:pPr>
              <a:lnSpc>
                <a:spcPct val="200000"/>
              </a:lnSpc>
            </a:pPr>
            <a:r>
              <a:rPr lang="en-US" sz="2800" dirty="0" smtClean="0">
                <a:latin typeface="Arial" panose="020B0604020202020204" pitchFamily="34" charset="0"/>
                <a:cs typeface="Arial" panose="020B0604020202020204" pitchFamily="34" charset="0"/>
              </a:rPr>
              <a:t>Parents and teachers have a duty to ensure growth and independence of the child</a:t>
            </a:r>
          </a:p>
          <a:p>
            <a:pPr>
              <a:lnSpc>
                <a:spcPct val="200000"/>
              </a:lnSpc>
            </a:pPr>
            <a:r>
              <a:rPr lang="en-US" sz="2800" dirty="0" smtClean="0">
                <a:latin typeface="Arial" panose="020B0604020202020204" pitchFamily="34" charset="0"/>
                <a:cs typeface="Arial" panose="020B0604020202020204" pitchFamily="34" charset="0"/>
              </a:rPr>
              <a:t>Proper grooming and development of skills leads to self confidence</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00841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lnSpc>
                <a:spcPct val="200000"/>
              </a:lnSpc>
            </a:pPr>
            <a:r>
              <a:rPr lang="en-US" dirty="0" smtClean="0">
                <a:latin typeface="Arial" panose="020B0604020202020204" pitchFamily="34" charset="0"/>
                <a:cs typeface="Arial" panose="020B0604020202020204" pitchFamily="34" charset="0"/>
              </a:rPr>
              <a:t>References</a:t>
            </a:r>
            <a:r>
              <a:rPr lang="en-US" dirty="0" smtClean="0"/>
              <a:t/>
            </a:r>
            <a:br>
              <a:rPr lang="en-US" dirty="0" smtClean="0"/>
            </a:br>
            <a:endParaRPr lang="en-US" dirty="0"/>
          </a:p>
        </p:txBody>
      </p:sp>
      <p:sp>
        <p:nvSpPr>
          <p:cNvPr id="3" name="Content Placeholder 2"/>
          <p:cNvSpPr>
            <a:spLocks noGrp="1"/>
          </p:cNvSpPr>
          <p:nvPr>
            <p:ph idx="1"/>
          </p:nvPr>
        </p:nvSpPr>
        <p:spPr>
          <a:xfrm>
            <a:off x="677334" y="2160589"/>
            <a:ext cx="8596668" cy="4595053"/>
          </a:xfrm>
        </p:spPr>
        <p:txBody>
          <a:bodyPr>
            <a:noAutofit/>
          </a:bodyPr>
          <a:lstStyle/>
          <a:p>
            <a:r>
              <a:rPr lang="en-US" sz="2800" dirty="0">
                <a:latin typeface="Arial" panose="020B0604020202020204" pitchFamily="34" charset="0"/>
                <a:cs typeface="Arial" panose="020B0604020202020204" pitchFamily="34" charset="0"/>
              </a:rPr>
              <a:t>Brill, A. (2018). </a:t>
            </a:r>
            <a:r>
              <a:rPr lang="en-US" sz="2800" i="1" dirty="0">
                <a:latin typeface="Arial" panose="020B0604020202020204" pitchFamily="34" charset="0"/>
                <a:cs typeface="Arial" panose="020B0604020202020204" pitchFamily="34" charset="0"/>
              </a:rPr>
              <a:t>Giant List of Self-Care Skills for </a:t>
            </a:r>
            <a:r>
              <a:rPr lang="en-US" sz="2800" i="1" dirty="0" err="1">
                <a:latin typeface="Arial" panose="020B0604020202020204" pitchFamily="34" charset="0"/>
                <a:cs typeface="Arial" panose="020B0604020202020204" pitchFamily="34" charset="0"/>
              </a:rPr>
              <a:t>Babies,Toddlers</a:t>
            </a:r>
            <a:r>
              <a:rPr lang="en-US" sz="2800" i="1" dirty="0">
                <a:latin typeface="Arial" panose="020B0604020202020204" pitchFamily="34" charset="0"/>
                <a:cs typeface="Arial" panose="020B0604020202020204" pitchFamily="34" charset="0"/>
              </a:rPr>
              <a:t> and Preschoolers</a:t>
            </a:r>
            <a:r>
              <a:rPr lang="en-US" sz="2800" dirty="0">
                <a:latin typeface="Arial" panose="020B0604020202020204" pitchFamily="34" charset="0"/>
                <a:cs typeface="Arial" panose="020B0604020202020204" pitchFamily="34" charset="0"/>
              </a:rPr>
              <a:t>. </a:t>
            </a:r>
            <a:r>
              <a:rPr lang="en-US" sz="2800" i="1" dirty="0">
                <a:latin typeface="Arial" panose="020B0604020202020204" pitchFamily="34" charset="0"/>
                <a:cs typeface="Arial" panose="020B0604020202020204" pitchFamily="34" charset="0"/>
              </a:rPr>
              <a:t>Positive Parenting Connection</a:t>
            </a:r>
            <a:r>
              <a:rPr lang="en-US" sz="2800" dirty="0">
                <a:latin typeface="Arial" panose="020B0604020202020204" pitchFamily="34" charset="0"/>
                <a:cs typeface="Arial" panose="020B0604020202020204" pitchFamily="34" charset="0"/>
              </a:rPr>
              <a:t>. Retrieved 8 January 2018, from </a:t>
            </a:r>
            <a:r>
              <a:rPr lang="en-US" sz="2800" dirty="0">
                <a:latin typeface="Arial" panose="020B0604020202020204" pitchFamily="34" charset="0"/>
                <a:cs typeface="Arial" panose="020B0604020202020204" pitchFamily="34" charset="0"/>
                <a:hlinkClick r:id="rId2"/>
              </a:rPr>
              <a:t>https://www.positiveparentingconnection.net/giant-list-of-self-care-skills-for-babiestoddlers-and-preschoolers</a:t>
            </a:r>
            <a:r>
              <a:rPr lang="en-US" sz="2800" dirty="0" smtClean="0">
                <a:latin typeface="Arial" panose="020B0604020202020204" pitchFamily="34" charset="0"/>
                <a:cs typeface="Arial" panose="020B0604020202020204" pitchFamily="34" charset="0"/>
                <a:hlinkClick r:id="rId2"/>
              </a:rPr>
              <a:t>/</a:t>
            </a:r>
            <a:endParaRPr lang="en-US" sz="2800" dirty="0" smtClean="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Harrison, J. (2003). </a:t>
            </a:r>
            <a:r>
              <a:rPr lang="en-US" sz="2800" i="1" dirty="0">
                <a:latin typeface="Arial" panose="020B0604020202020204" pitchFamily="34" charset="0"/>
                <a:cs typeface="Arial" panose="020B0604020202020204" pitchFamily="34" charset="0"/>
              </a:rPr>
              <a:t>Understanding children: Foundations for Quality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Camberwell</a:t>
            </a:r>
            <a:r>
              <a:rPr lang="en-US" sz="2800" dirty="0">
                <a:latin typeface="Arial" panose="020B0604020202020204" pitchFamily="34" charset="0"/>
                <a:cs typeface="Arial" panose="020B0604020202020204" pitchFamily="34" charset="0"/>
              </a:rPr>
              <a:t>, Victoria: ACER</a:t>
            </a:r>
            <a:r>
              <a:rPr lang="en-US" sz="28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2767903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200000"/>
              </a:lnSpc>
            </a:pPr>
            <a:r>
              <a:rPr lang="en-US" sz="3200" dirty="0" smtClean="0">
                <a:latin typeface="Arial" panose="020B0604020202020204" pitchFamily="34" charset="0"/>
                <a:cs typeface="Arial" panose="020B0604020202020204" pitchFamily="34" charset="0"/>
              </a:rPr>
              <a:t>References</a:t>
            </a:r>
            <a:r>
              <a:rPr lang="en-US" dirty="0" smtClean="0"/>
              <a:t> </a:t>
            </a:r>
            <a:endParaRPr lang="en-US" dirty="0"/>
          </a:p>
        </p:txBody>
      </p:sp>
      <p:sp>
        <p:nvSpPr>
          <p:cNvPr id="3" name="Content Placeholder 2"/>
          <p:cNvSpPr>
            <a:spLocks noGrp="1"/>
          </p:cNvSpPr>
          <p:nvPr>
            <p:ph idx="1"/>
          </p:nvPr>
        </p:nvSpPr>
        <p:spPr/>
        <p:txBody>
          <a:bodyPr>
            <a:normAutofit fontScale="92500" lnSpcReduction="10000"/>
          </a:bodyPr>
          <a:lstStyle/>
          <a:p>
            <a:pPr>
              <a:lnSpc>
                <a:spcPct val="200000"/>
              </a:lnSpc>
            </a:pPr>
            <a:r>
              <a:rPr lang="en-US" sz="2800" i="1" dirty="0">
                <a:latin typeface="Arial" panose="020B0604020202020204" pitchFamily="34" charset="0"/>
                <a:cs typeface="Arial" panose="020B0604020202020204" pitchFamily="34" charset="0"/>
              </a:rPr>
              <a:t>Tips for Parents: How to Make and Keep Friends - Promoting Pro-Social Behavior</a:t>
            </a:r>
            <a:r>
              <a:rPr lang="en-US" sz="2800" dirty="0">
                <a:latin typeface="Arial" panose="020B0604020202020204" pitchFamily="34" charset="0"/>
                <a:cs typeface="Arial" panose="020B0604020202020204" pitchFamily="34" charset="0"/>
              </a:rPr>
              <a:t>. (2018). </a:t>
            </a:r>
            <a:r>
              <a:rPr lang="en-US" sz="2800" i="1" dirty="0">
                <a:latin typeface="Arial" panose="020B0604020202020204" pitchFamily="34" charset="0"/>
                <a:cs typeface="Arial" panose="020B0604020202020204" pitchFamily="34" charset="0"/>
              </a:rPr>
              <a:t>Davidsongifted.org</a:t>
            </a:r>
            <a:r>
              <a:rPr lang="en-US" sz="2800" dirty="0">
                <a:latin typeface="Arial" panose="020B0604020202020204" pitchFamily="34" charset="0"/>
                <a:cs typeface="Arial" panose="020B0604020202020204" pitchFamily="34" charset="0"/>
              </a:rPr>
              <a:t>. Retrieved 8 January 2018, from https://www.davidsongifted.org/Search-Database/entry/A10300</a:t>
            </a:r>
          </a:p>
          <a:p>
            <a:pPr>
              <a:lnSpc>
                <a:spcPct val="200000"/>
              </a:lnSpc>
            </a:pPr>
            <a:endParaRPr lang="en-US" sz="2800" dirty="0"/>
          </a:p>
        </p:txBody>
      </p:sp>
    </p:spTree>
    <p:extLst>
      <p:ext uri="{BB962C8B-B14F-4D97-AF65-F5344CB8AC3E}">
        <p14:creationId xmlns:p14="http://schemas.microsoft.com/office/powerpoint/2010/main" val="3154212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lnSpc>
                <a:spcPct val="200000"/>
              </a:lnSpc>
            </a:pPr>
            <a:r>
              <a:rPr lang="en-US" sz="3200" dirty="0" smtClean="0">
                <a:latin typeface="Arial" panose="020B0604020202020204" pitchFamily="34" charset="0"/>
                <a:cs typeface="Arial" panose="020B0604020202020204" pitchFamily="34" charset="0"/>
              </a:rPr>
              <a:t>Self-help Skills</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2160589"/>
            <a:ext cx="8596668" cy="4697411"/>
          </a:xfrm>
        </p:spPr>
        <p:txBody>
          <a:bodyPr>
            <a:normAutofit fontScale="77500" lnSpcReduction="20000"/>
          </a:bodyPr>
          <a:lstStyle/>
          <a:p>
            <a:pPr>
              <a:lnSpc>
                <a:spcPct val="200000"/>
              </a:lnSpc>
            </a:pPr>
            <a:r>
              <a:rPr lang="en-US" sz="3300" dirty="0" smtClean="0">
                <a:latin typeface="Arial" panose="020B0604020202020204" pitchFamily="34" charset="0"/>
                <a:cs typeface="Arial" panose="020B0604020202020204" pitchFamily="34" charset="0"/>
              </a:rPr>
              <a:t>Four categories of self-help skills: self feeding, grooming, hygiene and toileting</a:t>
            </a:r>
          </a:p>
          <a:p>
            <a:pPr>
              <a:lnSpc>
                <a:spcPct val="200000"/>
              </a:lnSpc>
            </a:pPr>
            <a:r>
              <a:rPr lang="en-US" sz="3300" dirty="0" smtClean="0">
                <a:latin typeface="Arial" panose="020B0604020202020204" pitchFamily="34" charset="0"/>
                <a:cs typeface="Arial" panose="020B0604020202020204" pitchFamily="34" charset="0"/>
              </a:rPr>
              <a:t>Self-feeding- guardians help children in feeding themselves</a:t>
            </a:r>
          </a:p>
          <a:p>
            <a:pPr>
              <a:lnSpc>
                <a:spcPct val="200000"/>
              </a:lnSpc>
            </a:pPr>
            <a:r>
              <a:rPr lang="en-US" sz="3300" dirty="0" smtClean="0">
                <a:latin typeface="Arial" panose="020B0604020202020204" pitchFamily="34" charset="0"/>
                <a:cs typeface="Arial" panose="020B0604020202020204" pitchFamily="34" charset="0"/>
              </a:rPr>
              <a:t>Independent grooming- allows child to dress themselves</a:t>
            </a:r>
          </a:p>
          <a:p>
            <a:pPr>
              <a:lnSpc>
                <a:spcPct val="200000"/>
              </a:lnSpc>
            </a:pPr>
            <a:endParaRPr lang="en-US" sz="2800" dirty="0">
              <a:latin typeface="Arial" panose="020B0604020202020204" pitchFamily="34" charset="0"/>
              <a:cs typeface="Arial" panose="020B0604020202020204" pitchFamily="34" charset="0"/>
            </a:endParaRPr>
          </a:p>
        </p:txBody>
      </p:sp>
      <p:sp>
        <p:nvSpPr>
          <p:cNvPr id="4" name="AutoShape 2" descr="Image result for developing self-help skills in childre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descr="Image result for developing self-help skills in children"/>
          <p:cNvPicPr/>
          <p:nvPr/>
        </p:nvPicPr>
        <p:blipFill>
          <a:blip r:embed="rId3">
            <a:extLst>
              <a:ext uri="{28A0092B-C50C-407E-A947-70E740481C1C}">
                <a14:useLocalDpi xmlns:a14="http://schemas.microsoft.com/office/drawing/2010/main" val="0"/>
              </a:ext>
            </a:extLst>
          </a:blip>
          <a:srcRect/>
          <a:stretch>
            <a:fillRect/>
          </a:stretch>
        </p:blipFill>
        <p:spPr bwMode="auto">
          <a:xfrm>
            <a:off x="6987512" y="5027423"/>
            <a:ext cx="2038350" cy="1552575"/>
          </a:xfrm>
          <a:prstGeom prst="rect">
            <a:avLst/>
          </a:prstGeom>
          <a:noFill/>
          <a:ln>
            <a:noFill/>
          </a:ln>
        </p:spPr>
      </p:pic>
    </p:spTree>
    <p:extLst>
      <p:ext uri="{BB962C8B-B14F-4D97-AF65-F5344CB8AC3E}">
        <p14:creationId xmlns:p14="http://schemas.microsoft.com/office/powerpoint/2010/main" val="362825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lnSpc>
                <a:spcPct val="200000"/>
              </a:lnSpc>
            </a:pPr>
            <a:r>
              <a:rPr lang="en-US" sz="3200" dirty="0" smtClean="0">
                <a:latin typeface="Arial" panose="020B0604020202020204" pitchFamily="34" charset="0"/>
                <a:cs typeface="Arial" panose="020B0604020202020204" pitchFamily="34" charset="0"/>
              </a:rPr>
              <a:t>Self-help Skills(Cont’d)</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lnSpc>
                <a:spcPct val="200000"/>
              </a:lnSpc>
            </a:pPr>
            <a:r>
              <a:rPr lang="en-US" sz="2800" dirty="0" smtClean="0">
                <a:latin typeface="Arial" panose="020B0604020202020204" pitchFamily="34" charset="0"/>
                <a:cs typeface="Arial" panose="020B0604020202020204" pitchFamily="34" charset="0"/>
              </a:rPr>
              <a:t>Train the child to get on and off the toilet seat and brush teeth</a:t>
            </a:r>
          </a:p>
          <a:p>
            <a:pPr>
              <a:lnSpc>
                <a:spcPct val="200000"/>
              </a:lnSpc>
            </a:pPr>
            <a:r>
              <a:rPr lang="en-US" sz="2800" dirty="0" smtClean="0">
                <a:latin typeface="Arial" panose="020B0604020202020204" pitchFamily="34" charset="0"/>
                <a:cs typeface="Arial" panose="020B0604020202020204" pitchFamily="34" charset="0"/>
              </a:rPr>
              <a:t>Train them on carrying out daily chores</a:t>
            </a:r>
            <a:endParaRPr lang="en-US" sz="2800" dirty="0">
              <a:latin typeface="Arial" panose="020B0604020202020204" pitchFamily="34" charset="0"/>
              <a:cs typeface="Arial" panose="020B0604020202020204" pitchFamily="34" charset="0"/>
            </a:endParaRPr>
          </a:p>
          <a:p>
            <a:pPr>
              <a:lnSpc>
                <a:spcPct val="200000"/>
              </a:lnSpc>
            </a:pPr>
            <a:r>
              <a:rPr lang="en-US" sz="2800" dirty="0" smtClean="0">
                <a:latin typeface="Arial" panose="020B0604020202020204" pitchFamily="34" charset="0"/>
                <a:cs typeface="Arial" panose="020B0604020202020204" pitchFamily="34" charset="0"/>
              </a:rPr>
              <a:t>Self-help skills enable the child to be independent</a:t>
            </a:r>
          </a:p>
        </p:txBody>
      </p:sp>
    </p:spTree>
    <p:extLst>
      <p:ext uri="{BB962C8B-B14F-4D97-AF65-F5344CB8AC3E}">
        <p14:creationId xmlns:p14="http://schemas.microsoft.com/office/powerpoint/2010/main" val="2619601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a:latin typeface="Arial" panose="020B0604020202020204" pitchFamily="34" charset="0"/>
                <a:cs typeface="Arial" panose="020B0604020202020204" pitchFamily="34" charset="0"/>
              </a:rPr>
              <a:t>Strategies to </a:t>
            </a:r>
            <a:r>
              <a:rPr lang="en-US" sz="3200" dirty="0" smtClean="0">
                <a:latin typeface="Arial" panose="020B0604020202020204" pitchFamily="34" charset="0"/>
                <a:cs typeface="Arial" panose="020B0604020202020204" pitchFamily="34" charset="0"/>
              </a:rPr>
              <a:t>Encourage </a:t>
            </a:r>
            <a:r>
              <a:rPr lang="en-US" sz="3200" dirty="0">
                <a:latin typeface="Arial" panose="020B0604020202020204" pitchFamily="34" charset="0"/>
                <a:cs typeface="Arial" panose="020B0604020202020204" pitchFamily="34" charset="0"/>
              </a:rPr>
              <a:t>S</a:t>
            </a:r>
            <a:r>
              <a:rPr lang="en-US" sz="3200" dirty="0" smtClean="0">
                <a:latin typeface="Arial" panose="020B0604020202020204" pitchFamily="34" charset="0"/>
                <a:cs typeface="Arial" panose="020B0604020202020204" pitchFamily="34" charset="0"/>
              </a:rPr>
              <a:t>elf-help </a:t>
            </a:r>
            <a:r>
              <a:rPr lang="en-US" sz="3200" dirty="0">
                <a:latin typeface="Arial" panose="020B0604020202020204" pitchFamily="34" charset="0"/>
                <a:cs typeface="Arial" panose="020B0604020202020204" pitchFamily="34" charset="0"/>
              </a:rPr>
              <a:t>S</a:t>
            </a:r>
            <a:r>
              <a:rPr lang="en-US" sz="3200" dirty="0" smtClean="0">
                <a:latin typeface="Arial" panose="020B0604020202020204" pitchFamily="34" charset="0"/>
                <a:cs typeface="Arial" panose="020B0604020202020204" pitchFamily="34" charset="0"/>
              </a:rPr>
              <a:t>kills</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lnSpc>
                <a:spcPct val="200000"/>
              </a:lnSpc>
            </a:pPr>
            <a:r>
              <a:rPr lang="en-US" sz="2800" dirty="0" smtClean="0">
                <a:latin typeface="Arial" panose="020B0604020202020204" pitchFamily="34" charset="0"/>
                <a:cs typeface="Arial" panose="020B0604020202020204" pitchFamily="34" charset="0"/>
              </a:rPr>
              <a:t>Select appropriate prompts to help the child</a:t>
            </a:r>
          </a:p>
          <a:p>
            <a:pPr>
              <a:lnSpc>
                <a:spcPct val="200000"/>
              </a:lnSpc>
            </a:pPr>
            <a:r>
              <a:rPr lang="en-US" sz="2800" dirty="0" smtClean="0">
                <a:latin typeface="Arial" panose="020B0604020202020204" pitchFamily="34" charset="0"/>
                <a:cs typeface="Arial" panose="020B0604020202020204" pitchFamily="34" charset="0"/>
              </a:rPr>
              <a:t>In feeding choose when to help</a:t>
            </a:r>
          </a:p>
          <a:p>
            <a:pPr>
              <a:lnSpc>
                <a:spcPct val="200000"/>
              </a:lnSpc>
            </a:pPr>
            <a:r>
              <a:rPr lang="en-US" sz="2800" dirty="0" smtClean="0">
                <a:latin typeface="Arial" panose="020B0604020202020204" pitchFamily="34" charset="0"/>
                <a:cs typeface="Arial" panose="020B0604020202020204" pitchFamily="34" charset="0"/>
              </a:rPr>
              <a:t>Establish a routine that helps the child remember schedules</a:t>
            </a:r>
          </a:p>
          <a:p>
            <a:pPr>
              <a:lnSpc>
                <a:spcPct val="200000"/>
              </a:lnSpc>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1310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833349"/>
          </a:xfrm>
        </p:spPr>
        <p:txBody>
          <a:bodyPr>
            <a:normAutofit fontScale="90000"/>
          </a:bodyPr>
          <a:lstStyle/>
          <a:p>
            <a:pPr algn="ctr">
              <a:lnSpc>
                <a:spcPct val="200000"/>
              </a:lnSpc>
            </a:pPr>
            <a:r>
              <a:rPr lang="en-US" dirty="0">
                <a:latin typeface="Arial" panose="020B0604020202020204" pitchFamily="34" charset="0"/>
                <a:cs typeface="Arial" panose="020B0604020202020204" pitchFamily="34" charset="0"/>
              </a:rPr>
              <a:t>Strategies to </a:t>
            </a:r>
            <a:r>
              <a:rPr lang="en-US" dirty="0" smtClean="0">
                <a:latin typeface="Arial" panose="020B0604020202020204" pitchFamily="34" charset="0"/>
                <a:cs typeface="Arial" panose="020B0604020202020204" pitchFamily="34" charset="0"/>
              </a:rPr>
              <a:t>Encourage </a:t>
            </a:r>
            <a:r>
              <a:rPr lang="en-US" dirty="0">
                <a:latin typeface="Arial" panose="020B0604020202020204" pitchFamily="34" charset="0"/>
                <a:cs typeface="Arial" panose="020B0604020202020204" pitchFamily="34" charset="0"/>
              </a:rPr>
              <a:t>S</a:t>
            </a:r>
            <a:r>
              <a:rPr lang="en-US" dirty="0" smtClean="0">
                <a:latin typeface="Arial" panose="020B0604020202020204" pitchFamily="34" charset="0"/>
                <a:cs typeface="Arial" panose="020B0604020202020204" pitchFamily="34" charset="0"/>
              </a:rPr>
              <a:t>elf-help </a:t>
            </a:r>
            <a:r>
              <a:rPr lang="en-US" dirty="0">
                <a:latin typeface="Arial" panose="020B0604020202020204" pitchFamily="34" charset="0"/>
                <a:cs typeface="Arial" panose="020B0604020202020204" pitchFamily="34" charset="0"/>
              </a:rPr>
              <a:t>S</a:t>
            </a:r>
            <a:r>
              <a:rPr lang="en-US" dirty="0" smtClean="0">
                <a:latin typeface="Arial" panose="020B0604020202020204" pitchFamily="34" charset="0"/>
                <a:cs typeface="Arial" panose="020B0604020202020204" pitchFamily="34" charset="0"/>
              </a:rPr>
              <a:t>kills(cont’d)</a:t>
            </a:r>
            <a:r>
              <a:rPr lang="en-US" dirty="0"/>
              <a:t/>
            </a:r>
            <a:br>
              <a:rPr lang="en-US" dirty="0"/>
            </a:br>
            <a:endParaRPr lang="en-US" dirty="0"/>
          </a:p>
        </p:txBody>
      </p:sp>
      <p:sp>
        <p:nvSpPr>
          <p:cNvPr id="3" name="Content Placeholder 2"/>
          <p:cNvSpPr>
            <a:spLocks noGrp="1"/>
          </p:cNvSpPr>
          <p:nvPr>
            <p:ph idx="1"/>
          </p:nvPr>
        </p:nvSpPr>
        <p:spPr>
          <a:xfrm>
            <a:off x="677334" y="2647666"/>
            <a:ext cx="8596668" cy="3393696"/>
          </a:xfrm>
        </p:spPr>
        <p:txBody>
          <a:bodyPr>
            <a:normAutofit/>
          </a:bodyPr>
          <a:lstStyle/>
          <a:p>
            <a:pPr>
              <a:lnSpc>
                <a:spcPct val="200000"/>
              </a:lnSpc>
            </a:pPr>
            <a:r>
              <a:rPr lang="en-US" sz="2800" dirty="0" smtClean="0">
                <a:latin typeface="Arial" panose="020B0604020202020204" pitchFamily="34" charset="0"/>
                <a:cs typeface="Arial" panose="020B0604020202020204" pitchFamily="34" charset="0"/>
              </a:rPr>
              <a:t>Rewarding the child through claps and smiles</a:t>
            </a:r>
          </a:p>
          <a:p>
            <a:pPr>
              <a:lnSpc>
                <a:spcPct val="200000"/>
              </a:lnSpc>
            </a:pPr>
            <a:r>
              <a:rPr lang="en-US" sz="2800" dirty="0" smtClean="0">
                <a:latin typeface="Arial" panose="020B0604020202020204" pitchFamily="34" charset="0"/>
                <a:cs typeface="Arial" panose="020B0604020202020204" pitchFamily="34" charset="0"/>
              </a:rPr>
              <a:t>Rewards should be age appropriate</a:t>
            </a:r>
          </a:p>
          <a:p>
            <a:pPr>
              <a:lnSpc>
                <a:spcPct val="200000"/>
              </a:lnSpc>
            </a:pPr>
            <a:r>
              <a:rPr lang="en-US" sz="2800" dirty="0" smtClean="0">
                <a:latin typeface="Arial" panose="020B0604020202020204" pitchFamily="34" charset="0"/>
                <a:cs typeface="Arial" panose="020B0604020202020204" pitchFamily="34" charset="0"/>
              </a:rPr>
              <a:t>Include self-help skills in the curriculum</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7191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lnSpc>
                <a:spcPct val="200000"/>
              </a:lnSpc>
            </a:pPr>
            <a:r>
              <a:rPr lang="en-US" dirty="0">
                <a:latin typeface="Arial" panose="020B0604020202020204" pitchFamily="34" charset="0"/>
                <a:cs typeface="Arial" panose="020B0604020202020204" pitchFamily="34" charset="0"/>
              </a:rPr>
              <a:t>Helping </a:t>
            </a:r>
            <a:r>
              <a:rPr lang="en-US" dirty="0" smtClean="0">
                <a:latin typeface="Arial" panose="020B0604020202020204" pitchFamily="34" charset="0"/>
                <a:cs typeface="Arial" panose="020B0604020202020204" pitchFamily="34" charset="0"/>
              </a:rPr>
              <a:t>Parents </a:t>
            </a:r>
            <a:r>
              <a:rPr lang="en-US" dirty="0">
                <a:latin typeface="Arial" panose="020B0604020202020204" pitchFamily="34" charset="0"/>
                <a:cs typeface="Arial" panose="020B0604020202020204" pitchFamily="34" charset="0"/>
              </a:rPr>
              <a:t>D</a:t>
            </a:r>
            <a:r>
              <a:rPr lang="en-US" dirty="0" smtClean="0">
                <a:latin typeface="Arial" panose="020B0604020202020204" pitchFamily="34" charset="0"/>
                <a:cs typeface="Arial" panose="020B0604020202020204" pitchFamily="34" charset="0"/>
              </a:rPr>
              <a:t>evelop </a:t>
            </a:r>
            <a:r>
              <a:rPr lang="en-US" dirty="0">
                <a:latin typeface="Arial" panose="020B0604020202020204" pitchFamily="34" charset="0"/>
                <a:cs typeface="Arial" panose="020B0604020202020204" pitchFamily="34" charset="0"/>
              </a:rPr>
              <a:t>S</a:t>
            </a:r>
            <a:r>
              <a:rPr lang="en-US" dirty="0" smtClean="0">
                <a:latin typeface="Arial" panose="020B0604020202020204" pitchFamily="34" charset="0"/>
                <a:cs typeface="Arial" panose="020B0604020202020204" pitchFamily="34" charset="0"/>
              </a:rPr>
              <a:t>kills </a:t>
            </a:r>
            <a:r>
              <a:rPr lang="en-US" dirty="0">
                <a:latin typeface="Arial" panose="020B0604020202020204" pitchFamily="34" charset="0"/>
                <a:cs typeface="Arial" panose="020B0604020202020204" pitchFamily="34" charset="0"/>
              </a:rPr>
              <a:t>in </a:t>
            </a:r>
            <a:r>
              <a:rPr lang="en-US" dirty="0" smtClean="0">
                <a:latin typeface="Arial" panose="020B0604020202020204" pitchFamily="34" charset="0"/>
                <a:cs typeface="Arial" panose="020B0604020202020204" pitchFamily="34" charset="0"/>
              </a:rPr>
              <a:t>Children</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lnSpc>
                <a:spcPct val="200000"/>
              </a:lnSpc>
            </a:pPr>
            <a:r>
              <a:rPr lang="en-US" sz="2800" dirty="0" smtClean="0">
                <a:latin typeface="Arial" panose="020B0604020202020204" pitchFamily="34" charset="0"/>
                <a:cs typeface="Arial" panose="020B0604020202020204" pitchFamily="34" charset="0"/>
              </a:rPr>
              <a:t>Developing checklists</a:t>
            </a:r>
          </a:p>
          <a:p>
            <a:pPr>
              <a:lnSpc>
                <a:spcPct val="200000"/>
              </a:lnSpc>
            </a:pPr>
            <a:r>
              <a:rPr lang="en-US" sz="2800" dirty="0" smtClean="0">
                <a:latin typeface="Arial" panose="020B0604020202020204" pitchFamily="34" charset="0"/>
                <a:cs typeface="Arial" panose="020B0604020202020204" pitchFamily="34" charset="0"/>
              </a:rPr>
              <a:t>Both parent and child conduct rating</a:t>
            </a:r>
          </a:p>
          <a:p>
            <a:pPr>
              <a:lnSpc>
                <a:spcPct val="200000"/>
              </a:lnSpc>
            </a:pPr>
            <a:r>
              <a:rPr lang="en-US" sz="2800" dirty="0" smtClean="0">
                <a:latin typeface="Arial" panose="020B0604020202020204" pitchFamily="34" charset="0"/>
                <a:cs typeface="Arial" panose="020B0604020202020204" pitchFamily="34" charset="0"/>
              </a:rPr>
              <a:t>Providing parental programs</a:t>
            </a:r>
          </a:p>
          <a:p>
            <a:endParaRPr lang="en-US" dirty="0"/>
          </a:p>
        </p:txBody>
      </p:sp>
    </p:spTree>
    <p:extLst>
      <p:ext uri="{BB962C8B-B14F-4D97-AF65-F5344CB8AC3E}">
        <p14:creationId xmlns:p14="http://schemas.microsoft.com/office/powerpoint/2010/main" val="1620401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901588"/>
          </a:xfrm>
        </p:spPr>
        <p:txBody>
          <a:bodyPr>
            <a:normAutofit fontScale="90000"/>
          </a:bodyPr>
          <a:lstStyle/>
          <a:p>
            <a:pPr algn="ctr">
              <a:lnSpc>
                <a:spcPct val="200000"/>
              </a:lnSpc>
            </a:pPr>
            <a:r>
              <a:rPr lang="en-US" dirty="0">
                <a:latin typeface="Arial" panose="020B0604020202020204" pitchFamily="34" charset="0"/>
                <a:cs typeface="Arial" panose="020B0604020202020204" pitchFamily="34" charset="0"/>
              </a:rPr>
              <a:t>Positive </a:t>
            </a:r>
            <a:r>
              <a:rPr lang="en-US" dirty="0" smtClean="0">
                <a:latin typeface="Arial" panose="020B0604020202020204" pitchFamily="34" charset="0"/>
                <a:cs typeface="Arial" panose="020B0604020202020204" pitchFamily="34" charset="0"/>
              </a:rPr>
              <a:t>Parenting </a:t>
            </a:r>
            <a:r>
              <a:rPr lang="en-US" dirty="0">
                <a:latin typeface="Arial" panose="020B0604020202020204" pitchFamily="34" charset="0"/>
                <a:cs typeface="Arial" panose="020B0604020202020204" pitchFamily="34" charset="0"/>
              </a:rPr>
              <a:t>C</a:t>
            </a:r>
            <a:r>
              <a:rPr lang="en-US" dirty="0" smtClean="0">
                <a:latin typeface="Arial" panose="020B0604020202020204" pitchFamily="34" charset="0"/>
                <a:cs typeface="Arial" panose="020B0604020202020204" pitchFamily="34" charset="0"/>
              </a:rPr>
              <a:t>onnection </a:t>
            </a:r>
            <a:r>
              <a:rPr lang="en-US" dirty="0">
                <a:latin typeface="Arial" panose="020B0604020202020204" pitchFamily="34" charset="0"/>
                <a:cs typeface="Arial" panose="020B0604020202020204" pitchFamily="34" charset="0"/>
              </a:rPr>
              <a:t>W</a:t>
            </a:r>
            <a:r>
              <a:rPr lang="en-US" dirty="0" smtClean="0">
                <a:latin typeface="Arial" panose="020B0604020202020204" pitchFamily="34" charset="0"/>
                <a:cs typeface="Arial" panose="020B0604020202020204" pitchFamily="34" charset="0"/>
              </a:rPr>
              <a:t>eb-based </a:t>
            </a:r>
            <a:r>
              <a:rPr lang="en-US" dirty="0">
                <a:latin typeface="Arial" panose="020B0604020202020204" pitchFamily="34" charset="0"/>
                <a:cs typeface="Arial" panose="020B0604020202020204" pitchFamily="34" charset="0"/>
              </a:rPr>
              <a:t>R</a:t>
            </a:r>
            <a:r>
              <a:rPr lang="en-US" dirty="0" smtClean="0">
                <a:latin typeface="Arial" panose="020B0604020202020204" pitchFamily="34" charset="0"/>
                <a:cs typeface="Arial" panose="020B0604020202020204" pitchFamily="34" charset="0"/>
              </a:rPr>
              <a:t>esource</a:t>
            </a:r>
            <a:r>
              <a:rPr lang="en-US" dirty="0"/>
              <a:t/>
            </a:r>
            <a:br>
              <a:rPr lang="en-US" dirty="0"/>
            </a:br>
            <a:endParaRPr lang="en-US" dirty="0"/>
          </a:p>
        </p:txBody>
      </p:sp>
      <p:sp>
        <p:nvSpPr>
          <p:cNvPr id="3" name="Content Placeholder 2"/>
          <p:cNvSpPr>
            <a:spLocks noGrp="1"/>
          </p:cNvSpPr>
          <p:nvPr>
            <p:ph idx="1"/>
          </p:nvPr>
        </p:nvSpPr>
        <p:spPr>
          <a:xfrm>
            <a:off x="677334" y="2511188"/>
            <a:ext cx="8596668" cy="3530174"/>
          </a:xfrm>
        </p:spPr>
        <p:txBody>
          <a:bodyPr>
            <a:normAutofit fontScale="92500"/>
          </a:bodyPr>
          <a:lstStyle/>
          <a:p>
            <a:pPr>
              <a:lnSpc>
                <a:spcPct val="250000"/>
              </a:lnSpc>
            </a:pPr>
            <a:r>
              <a:rPr lang="en-US" sz="2800" dirty="0" smtClean="0">
                <a:latin typeface="Arial" panose="020B0604020202020204" pitchFamily="34" charset="0"/>
                <a:cs typeface="Arial" panose="020B0604020202020204" pitchFamily="34" charset="0"/>
              </a:rPr>
              <a:t>Collection of resources for parents</a:t>
            </a:r>
          </a:p>
          <a:p>
            <a:pPr>
              <a:lnSpc>
                <a:spcPct val="250000"/>
              </a:lnSpc>
            </a:pPr>
            <a:r>
              <a:rPr lang="en-US" sz="2800" dirty="0" smtClean="0">
                <a:latin typeface="Arial" panose="020B0604020202020204" pitchFamily="34" charset="0"/>
                <a:cs typeface="Arial" panose="020B0604020202020204" pitchFamily="34" charset="0"/>
              </a:rPr>
              <a:t>Provides parenting books, coaching and classes</a:t>
            </a:r>
          </a:p>
          <a:p>
            <a:pPr>
              <a:lnSpc>
                <a:spcPct val="250000"/>
              </a:lnSpc>
            </a:pPr>
            <a:r>
              <a:rPr lang="en-US" sz="2800" dirty="0" smtClean="0">
                <a:latin typeface="Arial" panose="020B0604020202020204" pitchFamily="34" charset="0"/>
                <a:cs typeface="Arial" panose="020B0604020202020204" pitchFamily="34" charset="0"/>
              </a:rPr>
              <a:t>Brings out children who are confident and independent</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8839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lnSpc>
                <a:spcPct val="200000"/>
              </a:lnSpc>
            </a:pPr>
            <a:r>
              <a:rPr lang="en-US" sz="3200" dirty="0" smtClean="0">
                <a:latin typeface="Arial" panose="020B0604020202020204" pitchFamily="34" charset="0"/>
                <a:cs typeface="Arial" panose="020B0604020202020204" pitchFamily="34" charset="0"/>
              </a:rPr>
              <a:t>Pro-social Skills</a:t>
            </a:r>
            <a:r>
              <a:rPr lang="en-US" dirty="0"/>
              <a:t/>
            </a:r>
            <a:br>
              <a:rPr lang="en-US" dirty="0"/>
            </a:br>
            <a:endParaRPr lang="en-US" dirty="0"/>
          </a:p>
        </p:txBody>
      </p:sp>
      <p:sp>
        <p:nvSpPr>
          <p:cNvPr id="3" name="Content Placeholder 2"/>
          <p:cNvSpPr>
            <a:spLocks noGrp="1"/>
          </p:cNvSpPr>
          <p:nvPr>
            <p:ph idx="1"/>
          </p:nvPr>
        </p:nvSpPr>
        <p:spPr>
          <a:xfrm>
            <a:off x="677334" y="2160589"/>
            <a:ext cx="8596668" cy="4526814"/>
          </a:xfrm>
        </p:spPr>
        <p:txBody>
          <a:bodyPr>
            <a:noAutofit/>
          </a:bodyPr>
          <a:lstStyle/>
          <a:p>
            <a:pPr>
              <a:lnSpc>
                <a:spcPct val="200000"/>
              </a:lnSpc>
            </a:pPr>
            <a:r>
              <a:rPr lang="en-US" sz="2800" dirty="0" smtClean="0">
                <a:latin typeface="Arial" panose="020B0604020202020204" pitchFamily="34" charset="0"/>
                <a:cs typeface="Arial" panose="020B0604020202020204" pitchFamily="34" charset="0"/>
              </a:rPr>
              <a:t>Voluntary actions for helping others</a:t>
            </a:r>
          </a:p>
          <a:p>
            <a:pPr>
              <a:lnSpc>
                <a:spcPct val="200000"/>
              </a:lnSpc>
            </a:pPr>
            <a:r>
              <a:rPr lang="en-US" sz="2800" dirty="0" smtClean="0">
                <a:latin typeface="Arial" panose="020B0604020202020204" pitchFamily="34" charset="0"/>
                <a:cs typeface="Arial" panose="020B0604020202020204" pitchFamily="34" charset="0"/>
              </a:rPr>
              <a:t>Types of pro-social skills: helping, sharing and cooperating</a:t>
            </a:r>
          </a:p>
          <a:p>
            <a:pPr>
              <a:lnSpc>
                <a:spcPct val="200000"/>
              </a:lnSpc>
            </a:pPr>
            <a:r>
              <a:rPr lang="en-US" sz="2800" dirty="0" smtClean="0">
                <a:latin typeface="Arial" panose="020B0604020202020204" pitchFamily="34" charset="0"/>
                <a:cs typeface="Arial" panose="020B0604020202020204" pitchFamily="34" charset="0"/>
              </a:rPr>
              <a:t>Help child in recognizing need for help and actions to take </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473177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79</TotalTime>
  <Words>2117</Words>
  <Application>Microsoft Office PowerPoint</Application>
  <PresentationFormat>Widescreen</PresentationFormat>
  <Paragraphs>117</Paragraphs>
  <Slides>21</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Trebuchet MS</vt:lpstr>
      <vt:lpstr>Wingdings 3</vt:lpstr>
      <vt:lpstr>Facet</vt:lpstr>
      <vt:lpstr>Child Development</vt:lpstr>
      <vt:lpstr>Introduction</vt:lpstr>
      <vt:lpstr>Self-help Skills</vt:lpstr>
      <vt:lpstr>Self-help Skills(Cont’d)</vt:lpstr>
      <vt:lpstr>Strategies to Encourage Self-help Skills </vt:lpstr>
      <vt:lpstr>Strategies to Encourage Self-help Skills(cont’d) </vt:lpstr>
      <vt:lpstr>Helping Parents Develop Skills in Children </vt:lpstr>
      <vt:lpstr>Positive Parenting Connection Web-based Resource </vt:lpstr>
      <vt:lpstr>Pro-social Skills </vt:lpstr>
      <vt:lpstr>Strategies To Develop Pro-social Skill </vt:lpstr>
      <vt:lpstr>Strategies to develop pro-social skill(Cont’d) </vt:lpstr>
      <vt:lpstr>Helping Parents Develop Pro-social Skills </vt:lpstr>
      <vt:lpstr>Resource For Training Parents On Pro-social Skills </vt:lpstr>
      <vt:lpstr>Self-regulation Skills </vt:lpstr>
      <vt:lpstr>Teaching Self-regulation At School </vt:lpstr>
      <vt:lpstr>Teaching Self-regulation At School(Cont’d) </vt:lpstr>
      <vt:lpstr>Parents using the Self-regulation Strategies </vt:lpstr>
      <vt:lpstr>Resource for Self-regulation </vt:lpstr>
      <vt:lpstr>Conclusion </vt:lpstr>
      <vt:lpstr>References </vt:lpstr>
      <vt:lpstr>References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Development</dc:title>
  <dc:creator>CS</dc:creator>
  <cp:lastModifiedBy>CS</cp:lastModifiedBy>
  <cp:revision>10</cp:revision>
  <dcterms:created xsi:type="dcterms:W3CDTF">2018-01-08T15:33:56Z</dcterms:created>
  <dcterms:modified xsi:type="dcterms:W3CDTF">2018-01-08T16:53:26Z</dcterms:modified>
</cp:coreProperties>
</file>