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9" d="100"/>
          <a:sy n="49" d="100"/>
        </p:scale>
        <p:origin x="-102" y="-4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44759B-FA92-4DDD-A746-D27CF01599FB}"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44759B-FA92-4DDD-A746-D27CF01599FB}"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44759B-FA92-4DDD-A746-D27CF01599FB}"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44759B-FA92-4DDD-A746-D27CF01599FB}"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44759B-FA92-4DDD-A746-D27CF01599FB}" type="datetimeFigureOut">
              <a:rPr lang="en-US" smtClean="0"/>
              <a:t>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44759B-FA92-4DDD-A746-D27CF01599FB}" type="datetimeFigureOut">
              <a:rPr lang="en-US" smtClean="0"/>
              <a:t>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44759B-FA92-4DDD-A746-D27CF01599FB}" type="datetimeFigureOut">
              <a:rPr lang="en-US" smtClean="0"/>
              <a:t>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44759B-FA92-4DDD-A746-D27CF01599FB}" type="datetimeFigureOut">
              <a:rPr lang="en-US" smtClean="0"/>
              <a:t>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44759B-FA92-4DDD-A746-D27CF01599FB}" type="datetimeFigureOut">
              <a:rPr lang="en-US" smtClean="0"/>
              <a:t>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44759B-FA92-4DDD-A746-D27CF01599FB}" type="datetimeFigureOut">
              <a:rPr lang="en-US" smtClean="0"/>
              <a:t>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44759B-FA92-4DDD-A746-D27CF01599FB}" type="datetimeFigureOut">
              <a:rPr lang="en-US" smtClean="0"/>
              <a:t>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8F4FD6-3B83-4661-8C3D-7425AFD45B7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4759B-FA92-4DDD-A746-D27CF01599FB}" type="datetimeFigureOut">
              <a:rPr lang="en-US" smtClean="0"/>
              <a:t>1/9/2018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8F4FD6-3B83-4661-8C3D-7425AFD45B7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c.europa.eu/regional_policy/sources/docgener/studie/pdf/challenges2020/regional_challenges_globalisation.pdf" TargetMode="External"/><Relationship Id="rId2" Type="http://schemas.openxmlformats.org/officeDocument/2006/relationships/hyperlink" Target="https://www.researchgate.net/publication/31359702_Introduction_global_production_networks--debates_and_challenges" TargetMode="External"/><Relationship Id="rId1" Type="http://schemas.openxmlformats.org/officeDocument/2006/relationships/slideLayout" Target="../slideLayouts/slideLayout2.xml"/><Relationship Id="rId4" Type="http://schemas.openxmlformats.org/officeDocument/2006/relationships/hyperlink" Target="https://www.oecd.org/tad/gvc_report_g20_july_2014.pdf"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irmt.org/documents/educ_trainng/public_sector_rec/IRMT_analyse_sys.pdf" TargetMode="External"/><Relationship Id="rId2" Type="http://schemas.openxmlformats.org/officeDocument/2006/relationships/hyperlink" Target="https://basc.berkeley.edu/ascc/papers/Hiratsuka_Paper.pdf" TargetMode="External"/><Relationship Id="rId1" Type="http://schemas.openxmlformats.org/officeDocument/2006/relationships/slideLayout" Target="../slideLayouts/slideLayout2.xml"/><Relationship Id="rId4" Type="http://schemas.openxmlformats.org/officeDocument/2006/relationships/hyperlink" Target="http://www.dlsu.edu.ph/research/centers/aki/_pdf/_concludedProjects/_volumeII/Sajid.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Can Business Systems Approach be Used in Analyzing Regional Production Networks?</a:t>
            </a:r>
            <a:r>
              <a:rPr lang="en-US" dirty="0"/>
              <a:t/>
            </a:r>
            <a:br>
              <a:rPr lang="en-US" dirty="0"/>
            </a:br>
            <a:endParaRPr lang="en-US" dirty="0"/>
          </a:p>
        </p:txBody>
      </p:sp>
      <p:sp>
        <p:nvSpPr>
          <p:cNvPr id="3" name="Subtitle 2"/>
          <p:cNvSpPr>
            <a:spLocks noGrp="1"/>
          </p:cNvSpPr>
          <p:nvPr>
            <p:ph type="subTitle" idx="1"/>
          </p:nvPr>
        </p:nvSpPr>
        <p:spPr/>
        <p:txBody>
          <a:bodyPr/>
          <a:lstStyle/>
          <a:p>
            <a:r>
              <a:rPr lang="en-US" b="1" dirty="0" smtClean="0"/>
              <a:t>No </a:t>
            </a:r>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Workforce S</a:t>
            </a:r>
            <a:r>
              <a:rPr lang="en-US" b="1" dirty="0" smtClean="0"/>
              <a:t>kills </a:t>
            </a:r>
            <a:endParaRPr lang="en-US" dirty="0"/>
          </a:p>
        </p:txBody>
      </p:sp>
      <p:sp>
        <p:nvSpPr>
          <p:cNvPr id="3" name="Content Placeholder 2"/>
          <p:cNvSpPr>
            <a:spLocks noGrp="1"/>
          </p:cNvSpPr>
          <p:nvPr>
            <p:ph idx="1"/>
          </p:nvPr>
        </p:nvSpPr>
        <p:spPr/>
        <p:txBody>
          <a:bodyPr>
            <a:normAutofit lnSpcReduction="10000"/>
          </a:bodyPr>
          <a:lstStyle/>
          <a:p>
            <a:r>
              <a:rPr lang="en-US" dirty="0"/>
              <a:t>Workforce skills differ from one country to another (Hiratsuka 2011). Thus, the productivity of firms with the similar capacity also varies, and consequently, the business systems are not appropriate in analyzing the regional production networks. </a:t>
            </a:r>
          </a:p>
          <a:p>
            <a:r>
              <a:rPr lang="en-US" dirty="0"/>
              <a:t>Organizations’ culture differs and thus use of business systems is a challenge in analyzing the regional production networks.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Differences in </a:t>
            </a:r>
            <a:r>
              <a:rPr lang="en-US" b="1" dirty="0" smtClean="0"/>
              <a:t>Records Management Practices </a:t>
            </a:r>
            <a:endParaRPr lang="en-US" dirty="0"/>
          </a:p>
        </p:txBody>
      </p:sp>
      <p:sp>
        <p:nvSpPr>
          <p:cNvPr id="3" name="Content Placeholder 2"/>
          <p:cNvSpPr>
            <a:spLocks noGrp="1"/>
          </p:cNvSpPr>
          <p:nvPr>
            <p:ph idx="1"/>
          </p:nvPr>
        </p:nvSpPr>
        <p:spPr/>
        <p:txBody>
          <a:bodyPr/>
          <a:lstStyle/>
          <a:p>
            <a:r>
              <a:rPr lang="en-US" dirty="0"/>
              <a:t>The records and archives management is not carried out similarly in every country or a region, and thus, use of business systems is inappropriate in analyzing the regional productivity networks (</a:t>
            </a:r>
            <a:r>
              <a:rPr lang="en-US" dirty="0" err="1"/>
              <a:t>Yeung</a:t>
            </a:r>
            <a:r>
              <a:rPr lang="en-US" dirty="0"/>
              <a:t> 2001). </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Conclusion </a:t>
            </a:r>
          </a:p>
        </p:txBody>
      </p:sp>
      <p:sp>
        <p:nvSpPr>
          <p:cNvPr id="3" name="Content Placeholder 2"/>
          <p:cNvSpPr>
            <a:spLocks noGrp="1"/>
          </p:cNvSpPr>
          <p:nvPr>
            <p:ph idx="1"/>
          </p:nvPr>
        </p:nvSpPr>
        <p:spPr/>
        <p:txBody>
          <a:bodyPr/>
          <a:lstStyle/>
          <a:p>
            <a:r>
              <a:rPr lang="en-US" dirty="0"/>
              <a:t>The business systems approach is an inappropriate measure of regional productivity networks given the differences that exist from one country to another. The border measures and differences in records management among other factors make it difficult to analyze the regional production networks</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a:t>Animitsa</a:t>
            </a:r>
            <a:r>
              <a:rPr lang="en-US" dirty="0"/>
              <a:t>, Ye. G., P. Ye. </a:t>
            </a:r>
            <a:r>
              <a:rPr lang="en-US" dirty="0" err="1"/>
              <a:t>Animitsa</a:t>
            </a:r>
            <a:r>
              <a:rPr lang="en-US" dirty="0"/>
              <a:t>, and A. </a:t>
            </a:r>
            <a:r>
              <a:rPr lang="en-US" dirty="0" smtClean="0"/>
              <a:t>A. </a:t>
            </a:r>
            <a:r>
              <a:rPr lang="en-US" dirty="0" err="1" smtClean="0"/>
              <a:t>Glumov</a:t>
            </a:r>
            <a:r>
              <a:rPr lang="en-US" dirty="0"/>
              <a:t>. 2015. "Import Substitution </a:t>
            </a:r>
            <a:r>
              <a:rPr lang="en-US" dirty="0" smtClean="0"/>
              <a:t>In Regional </a:t>
            </a:r>
            <a:r>
              <a:rPr lang="en-US" dirty="0"/>
              <a:t>Industrial Production: </a:t>
            </a:r>
            <a:r>
              <a:rPr lang="en-US" dirty="0" smtClean="0"/>
              <a:t>Theoretical	And </a:t>
            </a:r>
            <a:r>
              <a:rPr lang="en-US" dirty="0"/>
              <a:t>Practical Aspects".</a:t>
            </a:r>
            <a:r>
              <a:rPr lang="en-US" i="1" dirty="0"/>
              <a:t> Economy Of </a:t>
            </a:r>
            <a:r>
              <a:rPr lang="en-US" i="1" dirty="0" smtClean="0"/>
              <a:t>Region</a:t>
            </a:r>
            <a:r>
              <a:rPr lang="en-US" dirty="0" smtClean="0"/>
              <a:t>,	160-172</a:t>
            </a:r>
            <a:r>
              <a:rPr lang="en-US" dirty="0"/>
              <a:t>. doi:10.17059/2015-3-14</a:t>
            </a:r>
            <a:r>
              <a:rPr lang="en-US" dirty="0" smtClean="0"/>
              <a:t>.</a:t>
            </a:r>
          </a:p>
          <a:p>
            <a:r>
              <a:rPr lang="en-US" dirty="0"/>
              <a:t>Coe, Neil M., and Martin Hess. 2007. "</a:t>
            </a:r>
            <a:r>
              <a:rPr lang="en-US" dirty="0" smtClean="0"/>
              <a:t>Global Production Networks: Debates And Challenges</a:t>
            </a:r>
            <a:r>
              <a:rPr lang="en-US" dirty="0"/>
              <a:t>". </a:t>
            </a:r>
            <a:r>
              <a:rPr lang="en-US" i="1" dirty="0" err="1" smtClean="0"/>
              <a:t>Researchgate.Net.</a:t>
            </a:r>
            <a:r>
              <a:rPr lang="en-US" u="sng" dirty="0" err="1" smtClean="0">
                <a:hlinkClick r:id="rId2"/>
              </a:rPr>
              <a:t>https</a:t>
            </a:r>
            <a:r>
              <a:rPr lang="en-US" u="sng" dirty="0">
                <a:hlinkClick r:id="rId2"/>
              </a:rPr>
              <a:t>://</a:t>
            </a:r>
            <a:r>
              <a:rPr lang="en-US" u="sng" dirty="0" err="1" smtClean="0">
                <a:hlinkClick r:id="rId2"/>
              </a:rPr>
              <a:t>www.researchgate.net</a:t>
            </a:r>
            <a:r>
              <a:rPr lang="en-US" u="sng" dirty="0" smtClean="0">
                <a:hlinkClick r:id="rId2"/>
              </a:rPr>
              <a:t>/publication/3359702_Introduction_global_production_neworks </a:t>
            </a:r>
            <a:r>
              <a:rPr lang="en-US" u="sng" dirty="0" err="1" smtClean="0">
                <a:hlinkClick r:id="rId2"/>
              </a:rPr>
              <a:t>debates_and_challenges</a:t>
            </a:r>
            <a:endParaRPr lang="en-US" u="sng" dirty="0" smtClean="0"/>
          </a:p>
          <a:p>
            <a:r>
              <a:rPr lang="en-US" dirty="0"/>
              <a:t>Cripps, Francis, </a:t>
            </a:r>
            <a:r>
              <a:rPr lang="en-US" dirty="0" err="1"/>
              <a:t>Enrico</a:t>
            </a:r>
            <a:r>
              <a:rPr lang="en-US" dirty="0"/>
              <a:t> </a:t>
            </a:r>
            <a:r>
              <a:rPr lang="en-US" dirty="0" err="1"/>
              <a:t>Wolleb</a:t>
            </a:r>
            <a:r>
              <a:rPr lang="en-US" dirty="0"/>
              <a:t>, Andrea </a:t>
            </a:r>
            <a:r>
              <a:rPr lang="en-US" dirty="0" err="1"/>
              <a:t>Ciffolilli</a:t>
            </a:r>
            <a:r>
              <a:rPr lang="en-US" dirty="0"/>
              <a:t>, and </a:t>
            </a:r>
            <a:r>
              <a:rPr lang="en-US" dirty="0" err="1"/>
              <a:t>Naret</a:t>
            </a:r>
            <a:r>
              <a:rPr lang="en-US" dirty="0"/>
              <a:t> </a:t>
            </a:r>
            <a:r>
              <a:rPr lang="en-US" dirty="0" err="1" smtClean="0"/>
              <a:t>Khurasee</a:t>
            </a:r>
            <a:r>
              <a:rPr lang="en-US" dirty="0" smtClean="0"/>
              <a:t>.	2009 "Regional </a:t>
            </a:r>
            <a:r>
              <a:rPr lang="en-US" dirty="0"/>
              <a:t>Challenges in the Perspective of 2020 </a:t>
            </a:r>
            <a:r>
              <a:rPr lang="en-US" dirty="0" smtClean="0"/>
              <a:t>Regional	Disparities </a:t>
            </a:r>
            <a:r>
              <a:rPr lang="en-US" dirty="0"/>
              <a:t>and Future Challenges". </a:t>
            </a:r>
            <a:r>
              <a:rPr lang="en-US" i="1" dirty="0" err="1" smtClean="0"/>
              <a:t>Ec.Europa.Eu</a:t>
            </a:r>
            <a:r>
              <a:rPr lang="en-US" dirty="0" smtClean="0"/>
              <a:t>. </a:t>
            </a:r>
            <a:r>
              <a:rPr lang="en-US" u="sng" dirty="0" smtClean="0">
                <a:hlinkClick r:id="rId3"/>
              </a:rPr>
              <a:t>http</a:t>
            </a:r>
            <a:r>
              <a:rPr lang="en-US" u="sng" dirty="0">
                <a:hlinkClick r:id="rId3"/>
              </a:rPr>
              <a:t>://</a:t>
            </a:r>
            <a:r>
              <a:rPr lang="en-US" u="sng" dirty="0" smtClean="0">
                <a:hlinkClick r:id="rId3"/>
              </a:rPr>
              <a:t>ec.europa.eu/regional_policy/sources/docgener/studie/pdf/challenges2020/regional_challenges_globalisation.pdf</a:t>
            </a:r>
            <a:endParaRPr lang="en-US" u="sng" dirty="0" smtClean="0"/>
          </a:p>
          <a:p>
            <a:r>
              <a:rPr lang="en-US" dirty="0"/>
              <a:t>"Global Value Chains: Challenges, Opportunities, and Implications </a:t>
            </a:r>
            <a:r>
              <a:rPr lang="en-US" dirty="0" err="1" smtClean="0"/>
              <a:t>forPolicy</a:t>
            </a:r>
            <a:r>
              <a:rPr lang="en-US" dirty="0"/>
              <a:t>". 2014.</a:t>
            </a:r>
            <a:r>
              <a:rPr lang="en-US" i="1" dirty="0"/>
              <a:t> </a:t>
            </a:r>
            <a:r>
              <a:rPr lang="en-US" i="1" dirty="0" err="1" smtClean="0"/>
              <a:t>Oecd.Org</a:t>
            </a:r>
            <a:r>
              <a:rPr lang="en-US" i="1" dirty="0" smtClean="0"/>
              <a:t>. </a:t>
            </a:r>
            <a:r>
              <a:rPr lang="en-US" u="sng" dirty="0" smtClean="0">
                <a:hlinkClick r:id="rId4"/>
              </a:rPr>
              <a:t>https</a:t>
            </a:r>
            <a:r>
              <a:rPr lang="en-US" u="sng" dirty="0">
                <a:hlinkClick r:id="rId4"/>
              </a:rPr>
              <a:t>://www.oecd.org/tad/gvc_report_g20_july_2014.pdf</a:t>
            </a:r>
            <a:r>
              <a:rPr lang="en-US" dirty="0"/>
              <a:t>.</a:t>
            </a:r>
          </a:p>
          <a:p>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55000" lnSpcReduction="20000"/>
          </a:bodyPr>
          <a:lstStyle/>
          <a:p>
            <a:r>
              <a:rPr lang="en-US" dirty="0"/>
              <a:t>Hiratsuka, Daisuke. 2011. "</a:t>
            </a:r>
            <a:r>
              <a:rPr lang="en-US" dirty="0" smtClean="0"/>
              <a:t>Production Networks </a:t>
            </a:r>
            <a:r>
              <a:rPr lang="en-US" dirty="0"/>
              <a:t>In The Asia-Pacific Region: </a:t>
            </a:r>
            <a:r>
              <a:rPr lang="en-US" dirty="0" smtClean="0"/>
              <a:t>Facts And Policy Implications</a:t>
            </a:r>
            <a:r>
              <a:rPr lang="en-US" dirty="0"/>
              <a:t>". </a:t>
            </a:r>
            <a:r>
              <a:rPr lang="en-US" i="1" dirty="0" err="1" smtClean="0"/>
              <a:t>Basc.Berkeley.Edu</a:t>
            </a:r>
            <a:r>
              <a:rPr lang="en-US" dirty="0" smtClean="0"/>
              <a:t>. </a:t>
            </a:r>
            <a:r>
              <a:rPr lang="en-US" u="sng" dirty="0" smtClean="0">
                <a:hlinkClick r:id="rId2"/>
              </a:rPr>
              <a:t>https</a:t>
            </a:r>
            <a:r>
              <a:rPr lang="en-US" u="sng" dirty="0">
                <a:hlinkClick r:id="rId2"/>
              </a:rPr>
              <a:t>://</a:t>
            </a:r>
            <a:r>
              <a:rPr lang="en-US" u="sng" dirty="0" smtClean="0">
                <a:hlinkClick r:id="rId2"/>
              </a:rPr>
              <a:t>basc.berkeley.edu/ascc/papers/Hi	atsuka_Paper.pdf</a:t>
            </a:r>
            <a:r>
              <a:rPr lang="en-US" dirty="0" smtClean="0"/>
              <a:t>.</a:t>
            </a:r>
          </a:p>
          <a:p>
            <a:r>
              <a:rPr lang="en-US" dirty="0"/>
              <a:t>Lemieux, Victoria. 1999. "Analyzing </a:t>
            </a:r>
            <a:r>
              <a:rPr lang="en-US" dirty="0" smtClean="0"/>
              <a:t>Business	Systems</a:t>
            </a:r>
            <a:r>
              <a:rPr lang="en-US" dirty="0"/>
              <a:t>". </a:t>
            </a:r>
            <a:r>
              <a:rPr lang="en-US" i="1" dirty="0" err="1" smtClean="0"/>
              <a:t>Irmt.Org</a:t>
            </a:r>
            <a:r>
              <a:rPr lang="en-US" i="1" dirty="0" smtClean="0"/>
              <a:t>. </a:t>
            </a:r>
            <a:r>
              <a:rPr lang="en-US" u="sng" dirty="0" smtClean="0">
                <a:hlinkClick r:id="rId3"/>
              </a:rPr>
              <a:t>http</a:t>
            </a:r>
            <a:r>
              <a:rPr lang="en-US" u="sng" dirty="0">
                <a:hlinkClick r:id="rId3"/>
              </a:rPr>
              <a:t>://</a:t>
            </a:r>
            <a:r>
              <a:rPr lang="en-US" u="sng" dirty="0" smtClean="0">
                <a:hlinkClick r:id="rId3"/>
              </a:rPr>
              <a:t>www.irmt.org/documents/educ_trainng/public_sector_rec/IRMT_analyse_sys.pdf</a:t>
            </a:r>
            <a:r>
              <a:rPr lang="en-US" dirty="0" smtClean="0"/>
              <a:t>.</a:t>
            </a:r>
          </a:p>
          <a:p>
            <a:r>
              <a:rPr lang="en-US" dirty="0" err="1"/>
              <a:t>Norouzilame</a:t>
            </a:r>
            <a:r>
              <a:rPr lang="en-US" dirty="0"/>
              <a:t>, </a:t>
            </a:r>
            <a:r>
              <a:rPr lang="en-US" dirty="0" err="1"/>
              <a:t>Farhad</a:t>
            </a:r>
            <a:r>
              <a:rPr lang="en-US" dirty="0"/>
              <a:t>, Robert </a:t>
            </a:r>
            <a:r>
              <a:rPr lang="en-US" dirty="0" err="1"/>
              <a:t>Moch</a:t>
            </a:r>
            <a:r>
              <a:rPr lang="en-US" dirty="0"/>
              <a:t>, Ralph Riedel, </a:t>
            </a:r>
            <a:r>
              <a:rPr lang="en-US" dirty="0" smtClean="0"/>
              <a:t>and	Jessica </a:t>
            </a:r>
            <a:r>
              <a:rPr lang="en-US" dirty="0"/>
              <a:t>Bruch. 2014. "Global And Regional </a:t>
            </a:r>
            <a:r>
              <a:rPr lang="en-US" dirty="0" smtClean="0"/>
              <a:t>Production Networks</a:t>
            </a:r>
            <a:r>
              <a:rPr lang="en-US" dirty="0"/>
              <a:t>: A Theoretical And Practical Synthesis". </a:t>
            </a:r>
            <a:r>
              <a:rPr lang="en-US" i="1" dirty="0" smtClean="0"/>
              <a:t>IFIP	Advances </a:t>
            </a:r>
            <a:r>
              <a:rPr lang="en-US" i="1" dirty="0"/>
              <a:t>In Information And </a:t>
            </a:r>
            <a:r>
              <a:rPr lang="en-US" i="1" dirty="0" smtClean="0"/>
              <a:t>Communication Technology</a:t>
            </a:r>
            <a:r>
              <a:rPr lang="en-US" dirty="0"/>
              <a:t>, </a:t>
            </a:r>
            <a:r>
              <a:rPr lang="en-US" dirty="0" smtClean="0"/>
              <a:t>108-115</a:t>
            </a:r>
            <a:r>
              <a:rPr lang="en-US" dirty="0"/>
              <a:t>. doi:10.1007/978-3-662-44733-8_14.</a:t>
            </a:r>
          </a:p>
          <a:p>
            <a:r>
              <a:rPr lang="en-US" dirty="0" err="1"/>
              <a:t>Sajid</a:t>
            </a:r>
            <a:r>
              <a:rPr lang="en-US" dirty="0"/>
              <a:t>, </a:t>
            </a:r>
            <a:r>
              <a:rPr lang="en-US" dirty="0" err="1"/>
              <a:t>Ather</a:t>
            </a:r>
            <a:r>
              <a:rPr lang="en-US" dirty="0"/>
              <a:t> N. 2018. "Global and Regional Production Networks and Their Implications: Regional Infrastructure and Logistics Services with Special Reference to the Clark-Subic Logistics Hub". </a:t>
            </a:r>
            <a:r>
              <a:rPr lang="en-US" i="1" dirty="0" err="1"/>
              <a:t>Dlsu.Edu.Ph</a:t>
            </a:r>
            <a:r>
              <a:rPr lang="en-US" dirty="0"/>
              <a:t>. Accessed January 9. </a:t>
            </a:r>
            <a:r>
              <a:rPr lang="en-US" u="sng" dirty="0">
                <a:hlinkClick r:id="rId4"/>
              </a:rPr>
              <a:t>http://www.dlsu.edu.ph/research/centers/aki/_pdf/_concludedProjects/_volumeII/Sajid.pdf</a:t>
            </a:r>
            <a:r>
              <a:rPr lang="en-US" dirty="0" smtClean="0"/>
              <a:t>.</a:t>
            </a:r>
          </a:p>
          <a:p>
            <a:r>
              <a:rPr lang="en-US" dirty="0" err="1"/>
              <a:t>Yeung</a:t>
            </a:r>
            <a:r>
              <a:rPr lang="en-US" dirty="0"/>
              <a:t>, H. W.-c. 2001. "Organizing Regional Production Networks In Southeast Asia: Implications For Production Fragmentation, Trade, And Rules Of Origin". Journal Of Economic Geography 1 (3): 299-321. doi:10.1093/</a:t>
            </a:r>
            <a:r>
              <a:rPr lang="en-US" dirty="0" err="1"/>
              <a:t>jeg</a:t>
            </a:r>
            <a:r>
              <a:rPr lang="en-US" dirty="0"/>
              <a:t>/1.3.299.</a:t>
            </a:r>
          </a:p>
          <a:p>
            <a:endParaRPr lang="en-US" dirty="0"/>
          </a:p>
          <a:p>
            <a:endParaRPr lang="en-US" dirty="0"/>
          </a:p>
          <a:p>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Introduction </a:t>
            </a:r>
          </a:p>
        </p:txBody>
      </p:sp>
      <p:sp>
        <p:nvSpPr>
          <p:cNvPr id="3" name="Content Placeholder 2"/>
          <p:cNvSpPr>
            <a:spLocks noGrp="1"/>
          </p:cNvSpPr>
          <p:nvPr>
            <p:ph idx="1"/>
          </p:nvPr>
        </p:nvSpPr>
        <p:spPr/>
        <p:txBody>
          <a:bodyPr>
            <a:normAutofit fontScale="77500" lnSpcReduction="20000"/>
          </a:bodyPr>
          <a:lstStyle/>
          <a:p>
            <a:r>
              <a:rPr lang="en-US" dirty="0"/>
              <a:t>Regional production networks are the collaboration among firms in a given region that usually comes from different countries in various production processes of particular commodities (</a:t>
            </a:r>
            <a:r>
              <a:rPr lang="en-US" dirty="0" err="1"/>
              <a:t>Norouzilame</a:t>
            </a:r>
            <a:r>
              <a:rPr lang="en-US" dirty="0"/>
              <a:t> et al. 2014). A partnership is aimed at reducing operational cost and controlling the production of specific products in the market. The collaboration also facilitates price control in a region. </a:t>
            </a:r>
          </a:p>
          <a:p>
            <a:r>
              <a:rPr lang="en-US" dirty="0"/>
              <a:t>The degree of connectedness does not primarily depend on the openness to trade but instead involves various factors. Some of the factors are permanent while others can be altered by policies. For instance, a nation’s endowment with natural resources or their geographical locations is permanent while other factors can be changed by policies or laws that a country enacts.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Business </a:t>
            </a:r>
            <a:r>
              <a:rPr lang="en-US" b="1" dirty="0" smtClean="0"/>
              <a:t>Systems</a:t>
            </a:r>
            <a:endParaRPr lang="en-US" dirty="0"/>
          </a:p>
        </p:txBody>
      </p:sp>
      <p:sp>
        <p:nvSpPr>
          <p:cNvPr id="3" name="Content Placeholder 2"/>
          <p:cNvSpPr>
            <a:spLocks noGrp="1"/>
          </p:cNvSpPr>
          <p:nvPr>
            <p:ph idx="1"/>
          </p:nvPr>
        </p:nvSpPr>
        <p:spPr/>
        <p:txBody>
          <a:bodyPr>
            <a:normAutofit fontScale="92500" lnSpcReduction="20000"/>
          </a:bodyPr>
          <a:lstStyle/>
          <a:p>
            <a:r>
              <a:rPr lang="en-US" dirty="0"/>
              <a:t>Business systems are processes, personnel, units or departments that are aimed at providing customers with commodities or services at the right place, right time, and right quality and their convenience. </a:t>
            </a:r>
          </a:p>
          <a:p>
            <a:r>
              <a:rPr lang="en-US" dirty="0"/>
              <a:t>The business systems are also meant to improve efficiency and to improve work processes in every area of a company’s operations such as marketing, accounting, human resource management, and finance among others (Hiratsuka 2011).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Why Business Systems Approach is Inappropriate </a:t>
            </a:r>
            <a:endParaRPr lang="en-US" b="1"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The </a:t>
            </a:r>
            <a:r>
              <a:rPr lang="en-US" dirty="0"/>
              <a:t>business systems approach is not suitable for analyzing regional production due to many factors including; </a:t>
            </a:r>
          </a:p>
          <a:p>
            <a:r>
              <a:rPr lang="en-US" dirty="0"/>
              <a:t>Trade barriers </a:t>
            </a:r>
          </a:p>
          <a:p>
            <a:r>
              <a:rPr lang="en-US" dirty="0"/>
              <a:t>Diversity in capabilities of firms </a:t>
            </a:r>
          </a:p>
          <a:p>
            <a:r>
              <a:rPr lang="en-US" dirty="0"/>
              <a:t>Bottlenecks in infrastructure</a:t>
            </a:r>
          </a:p>
          <a:p>
            <a:r>
              <a:rPr lang="en-US" dirty="0"/>
              <a:t>Government policies </a:t>
            </a:r>
          </a:p>
          <a:p>
            <a:r>
              <a:rPr lang="en-US" dirty="0"/>
              <a:t>Non-tariff measures  </a:t>
            </a:r>
          </a:p>
          <a:p>
            <a:r>
              <a:rPr lang="en-US" dirty="0"/>
              <a:t>Workforce skills </a:t>
            </a:r>
          </a:p>
          <a:p>
            <a:r>
              <a:rPr lang="en-US" dirty="0"/>
              <a:t>Differences in records management practices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Trade </a:t>
            </a:r>
            <a:r>
              <a:rPr lang="en-US" b="1" dirty="0" smtClean="0"/>
              <a:t>Barriers </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existence of trade barriers among governments impedes the use of business systems approach in analyzing regional production (Coe and Hess 2007). </a:t>
            </a:r>
          </a:p>
          <a:p>
            <a:r>
              <a:rPr lang="en-US" dirty="0"/>
              <a:t>Regional production networks entail movements of goods and services across borders, and thus, trade barriers have an adverse impact on the efficiency. </a:t>
            </a:r>
          </a:p>
          <a:p>
            <a:r>
              <a:rPr lang="en-US" dirty="0"/>
              <a:t>Border measures influence the cost and timeliness of a firm’s access to the inputs from foreign market and export to the international markets as well (</a:t>
            </a:r>
            <a:r>
              <a:rPr lang="en-US" dirty="0" err="1"/>
              <a:t>Yeung</a:t>
            </a:r>
            <a:r>
              <a:rPr lang="en-US" dirty="0"/>
              <a:t> 2001). </a:t>
            </a:r>
          </a:p>
          <a:p>
            <a:r>
              <a:rPr lang="en-US" dirty="0"/>
              <a:t>Some of the trade barriers include input tariffs, tax among other government restrictions on the movement of the inputs and or outputs across borders.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Diversity in Capabilities of Firms </a:t>
            </a:r>
            <a:endParaRPr lang="en-US" b="1" dirty="0"/>
          </a:p>
        </p:txBody>
      </p:sp>
      <p:sp>
        <p:nvSpPr>
          <p:cNvPr id="3" name="Content Placeholder 2"/>
          <p:cNvSpPr>
            <a:spLocks noGrp="1"/>
          </p:cNvSpPr>
          <p:nvPr>
            <p:ph idx="1"/>
          </p:nvPr>
        </p:nvSpPr>
        <p:spPr/>
        <p:txBody>
          <a:bodyPr>
            <a:normAutofit fontScale="85000" lnSpcReduction="10000"/>
          </a:bodyPr>
          <a:lstStyle/>
          <a:p>
            <a:r>
              <a:rPr lang="en-US" dirty="0"/>
              <a:t>Regional production networks are usually creations of private companies which differ in propensities for partnership. </a:t>
            </a:r>
          </a:p>
          <a:p>
            <a:r>
              <a:rPr lang="en-US" dirty="0"/>
              <a:t>The organizational structures and leadership approaches usually differ among firms and thus, using business systems approach is not useful in analyzing the regional production networks (</a:t>
            </a:r>
            <a:r>
              <a:rPr lang="en-US" dirty="0" err="1"/>
              <a:t>Sajid</a:t>
            </a:r>
            <a:r>
              <a:rPr lang="en-US" dirty="0"/>
              <a:t> 2018).</a:t>
            </a:r>
          </a:p>
          <a:p>
            <a:r>
              <a:rPr lang="en-US" dirty="0"/>
              <a:t>The firms also vary in scales of operation form small and medium enterprises to large companies which occupy distinct hierarchies in the regional production networks. </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Bottlenecks in the </a:t>
            </a:r>
            <a:r>
              <a:rPr lang="en-US" b="1" dirty="0" smtClean="0"/>
              <a:t>Infrastructure </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differences in the infrastructural developments constitute significant challenges in using a business systems approach in analyzing regional production networks ("Global Value Chains: Challenges, Opportunities, and Implications for Policy" 2014).</a:t>
            </a:r>
          </a:p>
          <a:p>
            <a:r>
              <a:rPr lang="en-US" dirty="0"/>
              <a:t>Countries differ in quality of such infrastructure as roads, airports, ports, and thus, the differences surfaces in the efficiency of operations derived by firms from such infrastructure</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Government </a:t>
            </a:r>
            <a:r>
              <a:rPr lang="en-US" b="1" dirty="0" smtClean="0"/>
              <a:t>Policies </a:t>
            </a:r>
            <a:endParaRPr lang="en-US" dirty="0"/>
          </a:p>
        </p:txBody>
      </p:sp>
      <p:sp>
        <p:nvSpPr>
          <p:cNvPr id="3" name="Content Placeholder 2"/>
          <p:cNvSpPr>
            <a:spLocks noGrp="1"/>
          </p:cNvSpPr>
          <p:nvPr>
            <p:ph idx="1"/>
          </p:nvPr>
        </p:nvSpPr>
        <p:spPr/>
        <p:txBody>
          <a:bodyPr>
            <a:normAutofit fontScale="92500" lnSpcReduction="10000"/>
          </a:bodyPr>
          <a:lstStyle/>
          <a:p>
            <a:r>
              <a:rPr lang="en-US" dirty="0"/>
              <a:t>Government policies play significant role in how firms operate (Cripps et al. 2009)</a:t>
            </a:r>
          </a:p>
          <a:p>
            <a:r>
              <a:rPr lang="en-US" dirty="0"/>
              <a:t>Government policies either promote or reduce the ability of companies to attract investment, be competitive, or associate themselves with regional production networks. </a:t>
            </a:r>
          </a:p>
          <a:p>
            <a:r>
              <a:rPr lang="en-US" dirty="0"/>
              <a:t>Thus, the differences in the governments’ actions cause a significant barrier to the use of business systems approach in analyzing the regional production networks. </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Non-Tariff </a:t>
            </a:r>
            <a:r>
              <a:rPr lang="en-US" b="1" dirty="0" smtClean="0"/>
              <a:t>Barriers </a:t>
            </a:r>
            <a:endParaRPr lang="en-US" dirty="0"/>
          </a:p>
        </p:txBody>
      </p:sp>
      <p:sp>
        <p:nvSpPr>
          <p:cNvPr id="3" name="Content Placeholder 2"/>
          <p:cNvSpPr>
            <a:spLocks noGrp="1"/>
          </p:cNvSpPr>
          <p:nvPr>
            <p:ph idx="1"/>
          </p:nvPr>
        </p:nvSpPr>
        <p:spPr/>
        <p:txBody>
          <a:bodyPr>
            <a:normAutofit lnSpcReduction="10000"/>
          </a:bodyPr>
          <a:lstStyle/>
          <a:p>
            <a:r>
              <a:rPr lang="en-US" dirty="0"/>
              <a:t>Non-tariff measures also have an impact on the efficiency of supply chain operation </a:t>
            </a:r>
          </a:p>
          <a:p>
            <a:r>
              <a:rPr lang="en-US" dirty="0"/>
              <a:t>An increase in the local-content requirements is cited to be a barrier to efficiency in the regional production networks (</a:t>
            </a:r>
            <a:r>
              <a:rPr lang="en-US" dirty="0" err="1"/>
              <a:t>Animitsa</a:t>
            </a:r>
            <a:r>
              <a:rPr lang="en-US" dirty="0"/>
              <a:t>, </a:t>
            </a:r>
            <a:r>
              <a:rPr lang="en-US" dirty="0" err="1"/>
              <a:t>Animitsa</a:t>
            </a:r>
            <a:r>
              <a:rPr lang="en-US" dirty="0"/>
              <a:t> and </a:t>
            </a:r>
            <a:r>
              <a:rPr lang="en-US" dirty="0" err="1"/>
              <a:t>Glumov</a:t>
            </a:r>
            <a:r>
              <a:rPr lang="en-US" dirty="0"/>
              <a:t> 2015). Thus, business systems differ among countries, and therefore, they become inappropriate in analyzing the regional production networks. </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846</Words>
  <Application>Microsoft Office PowerPoint</Application>
  <PresentationFormat>On-screen Show (4:3)</PresentationFormat>
  <Paragraphs>56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Can Business Systems Approach be Used in Analyzing Regional Production Networks? </vt:lpstr>
      <vt:lpstr>Introduction </vt:lpstr>
      <vt:lpstr>Business Systems</vt:lpstr>
      <vt:lpstr>Why Business Systems Approach is Inappropriate </vt:lpstr>
      <vt:lpstr>Trade Barriers </vt:lpstr>
      <vt:lpstr>Diversity in Capabilities of Firms </vt:lpstr>
      <vt:lpstr>Bottlenecks in the Infrastructure </vt:lpstr>
      <vt:lpstr>Government Policies </vt:lpstr>
      <vt:lpstr>Non-Tariff Barriers </vt:lpstr>
      <vt:lpstr>Workforce Skills </vt:lpstr>
      <vt:lpstr>Differences in Records Management Practices </vt:lpstr>
      <vt:lpstr>Conclusion </vt:lpstr>
      <vt:lpstr>References </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 Business Systems Approach be Used in Analyzing Regional Production Networks?</dc:title>
  <dc:creator>lawrence</dc:creator>
  <cp:lastModifiedBy>lawrence</cp:lastModifiedBy>
  <cp:revision>3</cp:revision>
  <dcterms:created xsi:type="dcterms:W3CDTF">2018-01-09T06:23:56Z</dcterms:created>
  <dcterms:modified xsi:type="dcterms:W3CDTF">2018-01-09T06:44:09Z</dcterms:modified>
</cp:coreProperties>
</file>