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67" r:id="rId5"/>
    <p:sldId id="259" r:id="rId6"/>
    <p:sldId id="260" r:id="rId7"/>
    <p:sldId id="261" r:id="rId8"/>
    <p:sldId id="262" r:id="rId9"/>
    <p:sldId id="263" r:id="rId10"/>
    <p:sldId id="264" r:id="rId11"/>
    <p:sldId id="265" r:id="rId12"/>
    <p:sldId id="266"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82558" autoAdjust="0"/>
  </p:normalViewPr>
  <p:slideViewPr>
    <p:cSldViewPr>
      <p:cViewPr varScale="1">
        <p:scale>
          <a:sx n="44" d="100"/>
          <a:sy n="44" d="100"/>
        </p:scale>
        <p:origin x="-1435"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1E6AED-AE81-4A9D-92E6-B3CA51F6000A}" type="datetimeFigureOut">
              <a:rPr lang="en-US" smtClean="0"/>
              <a:pPr/>
              <a:t>17-Jan-18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727F71-EBD4-496D-90BB-15A9EB40FC06}"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There are a variety of factors that impact on the health of communities. First, the physical environment of the individuals impact on their health (</a:t>
            </a:r>
            <a:r>
              <a:rPr lang="en-US" sz="1200" dirty="0" smtClean="0">
                <a:latin typeface="Times New Roman" pitchFamily="18" charset="0"/>
                <a:cs typeface="Times New Roman" pitchFamily="18" charset="0"/>
              </a:rPr>
              <a:t>WHO, n.d</a:t>
            </a:r>
            <a:r>
              <a:rPr lang="en-US" dirty="0" smtClean="0">
                <a:latin typeface="Times New Roman" pitchFamily="18" charset="0"/>
                <a:cs typeface="Times New Roman" pitchFamily="18" charset="0"/>
              </a:rPr>
              <a:t>.). For instance, safe</a:t>
            </a:r>
            <a:r>
              <a:rPr lang="en-US" baseline="0" dirty="0" smtClean="0">
                <a:latin typeface="Times New Roman" pitchFamily="18" charset="0"/>
                <a:cs typeface="Times New Roman" pitchFamily="18" charset="0"/>
              </a:rPr>
              <a:t> houses and good road networks together with stable ground works positively improve health as opposed to regions with high uncertainties (</a:t>
            </a:r>
            <a:r>
              <a:rPr lang="en-US" sz="1200" dirty="0" smtClean="0">
                <a:latin typeface="Times New Roman" pitchFamily="18" charset="0"/>
                <a:cs typeface="Times New Roman" pitchFamily="18" charset="0"/>
              </a:rPr>
              <a:t>WHO, n.d.)</a:t>
            </a:r>
            <a:r>
              <a:rPr lang="en-US" baseline="0" dirty="0" smtClean="0">
                <a:latin typeface="Times New Roman" pitchFamily="18" charset="0"/>
                <a:cs typeface="Times New Roman" pitchFamily="18" charset="0"/>
              </a:rPr>
              <a:t>. Additionally, the socioeconomic status of individuals impact on the community’s access to healthcare and social networks for increased coping with health stressors (</a:t>
            </a:r>
            <a:r>
              <a:rPr lang="en-US" sz="1200" dirty="0" smtClean="0">
                <a:latin typeface="Times New Roman" pitchFamily="18" charset="0"/>
                <a:cs typeface="Times New Roman" pitchFamily="18" charset="0"/>
              </a:rPr>
              <a:t>WHO, n.d.)</a:t>
            </a:r>
            <a:r>
              <a:rPr lang="en-US" baseline="0"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B727F71-EBD4-496D-90BB-15A9EB40FC06}"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Across the communities, it is important for the government</a:t>
            </a:r>
            <a:r>
              <a:rPr lang="en-US" baseline="0" dirty="0" smtClean="0">
                <a:latin typeface="Times New Roman" pitchFamily="18" charset="0"/>
                <a:cs typeface="Times New Roman" pitchFamily="18" charset="0"/>
              </a:rPr>
              <a:t> and the relevant public health and disaster preparedness agencies to ensure that they accord patients the appropriate training and drills for effective amelioration of the disaster situations. additionally, ensuring that there are enough emergency equipments would improve the nature of the crisis as supplies would assist in relieving the widespread suffering among the affected persons.</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B727F71-EBD4-496D-90BB-15A9EB40FC06}"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conclusion, it is important</a:t>
            </a:r>
            <a:r>
              <a:rPr lang="en-US" baseline="0" dirty="0" smtClean="0"/>
              <a:t> to ensure that all the agencies that are responsible for the provision of public health services coordinate their services as a means of reducing the suffering arising from community crises. Additionally, it is important to advance training for doctors, nurses and other healthcare professionals in a bid to enhance comprehension of the fundamentals during disaster preparedness. Through the strategies, it would be easy to reduce the overall health impacts of the calamities and natural disasters across the societies.</a:t>
            </a:r>
            <a:endParaRPr lang="en-US" dirty="0"/>
          </a:p>
        </p:txBody>
      </p:sp>
      <p:sp>
        <p:nvSpPr>
          <p:cNvPr id="4" name="Slide Number Placeholder 3"/>
          <p:cNvSpPr>
            <a:spLocks noGrp="1"/>
          </p:cNvSpPr>
          <p:nvPr>
            <p:ph type="sldNum" sz="quarter" idx="10"/>
          </p:nvPr>
        </p:nvSpPr>
        <p:spPr/>
        <p:txBody>
          <a:bodyPr/>
          <a:lstStyle/>
          <a:p>
            <a:fld id="{AB727F71-EBD4-496D-90BB-15A9EB40FC06}" type="slidenum">
              <a:rPr lang="en-US" smtClean="0"/>
              <a:pPr/>
              <a:t>12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The Hurricane Katrina</a:t>
            </a:r>
            <a:r>
              <a:rPr lang="en-US" baseline="0" dirty="0" smtClean="0">
                <a:latin typeface="Times New Roman" pitchFamily="18" charset="0"/>
                <a:cs typeface="Times New Roman" pitchFamily="18" charset="0"/>
              </a:rPr>
              <a:t> of the year 2005 greatly impacted on the resources in the Gulf Coast of the United States (</a:t>
            </a:r>
            <a:r>
              <a:rPr lang="en-US" sz="1200" dirty="0" smtClean="0">
                <a:latin typeface="Times New Roman" pitchFamily="18" charset="0"/>
                <a:cs typeface="Times New Roman" pitchFamily="18" charset="0"/>
              </a:rPr>
              <a:t>Lewis et al., 2017)</a:t>
            </a:r>
            <a:r>
              <a:rPr lang="en-US" baseline="0" dirty="0" smtClean="0">
                <a:latin typeface="Times New Roman" pitchFamily="18" charset="0"/>
                <a:cs typeface="Times New Roman" pitchFamily="18" charset="0"/>
              </a:rPr>
              <a:t>. The Hurricane was estimated to be of Category 3 rating (</a:t>
            </a:r>
            <a:r>
              <a:rPr lang="en-US" sz="1200" dirty="0" smtClean="0">
                <a:latin typeface="Times New Roman" pitchFamily="18" charset="0"/>
                <a:cs typeface="Times New Roman" pitchFamily="18" charset="0"/>
              </a:rPr>
              <a:t>Response to Hurricane Katrina, n.d.)</a:t>
            </a:r>
            <a:r>
              <a:rPr lang="en-US" sz="1200" baseline="0" dirty="0" smtClean="0">
                <a:latin typeface="Times New Roman" pitchFamily="18" charset="0"/>
                <a:cs typeface="Times New Roman" pitchFamily="18" charset="0"/>
              </a:rPr>
              <a:t> </a:t>
            </a:r>
            <a:r>
              <a:rPr lang="en-US" baseline="0" dirty="0" smtClean="0">
                <a:latin typeface="Times New Roman" pitchFamily="18" charset="0"/>
                <a:cs typeface="Times New Roman" pitchFamily="18" charset="0"/>
              </a:rPr>
              <a:t>creating windy storms that stretched several miles away from the locality. Elsewhere, the Hurricane Sandy affected several nations such as Bahamas, Cuba, Jamaica and Haiti together with other states in the United States (</a:t>
            </a:r>
            <a:r>
              <a:rPr lang="en-US" sz="1200" dirty="0" smtClean="0">
                <a:latin typeface="Times New Roman" pitchFamily="18" charset="0"/>
                <a:cs typeface="Times New Roman" pitchFamily="18" charset="0"/>
              </a:rPr>
              <a:t>Lewis et al., 2017)</a:t>
            </a:r>
            <a:r>
              <a:rPr lang="en-US" baseline="0" dirty="0" smtClean="0">
                <a:latin typeface="Times New Roman" pitchFamily="18" charset="0"/>
                <a:cs typeface="Times New Roman" pitchFamily="18" charset="0"/>
              </a:rPr>
              <a:t>. Although both hurricanes contributed to the resource loss, Hurricane Katrina was more severe as opposed to Hurricane Sandy.</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B727F71-EBD4-496D-90BB-15A9EB40FC06}"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Hurricane</a:t>
            </a:r>
            <a:r>
              <a:rPr lang="en-US" baseline="0" dirty="0" smtClean="0"/>
              <a:t> </a:t>
            </a:r>
            <a:r>
              <a:rPr lang="en-US" sz="1200" dirty="0" smtClean="0">
                <a:latin typeface="Times New Roman" pitchFamily="18" charset="0"/>
                <a:cs typeface="Times New Roman" pitchFamily="18" charset="0"/>
              </a:rPr>
              <a:t>Katrina in New Jersey and Hurricane</a:t>
            </a:r>
            <a:r>
              <a:rPr lang="en-US" sz="1200" baseline="0" dirty="0" smtClean="0">
                <a:latin typeface="Times New Roman" pitchFamily="18" charset="0"/>
                <a:cs typeface="Times New Roman" pitchFamily="18" charset="0"/>
              </a:rPr>
              <a:t> Sandy resulted in the fatalities of several individuals while also destroying several public health facilities (</a:t>
            </a:r>
            <a:r>
              <a:rPr lang="en-US" sz="1200" dirty="0" smtClean="0">
                <a:latin typeface="Times New Roman" pitchFamily="18" charset="0"/>
                <a:cs typeface="Times New Roman" pitchFamily="18" charset="0"/>
              </a:rPr>
              <a:t>Response to Hurricane Katrina, n.d.)</a:t>
            </a:r>
            <a:r>
              <a:rPr lang="en-US" sz="1200" baseline="0" dirty="0" smtClean="0">
                <a:latin typeface="Times New Roman" pitchFamily="18" charset="0"/>
                <a:cs typeface="Times New Roman" pitchFamily="18" charset="0"/>
              </a:rPr>
              <a:t>. Many practitioners were forced to attend to patients in distressing conditions that jeopardized the quality of healthcare across the New Jersey and New Orleans. As such, the quality of healthcare declined with many citizens suffering from communicable disease. In such situations, only those with severe complications could be attended as opposed to those with less severe illnesses. In general, the health of the communities deteriorated.</a:t>
            </a:r>
            <a:endParaRPr lang="en-US" dirty="0"/>
          </a:p>
        </p:txBody>
      </p:sp>
      <p:sp>
        <p:nvSpPr>
          <p:cNvPr id="4" name="Slide Number Placeholder 3"/>
          <p:cNvSpPr>
            <a:spLocks noGrp="1"/>
          </p:cNvSpPr>
          <p:nvPr>
            <p:ph type="sldNum" sz="quarter" idx="10"/>
          </p:nvPr>
        </p:nvSpPr>
        <p:spPr/>
        <p:txBody>
          <a:bodyPr/>
          <a:lstStyle/>
          <a:p>
            <a:fld id="{AB727F71-EBD4-496D-90BB-15A9EB40FC06}"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Indeed, the provision</a:t>
            </a:r>
            <a:r>
              <a:rPr lang="en-US" baseline="0" dirty="0" smtClean="0">
                <a:latin typeface="Times New Roman" pitchFamily="18" charset="0"/>
                <a:cs typeface="Times New Roman" pitchFamily="18" charset="0"/>
              </a:rPr>
              <a:t> of healthcare services was uncoordinated owing to the unpreparedness of the US government towards the hurricane (</a:t>
            </a:r>
            <a:r>
              <a:rPr lang="en-US" b="0" i="0" dirty="0" smtClean="0">
                <a:solidFill>
                  <a:srgbClr val="333333"/>
                </a:solidFill>
                <a:latin typeface="Times New Roman"/>
              </a:rPr>
              <a:t>Response to Hurricane Katrina, n.d.)</a:t>
            </a:r>
            <a:r>
              <a:rPr lang="en-US" baseline="0" dirty="0" smtClean="0">
                <a:latin typeface="Times New Roman" pitchFamily="18" charset="0"/>
                <a:cs typeface="Times New Roman" pitchFamily="18" charset="0"/>
              </a:rPr>
              <a:t>. As the storm intensified, healthcare providers were only allowed to access the victims and assist survivors after evacuation from the military and multiagency approach (</a:t>
            </a:r>
            <a:r>
              <a:rPr lang="en-US" b="0" i="0" dirty="0" smtClean="0">
                <a:solidFill>
                  <a:srgbClr val="333333"/>
                </a:solidFill>
                <a:latin typeface="Times New Roman"/>
              </a:rPr>
              <a:t>Response to Hurricane Katrina, n.d.)</a:t>
            </a:r>
            <a:r>
              <a:rPr lang="en-US" baseline="0" dirty="0" smtClean="0">
                <a:latin typeface="Times New Roman" pitchFamily="18" charset="0"/>
                <a:cs typeface="Times New Roman" pitchFamily="18" charset="0"/>
              </a:rPr>
              <a:t>. Thus, the provision of basic healthcare services was hampered by uncoordinated efforts of various government agencies.</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B727F71-EBD4-496D-90BB-15A9EB40FC06}"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After an</a:t>
            </a:r>
            <a:r>
              <a:rPr lang="en-US" baseline="0" dirty="0" smtClean="0"/>
              <a:t> assessment of the previous incidences of the storms and hurricanes, the public health safety was an issue of concern among stakeholders (</a:t>
            </a:r>
            <a:r>
              <a:rPr lang="en-US" b="0" i="0" dirty="0" smtClean="0">
                <a:solidFill>
                  <a:srgbClr val="333333"/>
                </a:solidFill>
                <a:latin typeface="Times New Roman"/>
              </a:rPr>
              <a:t>Response to Hurricane Katrina, n.d.)</a:t>
            </a:r>
            <a:r>
              <a:rPr lang="en-US" baseline="0" dirty="0" smtClean="0">
                <a:latin typeface="Times New Roman" pitchFamily="18" charset="0"/>
                <a:cs typeface="Times New Roman" pitchFamily="18" charset="0"/>
              </a:rPr>
              <a:t>.</a:t>
            </a:r>
            <a:r>
              <a:rPr lang="en-US" baseline="0" dirty="0" smtClean="0"/>
              <a:t> There were enhance notification systems within the primary care centers with emergency preparedness coordination among the healthcare providers. Additionally, the several individuals were rescued following the pre-hospital provider services offered by healthcare professionals. Indeed, there was an improvement in disaster preparedness from the healthcare providers as they responded more aptly as opposed to initial emergency situations. </a:t>
            </a:r>
            <a:endParaRPr lang="en-US" dirty="0"/>
          </a:p>
        </p:txBody>
      </p:sp>
      <p:sp>
        <p:nvSpPr>
          <p:cNvPr id="4" name="Slide Number Placeholder 3"/>
          <p:cNvSpPr>
            <a:spLocks noGrp="1"/>
          </p:cNvSpPr>
          <p:nvPr>
            <p:ph type="sldNum" sz="quarter" idx="10"/>
          </p:nvPr>
        </p:nvSpPr>
        <p:spPr/>
        <p:txBody>
          <a:bodyPr/>
          <a:lstStyle/>
          <a:p>
            <a:fld id="{AB727F71-EBD4-496D-90BB-15A9EB40FC06}"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In the community, there exists a number of challenges</a:t>
            </a:r>
            <a:r>
              <a:rPr lang="en-US" baseline="0" dirty="0" smtClean="0">
                <a:latin typeface="Times New Roman" pitchFamily="18" charset="0"/>
                <a:cs typeface="Times New Roman" pitchFamily="18" charset="0"/>
              </a:rPr>
              <a:t> in providing healthcare to the affected individuals from a community crisis. First, there are few qualified medical personnel to handle the crisis that may occur in the community (</a:t>
            </a:r>
            <a:r>
              <a:rPr lang="en-US" dirty="0" smtClean="0">
                <a:latin typeface="Times New Roman" pitchFamily="18" charset="0"/>
                <a:cs typeface="Times New Roman" pitchFamily="18" charset="0"/>
              </a:rPr>
              <a:t>Cameron et al., 2013)</a:t>
            </a:r>
            <a:r>
              <a:rPr lang="en-US" baseline="0" dirty="0" smtClean="0">
                <a:latin typeface="Times New Roman" pitchFamily="18" charset="0"/>
                <a:cs typeface="Times New Roman" pitchFamily="18" charset="0"/>
              </a:rPr>
              <a:t>. Second, there are inadequate medical equipment such as the emergency units to handle the large number of cases arising from a crisis. Further, the region has mountains and valleys that could be a significant impediment in situations where the road networks are destroyed from the hurricanes and crises (</a:t>
            </a:r>
            <a:r>
              <a:rPr lang="en-US" dirty="0" smtClean="0">
                <a:latin typeface="Times New Roman" pitchFamily="18" charset="0"/>
                <a:cs typeface="Times New Roman" pitchFamily="18" charset="0"/>
              </a:rPr>
              <a:t>Cameron et al., 2013)</a:t>
            </a:r>
            <a:r>
              <a:rPr lang="en-US" baseline="0" dirty="0" smtClean="0">
                <a:latin typeface="Times New Roman" pitchFamily="18" charset="0"/>
                <a:cs typeface="Times New Roman" pitchFamily="18" charset="0"/>
              </a:rPr>
              <a:t>. Elsewhere, the poor coordination among the healthcare providers and the other evacuation agencies may result in more casualties with lack of a clear short-term and long term restoration objective (</a:t>
            </a:r>
            <a:r>
              <a:rPr lang="en-US" dirty="0" smtClean="0">
                <a:latin typeface="Times New Roman" pitchFamily="18" charset="0"/>
                <a:cs typeface="Times New Roman" pitchFamily="18" charset="0"/>
              </a:rPr>
              <a:t>Cameron et al</a:t>
            </a:r>
            <a:r>
              <a:rPr lang="en-US" smtClean="0">
                <a:latin typeface="Times New Roman" pitchFamily="18" charset="0"/>
                <a:cs typeface="Times New Roman" pitchFamily="18" charset="0"/>
              </a:rPr>
              <a:t>., 2013</a:t>
            </a:r>
            <a:r>
              <a:rPr lang="en-US" baseline="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B727F71-EBD4-496D-90BB-15A9EB40FC06}"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Within the California community,</a:t>
            </a:r>
            <a:r>
              <a:rPr lang="en-US" baseline="0" dirty="0" smtClean="0">
                <a:latin typeface="Times New Roman" pitchFamily="18" charset="0"/>
                <a:cs typeface="Times New Roman" pitchFamily="18" charset="0"/>
              </a:rPr>
              <a:t> there are various practices for the provision of healthcare services. First, the healthcare facilities mobilize their supplies together with the medical personnel to assist the injured individuals both in the hospital and through setting up of pre-hospital first aid services. Additionally, the healthcare facilities assemble their ambulances such as vehicles and collaborates with other health care agencies in providing specialized care for the affected and injured individuals.</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B727F71-EBD4-496D-90BB-15A9EB40FC06}"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In enhancing evidence</a:t>
            </a:r>
            <a:r>
              <a:rPr lang="en-US" baseline="0" dirty="0" smtClean="0">
                <a:latin typeface="Times New Roman" pitchFamily="18" charset="0"/>
                <a:cs typeface="Times New Roman" pitchFamily="18" charset="0"/>
              </a:rPr>
              <a:t> based practices, it is imperative for the nurses and other health practitioners to undergo training on how best to handle the community crises within the environment (</a:t>
            </a:r>
            <a:r>
              <a:rPr lang="en-US" b="0" i="0" dirty="0" err="1" smtClean="0">
                <a:latin typeface="Times New Roman" pitchFamily="18" charset="0"/>
                <a:cs typeface="Times New Roman" pitchFamily="18" charset="0"/>
              </a:rPr>
              <a:t>Pourhosseini</a:t>
            </a:r>
            <a:r>
              <a:rPr lang="en-US" b="0" i="0" dirty="0" smtClean="0">
                <a:latin typeface="Times New Roman" pitchFamily="18" charset="0"/>
                <a:cs typeface="Times New Roman" pitchFamily="18" charset="0"/>
              </a:rPr>
              <a:t> et al., 2015)</a:t>
            </a:r>
            <a:r>
              <a:rPr lang="en-US" baseline="0" dirty="0" smtClean="0">
                <a:latin typeface="Times New Roman" pitchFamily="18" charset="0"/>
                <a:cs typeface="Times New Roman" pitchFamily="18" charset="0"/>
              </a:rPr>
              <a:t>. Since the calamities arise unnoticed, it is important for standby healthcare operations that can only be enhanced through training of the medical personnel (</a:t>
            </a:r>
            <a:r>
              <a:rPr lang="en-US" b="0" i="0" dirty="0" err="1" smtClean="0">
                <a:latin typeface="Times New Roman" pitchFamily="18" charset="0"/>
                <a:cs typeface="Times New Roman" pitchFamily="18" charset="0"/>
              </a:rPr>
              <a:t>Pourhosseini</a:t>
            </a:r>
            <a:r>
              <a:rPr lang="en-US" b="0" i="0" dirty="0" smtClean="0">
                <a:latin typeface="Times New Roman" pitchFamily="18" charset="0"/>
                <a:cs typeface="Times New Roman" pitchFamily="18" charset="0"/>
              </a:rPr>
              <a:t> et al., 2015)</a:t>
            </a:r>
            <a:r>
              <a:rPr lang="en-US" baseline="0" dirty="0" smtClean="0">
                <a:latin typeface="Times New Roman" pitchFamily="18" charset="0"/>
                <a:cs typeface="Times New Roman" pitchFamily="18" charset="0"/>
              </a:rPr>
              <a:t>. Additionally, disaster preparedness within the hospitals and suitable coordination would go along in promoting the alleviation of suffering and casualties arising from community crises (</a:t>
            </a:r>
            <a:r>
              <a:rPr lang="en-US" dirty="0" smtClean="0">
                <a:latin typeface="Times New Roman" pitchFamily="18" charset="0"/>
                <a:cs typeface="Times New Roman" pitchFamily="18" charset="0"/>
              </a:rPr>
              <a:t>Hospital-Based Emergency Care, n.d</a:t>
            </a:r>
            <a:r>
              <a:rPr lang="en-US" b="0" i="0"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B727F71-EBD4-496D-90BB-15A9EB40FC06}"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Indeed, across the healthcare</a:t>
            </a:r>
            <a:r>
              <a:rPr lang="en-US" baseline="0" dirty="0" smtClean="0">
                <a:latin typeface="Times New Roman" pitchFamily="18" charset="0"/>
                <a:cs typeface="Times New Roman" pitchFamily="18" charset="0"/>
              </a:rPr>
              <a:t> setting, it is important to incorporate the aspect of evidence based medical process that endeavors to understand the diagnosis of the patient much quicker and according them the right treatment (</a:t>
            </a:r>
            <a:r>
              <a:rPr lang="en-US" b="0" i="0" dirty="0" err="1" smtClean="0">
                <a:latin typeface="Times New Roman" pitchFamily="18" charset="0"/>
                <a:cs typeface="Times New Roman" pitchFamily="18" charset="0"/>
              </a:rPr>
              <a:t>Pourhosseini</a:t>
            </a:r>
            <a:r>
              <a:rPr lang="en-US" b="0" i="0" dirty="0" smtClean="0">
                <a:latin typeface="Times New Roman" pitchFamily="18" charset="0"/>
                <a:cs typeface="Times New Roman" pitchFamily="18" charset="0"/>
              </a:rPr>
              <a:t> et al., 2015)</a:t>
            </a:r>
            <a:r>
              <a:rPr lang="en-US" baseline="0" dirty="0" smtClean="0">
                <a:latin typeface="Times New Roman" pitchFamily="18" charset="0"/>
                <a:cs typeface="Times New Roman" pitchFamily="18" charset="0"/>
              </a:rPr>
              <a:t>. Through the process, nurses and other health practitioners would increase their knowledge and expertise of handling the large number of individuals affected with the community crises. Furthermore, enhancing the emergency management process endeavors to provide the healthcare providers with a chance to view the provision of emergency services from a wholesome approach.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B727F71-EBD4-496D-90BB-15A9EB40FC06}"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BC47FB-2524-4162-80FF-AE1F091D095D}" type="datetimeFigureOut">
              <a:rPr lang="en-US" smtClean="0"/>
              <a:pPr/>
              <a:t>17-Jan-18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16DBB7-0BBF-49D6-9879-F1A9284458BF}"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BC47FB-2524-4162-80FF-AE1F091D095D}" type="datetimeFigureOut">
              <a:rPr lang="en-US" smtClean="0"/>
              <a:pPr/>
              <a:t>17-Jan-18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16DBB7-0BBF-49D6-9879-F1A9284458B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BC47FB-2524-4162-80FF-AE1F091D095D}" type="datetimeFigureOut">
              <a:rPr lang="en-US" smtClean="0"/>
              <a:pPr/>
              <a:t>17-Jan-18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16DBB7-0BBF-49D6-9879-F1A9284458B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BC47FB-2524-4162-80FF-AE1F091D095D}" type="datetimeFigureOut">
              <a:rPr lang="en-US" smtClean="0"/>
              <a:pPr/>
              <a:t>17-Jan-18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16DBB7-0BBF-49D6-9879-F1A9284458B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BC47FB-2524-4162-80FF-AE1F091D095D}" type="datetimeFigureOut">
              <a:rPr lang="en-US" smtClean="0"/>
              <a:pPr/>
              <a:t>17-Jan-18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16DBB7-0BBF-49D6-9879-F1A9284458BF}"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BC47FB-2524-4162-80FF-AE1F091D095D}" type="datetimeFigureOut">
              <a:rPr lang="en-US" smtClean="0"/>
              <a:pPr/>
              <a:t>17-Jan-18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16DBB7-0BBF-49D6-9879-F1A9284458BF}"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BC47FB-2524-4162-80FF-AE1F091D095D}" type="datetimeFigureOut">
              <a:rPr lang="en-US" smtClean="0"/>
              <a:pPr/>
              <a:t>17-Jan-18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C16DBB7-0BBF-49D6-9879-F1A9284458B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BC47FB-2524-4162-80FF-AE1F091D095D}" type="datetimeFigureOut">
              <a:rPr lang="en-US" smtClean="0"/>
              <a:pPr/>
              <a:t>17-Jan-18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C16DBB7-0BBF-49D6-9879-F1A9284458B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BC47FB-2524-4162-80FF-AE1F091D095D}" type="datetimeFigureOut">
              <a:rPr lang="en-US" smtClean="0"/>
              <a:pPr/>
              <a:t>17-Jan-18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C16DBB7-0BBF-49D6-9879-F1A9284458B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BC47FB-2524-4162-80FF-AE1F091D095D}" type="datetimeFigureOut">
              <a:rPr lang="en-US" smtClean="0"/>
              <a:pPr/>
              <a:t>17-Jan-18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16DBB7-0BBF-49D6-9879-F1A9284458B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BC47FB-2524-4162-80FF-AE1F091D095D}" type="datetimeFigureOut">
              <a:rPr lang="en-US" smtClean="0"/>
              <a:pPr/>
              <a:t>17-Jan-18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16DBB7-0BBF-49D6-9879-F1A9284458BF}"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BC47FB-2524-4162-80FF-AE1F091D095D}" type="datetimeFigureOut">
              <a:rPr lang="en-US" smtClean="0"/>
              <a:pPr/>
              <a:t>17-Jan-18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16DBB7-0BBF-49D6-9879-F1A9284458B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3508375"/>
          </a:xfrm>
        </p:spPr>
        <p:txBody>
          <a:bodyPr>
            <a:noAutofit/>
          </a:bodyPr>
          <a:lstStyle/>
          <a:p>
            <a:r>
              <a:rPr lang="en-US" dirty="0" smtClean="0">
                <a:latin typeface="Times New Roman" pitchFamily="18" charset="0"/>
                <a:cs typeface="Times New Roman" pitchFamily="18" charset="0"/>
              </a:rPr>
              <a:t>Community Crises</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Student’s Name</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Lecturer’s Name</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Course Code &amp; Name</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Date of Submission</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Evidence-based nursing responses cont…</a:t>
            </a:r>
            <a:endParaRPr lang="en-US" dirty="0"/>
          </a:p>
        </p:txBody>
      </p:sp>
      <p:sp>
        <p:nvSpPr>
          <p:cNvPr id="3" name="Content Placeholder 2"/>
          <p:cNvSpPr>
            <a:spLocks noGrp="1"/>
          </p:cNvSpPr>
          <p:nvPr>
            <p:ph idx="1"/>
          </p:nvPr>
        </p:nvSpPr>
        <p:spPr/>
        <p:txBody>
          <a:bodyPr>
            <a:normAutofit/>
          </a:bodyPr>
          <a:lstStyle/>
          <a:p>
            <a:pPr marL="514350" indent="-514350">
              <a:buFont typeface="Wingdings" pitchFamily="2" charset="2"/>
              <a:buChar char="Ø"/>
            </a:pPr>
            <a:r>
              <a:rPr lang="en-US" sz="3600" dirty="0" smtClean="0">
                <a:latin typeface="Times New Roman" pitchFamily="18" charset="0"/>
                <a:cs typeface="Times New Roman" pitchFamily="18" charset="0"/>
              </a:rPr>
              <a:t>Additionally, it is essential to incorporate evidence based medicine process (</a:t>
            </a:r>
            <a:r>
              <a:rPr lang="en-US" sz="3600" b="0" i="0" dirty="0" err="1" smtClean="0">
                <a:latin typeface="Times New Roman" pitchFamily="18" charset="0"/>
                <a:cs typeface="Times New Roman" pitchFamily="18" charset="0"/>
              </a:rPr>
              <a:t>Pourhosseini</a:t>
            </a:r>
            <a:r>
              <a:rPr lang="en-US" sz="3600" b="0" i="0" dirty="0" smtClean="0">
                <a:latin typeface="Times New Roman" pitchFamily="18" charset="0"/>
                <a:cs typeface="Times New Roman" pitchFamily="18" charset="0"/>
              </a:rPr>
              <a:t> et al., 2015)</a:t>
            </a:r>
            <a:r>
              <a:rPr lang="en-US" sz="3600" dirty="0" smtClean="0">
                <a:latin typeface="Times New Roman" pitchFamily="18" charset="0"/>
                <a:cs typeface="Times New Roman" pitchFamily="18" charset="0"/>
              </a:rPr>
              <a:t>.</a:t>
            </a:r>
          </a:p>
          <a:p>
            <a:pPr marL="514350" indent="-514350">
              <a:buFont typeface="Wingdings" pitchFamily="2" charset="2"/>
              <a:buChar char="Ø"/>
            </a:pPr>
            <a:r>
              <a:rPr lang="en-US" sz="3600" dirty="0" smtClean="0">
                <a:latin typeface="Times New Roman" pitchFamily="18" charset="0"/>
                <a:cs typeface="Times New Roman" pitchFamily="18" charset="0"/>
              </a:rPr>
              <a:t>Enhancing the emergency management process</a:t>
            </a:r>
          </a:p>
          <a:p>
            <a:pPr marL="514350" indent="-514350">
              <a:buFont typeface="Wingdings" pitchFamily="2" charset="2"/>
              <a:buChar char="Ø"/>
            </a:pPr>
            <a:r>
              <a:rPr lang="en-US" sz="3600" dirty="0" smtClean="0">
                <a:latin typeface="Times New Roman" pitchFamily="18" charset="0"/>
                <a:cs typeface="Times New Roman" pitchFamily="18" charset="0"/>
              </a:rPr>
              <a:t>Improving the communication methods.</a:t>
            </a:r>
          </a:p>
          <a:p>
            <a:pPr marL="514350" indent="-514350">
              <a:buFont typeface="Wingdings" pitchFamily="2" charset="2"/>
              <a:buChar char="Ø"/>
            </a:pPr>
            <a:endParaRPr lang="en-US" sz="36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Evidence-based nursing responses cont…</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US" dirty="0" smtClean="0">
                <a:latin typeface="Times New Roman" pitchFamily="18" charset="0"/>
                <a:cs typeface="Times New Roman" pitchFamily="18" charset="0"/>
              </a:rPr>
              <a:t>Elsewhere, it would be important to avail the essential healthcare equipment and supplies across the regions as a way of ensuring that the stocks can handle the emergency periods (</a:t>
            </a:r>
            <a:r>
              <a:rPr lang="en-US" b="0" i="0" dirty="0" err="1" smtClean="0">
                <a:latin typeface="Times New Roman" pitchFamily="18" charset="0"/>
                <a:cs typeface="Times New Roman" pitchFamily="18" charset="0"/>
              </a:rPr>
              <a:t>Pourhosseini</a:t>
            </a:r>
            <a:r>
              <a:rPr lang="en-US" b="0" i="0" dirty="0" smtClean="0">
                <a:latin typeface="Times New Roman" pitchFamily="18" charset="0"/>
                <a:cs typeface="Times New Roman" pitchFamily="18" charset="0"/>
              </a:rPr>
              <a:t> et al., 2015)</a:t>
            </a:r>
            <a:r>
              <a:rPr lang="en-US" dirty="0" smtClean="0">
                <a:latin typeface="Times New Roman" pitchFamily="18" charset="0"/>
                <a:cs typeface="Times New Roman" pitchFamily="18" charset="0"/>
              </a:rPr>
              <a:t>.</a:t>
            </a:r>
          </a:p>
          <a:p>
            <a:pPr>
              <a:buFont typeface="Wingdings" pitchFamily="2" charset="2"/>
              <a:buChar char="Ø"/>
            </a:pPr>
            <a:r>
              <a:rPr lang="en-US" dirty="0" smtClean="0">
                <a:latin typeface="Times New Roman" pitchFamily="18" charset="0"/>
                <a:cs typeface="Times New Roman" pitchFamily="18" charset="0"/>
              </a:rPr>
              <a:t>Besides, conducting drill programs and practical sessions for the nurses and vulnerable individuals  would improve their understanding of the nature of healthcare support required (</a:t>
            </a:r>
            <a:r>
              <a:rPr lang="en-US" b="0" i="0" dirty="0" err="1" smtClean="0">
                <a:latin typeface="Times New Roman" pitchFamily="18" charset="0"/>
                <a:cs typeface="Times New Roman" pitchFamily="18" charset="0"/>
              </a:rPr>
              <a:t>Pourhosseini</a:t>
            </a:r>
            <a:r>
              <a:rPr lang="en-US" b="0" i="0" dirty="0" smtClean="0">
                <a:latin typeface="Times New Roman" pitchFamily="18" charset="0"/>
                <a:cs typeface="Times New Roman" pitchFamily="18" charset="0"/>
              </a:rPr>
              <a:t> et al., 2015)</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Conclusion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buFont typeface="Wingdings" pitchFamily="2" charset="2"/>
              <a:buChar char="Ø"/>
            </a:pPr>
            <a:r>
              <a:rPr lang="en-US" dirty="0" smtClean="0">
                <a:latin typeface="Times New Roman" pitchFamily="18" charset="0"/>
                <a:cs typeface="Times New Roman" pitchFamily="18" charset="0"/>
              </a:rPr>
              <a:t>Community Crises severely impact on the health of communities.</a:t>
            </a:r>
          </a:p>
          <a:p>
            <a:pPr>
              <a:buFont typeface="Wingdings" pitchFamily="2" charset="2"/>
              <a:buChar char="Ø"/>
            </a:pPr>
            <a:r>
              <a:rPr lang="en-US" dirty="0" smtClean="0">
                <a:latin typeface="Times New Roman" pitchFamily="18" charset="0"/>
                <a:cs typeface="Times New Roman" pitchFamily="18" charset="0"/>
              </a:rPr>
              <a:t>Disaster preparedness and management is crucial in vulnerable regions.</a:t>
            </a:r>
          </a:p>
          <a:p>
            <a:pPr>
              <a:buFont typeface="Wingdings" pitchFamily="2" charset="2"/>
              <a:buChar char="Ø"/>
            </a:pPr>
            <a:r>
              <a:rPr lang="en-US" dirty="0" smtClean="0">
                <a:latin typeface="Times New Roman" pitchFamily="18" charset="0"/>
                <a:cs typeface="Times New Roman" pitchFamily="18" charset="0"/>
              </a:rPr>
              <a:t>Multi-sector coordination is integral in enhancing quality healthcare to distressed individuals .</a:t>
            </a:r>
          </a:p>
          <a:p>
            <a:pPr>
              <a:buFont typeface="Wingdings" pitchFamily="2" charset="2"/>
              <a:buChar char="Ø"/>
            </a:pPr>
            <a:r>
              <a:rPr lang="en-US" dirty="0" smtClean="0">
                <a:latin typeface="Times New Roman" pitchFamily="18" charset="0"/>
                <a:cs typeface="Times New Roman" pitchFamily="18" charset="0"/>
              </a:rPr>
              <a:t>Essential supplies should be availed together with training of nursing practitioners to handle various cases</a:t>
            </a:r>
            <a:endParaRPr lang="en-US"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References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55000" lnSpcReduction="20000"/>
          </a:bodyPr>
          <a:lstStyle/>
          <a:p>
            <a:pPr>
              <a:buNone/>
            </a:pPr>
            <a:r>
              <a:rPr lang="en-US" b="0" i="0" dirty="0" smtClean="0">
                <a:latin typeface="Times New Roman" pitchFamily="18" charset="0"/>
                <a:cs typeface="Times New Roman" pitchFamily="18" charset="0"/>
              </a:rPr>
              <a:t>Responding to Hurricane Sandy. (n.d.). Retrieved January 16, 2018, from https://www.phe.gov/Preparedness/planning/hpp/sandy/Pages/respond.aspx</a:t>
            </a:r>
          </a:p>
          <a:p>
            <a:pPr>
              <a:buNone/>
            </a:pPr>
            <a:r>
              <a:rPr lang="en-US" b="0" i="0" dirty="0" smtClean="0">
                <a:latin typeface="Times New Roman" pitchFamily="18" charset="0"/>
                <a:cs typeface="Times New Roman" pitchFamily="18" charset="0"/>
              </a:rPr>
              <a:t>Response to Hurricane Katrina. (n.d.). Retrieved January 16, 2018, from https://www.cdcfoundation.org/program/response/katrina</a:t>
            </a:r>
          </a:p>
          <a:p>
            <a:pPr>
              <a:buNone/>
            </a:pPr>
            <a:r>
              <a:rPr lang="en-US" dirty="0">
                <a:latin typeface="Times New Roman" pitchFamily="18" charset="0"/>
                <a:cs typeface="Times New Roman" pitchFamily="18" charset="0"/>
              </a:rPr>
              <a:t>Cameron, A., Lart, R., </a:t>
            </a:r>
            <a:r>
              <a:rPr lang="en-US" dirty="0" err="1">
                <a:latin typeface="Times New Roman" pitchFamily="18" charset="0"/>
                <a:cs typeface="Times New Roman" pitchFamily="18" charset="0"/>
              </a:rPr>
              <a:t>Bostock</a:t>
            </a:r>
            <a:r>
              <a:rPr lang="en-US" dirty="0">
                <a:latin typeface="Times New Roman" pitchFamily="18" charset="0"/>
                <a:cs typeface="Times New Roman" pitchFamily="18" charset="0"/>
              </a:rPr>
              <a:t>, L., &amp; </a:t>
            </a:r>
            <a:r>
              <a:rPr lang="en-US" dirty="0" err="1">
                <a:latin typeface="Times New Roman" pitchFamily="18" charset="0"/>
                <a:cs typeface="Times New Roman" pitchFamily="18" charset="0"/>
              </a:rPr>
              <a:t>Coomber</a:t>
            </a:r>
            <a:r>
              <a:rPr lang="en-US" dirty="0">
                <a:latin typeface="Times New Roman" pitchFamily="18" charset="0"/>
                <a:cs typeface="Times New Roman" pitchFamily="18" charset="0"/>
              </a:rPr>
              <a:t>, C. (2013). Factors that promote and hinder joint and integrated working between health and social care services: a review of research literature. </a:t>
            </a:r>
            <a:r>
              <a:rPr lang="en-US" i="1" dirty="0">
                <a:latin typeface="Times New Roman" pitchFamily="18" charset="0"/>
                <a:cs typeface="Times New Roman" pitchFamily="18" charset="0"/>
              </a:rPr>
              <a:t>Health &amp; Social Care in the Community,</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22</a:t>
            </a:r>
            <a:r>
              <a:rPr lang="en-US" dirty="0">
                <a:latin typeface="Times New Roman" pitchFamily="18" charset="0"/>
                <a:cs typeface="Times New Roman" pitchFamily="18" charset="0"/>
              </a:rPr>
              <a:t>(3), 225-233. </a:t>
            </a:r>
            <a:r>
              <a:rPr lang="en-US" dirty="0" smtClean="0">
                <a:latin typeface="Times New Roman" pitchFamily="18" charset="0"/>
                <a:cs typeface="Times New Roman" pitchFamily="18" charset="0"/>
              </a:rPr>
              <a:t>DOI: 10.1111/hsc.12057</a:t>
            </a:r>
          </a:p>
          <a:p>
            <a:pPr>
              <a:buNone/>
            </a:pPr>
            <a:r>
              <a:rPr lang="en-US" b="0" i="0" dirty="0" err="1" smtClean="0">
                <a:latin typeface="Times New Roman" pitchFamily="18" charset="0"/>
                <a:cs typeface="Times New Roman" pitchFamily="18" charset="0"/>
              </a:rPr>
              <a:t>Pourhosseini</a:t>
            </a:r>
            <a:r>
              <a:rPr lang="en-US" b="0" i="0" dirty="0" smtClean="0">
                <a:latin typeface="Times New Roman" pitchFamily="18" charset="0"/>
                <a:cs typeface="Times New Roman" pitchFamily="18" charset="0"/>
              </a:rPr>
              <a:t>, S. S., </a:t>
            </a:r>
            <a:r>
              <a:rPr lang="en-US" b="0" i="0" dirty="0" err="1" smtClean="0">
                <a:latin typeface="Times New Roman" pitchFamily="18" charset="0"/>
                <a:cs typeface="Times New Roman" pitchFamily="18" charset="0"/>
              </a:rPr>
              <a:t>Ardalan</a:t>
            </a:r>
            <a:r>
              <a:rPr lang="en-US" b="0" i="0" dirty="0" smtClean="0">
                <a:latin typeface="Times New Roman" pitchFamily="18" charset="0"/>
                <a:cs typeface="Times New Roman" pitchFamily="18" charset="0"/>
              </a:rPr>
              <a:t>, A., &amp; </a:t>
            </a:r>
            <a:r>
              <a:rPr lang="en-US" b="0" i="0" dirty="0" err="1" smtClean="0">
                <a:latin typeface="Times New Roman" pitchFamily="18" charset="0"/>
                <a:cs typeface="Times New Roman" pitchFamily="18" charset="0"/>
              </a:rPr>
              <a:t>Mehrolhassani</a:t>
            </a:r>
            <a:r>
              <a:rPr lang="en-US" b="0" i="0" dirty="0" smtClean="0">
                <a:latin typeface="Times New Roman" pitchFamily="18" charset="0"/>
                <a:cs typeface="Times New Roman" pitchFamily="18" charset="0"/>
              </a:rPr>
              <a:t>, M. H. (2015). Key aspects of providing healthcare services in disaster response stage. Iranian journal of public health, 44(1), 111.</a:t>
            </a:r>
          </a:p>
          <a:p>
            <a:pPr>
              <a:buNone/>
            </a:pPr>
            <a:r>
              <a:rPr lang="en-US" dirty="0">
                <a:latin typeface="Times New Roman" pitchFamily="18" charset="0"/>
                <a:cs typeface="Times New Roman" pitchFamily="18" charset="0"/>
              </a:rPr>
              <a:t>Lewis, J. A., </a:t>
            </a:r>
            <a:r>
              <a:rPr lang="en-US" dirty="0" err="1">
                <a:latin typeface="Times New Roman" pitchFamily="18" charset="0"/>
                <a:cs typeface="Times New Roman" pitchFamily="18" charset="0"/>
              </a:rPr>
              <a:t>Zipperer</a:t>
            </a:r>
            <a:r>
              <a:rPr lang="en-US" dirty="0">
                <a:latin typeface="Times New Roman" pitchFamily="18" charset="0"/>
                <a:cs typeface="Times New Roman" pitchFamily="18" charset="0"/>
              </a:rPr>
              <a:t>, W. C., </a:t>
            </a:r>
            <a:r>
              <a:rPr lang="en-US" dirty="0" err="1">
                <a:latin typeface="Times New Roman" pitchFamily="18" charset="0"/>
                <a:cs typeface="Times New Roman" pitchFamily="18" charset="0"/>
              </a:rPr>
              <a:t>Ernstson</a:t>
            </a:r>
            <a:r>
              <a:rPr lang="en-US" dirty="0">
                <a:latin typeface="Times New Roman" pitchFamily="18" charset="0"/>
                <a:cs typeface="Times New Roman" pitchFamily="18" charset="0"/>
              </a:rPr>
              <a:t>, H., </a:t>
            </a:r>
            <a:r>
              <a:rPr lang="en-US" dirty="0" err="1">
                <a:latin typeface="Times New Roman" pitchFamily="18" charset="0"/>
                <a:cs typeface="Times New Roman" pitchFamily="18" charset="0"/>
              </a:rPr>
              <a:t>Bernik</a:t>
            </a:r>
            <a:r>
              <a:rPr lang="en-US" dirty="0">
                <a:latin typeface="Times New Roman" pitchFamily="18" charset="0"/>
                <a:cs typeface="Times New Roman" pitchFamily="18" charset="0"/>
              </a:rPr>
              <a:t>, B., Hazen, R., </a:t>
            </a:r>
            <a:r>
              <a:rPr lang="en-US" dirty="0" err="1">
                <a:latin typeface="Times New Roman" pitchFamily="18" charset="0"/>
                <a:cs typeface="Times New Roman" pitchFamily="18" charset="0"/>
              </a:rPr>
              <a:t>Elmqvist</a:t>
            </a:r>
            <a:r>
              <a:rPr lang="en-US" dirty="0">
                <a:latin typeface="Times New Roman" pitchFamily="18" charset="0"/>
                <a:cs typeface="Times New Roman" pitchFamily="18" charset="0"/>
              </a:rPr>
              <a:t>, T., &amp; Blum, M. J. (2017). </a:t>
            </a:r>
            <a:r>
              <a:rPr lang="en-US" dirty="0" err="1">
                <a:latin typeface="Times New Roman" pitchFamily="18" charset="0"/>
                <a:cs typeface="Times New Roman" pitchFamily="18" charset="0"/>
              </a:rPr>
              <a:t>Socioecological</a:t>
            </a:r>
            <a:r>
              <a:rPr lang="en-US" dirty="0">
                <a:latin typeface="Times New Roman" pitchFamily="18" charset="0"/>
                <a:cs typeface="Times New Roman" pitchFamily="18" charset="0"/>
              </a:rPr>
              <a:t> disparities in New Orleans following Hurricane Katrina. </a:t>
            </a:r>
            <a:r>
              <a:rPr lang="en-US" i="1" dirty="0">
                <a:latin typeface="Times New Roman" pitchFamily="18" charset="0"/>
                <a:cs typeface="Times New Roman" pitchFamily="18" charset="0"/>
              </a:rPr>
              <a:t>Ecosphere,</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8</a:t>
            </a:r>
            <a:r>
              <a:rPr lang="en-US" dirty="0">
                <a:latin typeface="Times New Roman" pitchFamily="18" charset="0"/>
                <a:cs typeface="Times New Roman" pitchFamily="18" charset="0"/>
              </a:rPr>
              <a:t>(9). </a:t>
            </a:r>
            <a:r>
              <a:rPr lang="en-US" dirty="0" smtClean="0">
                <a:latin typeface="Times New Roman" pitchFamily="18" charset="0"/>
                <a:cs typeface="Times New Roman" pitchFamily="18" charset="0"/>
              </a:rPr>
              <a:t>doi:10.1002/ecs2.1922</a:t>
            </a:r>
          </a:p>
          <a:p>
            <a:pPr>
              <a:buNone/>
            </a:pPr>
            <a:r>
              <a:rPr lang="en-US" b="0" i="0" dirty="0" smtClean="0">
                <a:latin typeface="Times New Roman" pitchFamily="18" charset="0"/>
                <a:cs typeface="Times New Roman" pitchFamily="18" charset="0"/>
              </a:rPr>
              <a:t>The determinants of health. (n.d.). Retrieved January 16, 2018, from http://www.who.int/hia/evidence/doh/en/</a:t>
            </a:r>
          </a:p>
          <a:p>
            <a:pPr>
              <a:buNone/>
            </a:pPr>
            <a:r>
              <a:rPr lang="en-US" dirty="0" smtClean="0">
                <a:latin typeface="Times New Roman" pitchFamily="18" charset="0"/>
                <a:cs typeface="Times New Roman" pitchFamily="18" charset="0"/>
              </a:rPr>
              <a:t>"Hospital-Based Emergency Care: At the Breaking Point" at NAP.edu. (n.d.). Retrieved January 16, 2018, from https://www.nap.edu/read/11621/chapter/9</a:t>
            </a:r>
            <a:endParaRPr lang="en-US"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latin typeface="Times New Roman" pitchFamily="18" charset="0"/>
                <a:cs typeface="Times New Roman" pitchFamily="18" charset="0"/>
              </a:rPr>
              <a:t>Factors </a:t>
            </a:r>
            <a:r>
              <a:rPr lang="en-US" b="1" dirty="0">
                <a:latin typeface="Times New Roman" pitchFamily="18" charset="0"/>
                <a:cs typeface="Times New Roman" pitchFamily="18" charset="0"/>
              </a:rPr>
              <a:t>that affect the health of communities</a:t>
            </a:r>
          </a:p>
        </p:txBody>
      </p:sp>
      <p:sp>
        <p:nvSpPr>
          <p:cNvPr id="3" name="Content Placeholder 2"/>
          <p:cNvSpPr>
            <a:spLocks noGrp="1"/>
          </p:cNvSpPr>
          <p:nvPr>
            <p:ph idx="1"/>
          </p:nvPr>
        </p:nvSpPr>
        <p:spPr/>
        <p:txBody>
          <a:bodyPr>
            <a:normAutofit lnSpcReduction="10000"/>
          </a:bodyPr>
          <a:lstStyle/>
          <a:p>
            <a:pPr>
              <a:buNone/>
            </a:pPr>
            <a:r>
              <a:rPr lang="en-US" sz="4000" dirty="0" smtClean="0">
                <a:latin typeface="Times New Roman" pitchFamily="18" charset="0"/>
                <a:cs typeface="Times New Roman" pitchFamily="18" charset="0"/>
              </a:rPr>
              <a:t>There are several factors that affect the health of communities. They include;</a:t>
            </a:r>
          </a:p>
          <a:p>
            <a:pPr>
              <a:buFont typeface="Wingdings" pitchFamily="2" charset="2"/>
              <a:buChar char="Ø"/>
            </a:pPr>
            <a:r>
              <a:rPr lang="en-US" sz="4000" dirty="0" smtClean="0">
                <a:latin typeface="Times New Roman" pitchFamily="18" charset="0"/>
                <a:cs typeface="Times New Roman" pitchFamily="18" charset="0"/>
              </a:rPr>
              <a:t>The physical and geographical environment of individuals (WHO, n.d.)</a:t>
            </a:r>
          </a:p>
          <a:p>
            <a:pPr>
              <a:buFont typeface="Wingdings" pitchFamily="2" charset="2"/>
              <a:buChar char="Ø"/>
            </a:pPr>
            <a:r>
              <a:rPr lang="en-US" sz="4000" dirty="0" smtClean="0">
                <a:latin typeface="Times New Roman" pitchFamily="18" charset="0"/>
                <a:cs typeface="Times New Roman" pitchFamily="18" charset="0"/>
              </a:rPr>
              <a:t>Socioeconomic environment of individuals (WHO, n.d.)</a:t>
            </a:r>
          </a:p>
          <a:p>
            <a:pPr>
              <a:buNone/>
            </a:pPr>
            <a:endParaRPr lang="en-US" sz="4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Examples of Community Crises and their impacts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US" sz="4000" dirty="0" smtClean="0">
                <a:latin typeface="Times New Roman" pitchFamily="18" charset="0"/>
                <a:cs typeface="Times New Roman" pitchFamily="18" charset="0"/>
              </a:rPr>
              <a:t>In the year 2005, the Hurricane Katrina storm affected the Gulf Coast in the United States (Lewis et al., 2017).</a:t>
            </a:r>
          </a:p>
          <a:p>
            <a:pPr>
              <a:buFont typeface="Wingdings" pitchFamily="2" charset="2"/>
              <a:buChar char="Ø"/>
            </a:pPr>
            <a:r>
              <a:rPr lang="en-US" sz="4000" dirty="0" smtClean="0">
                <a:latin typeface="Times New Roman" pitchFamily="18" charset="0"/>
                <a:cs typeface="Times New Roman" pitchFamily="18" charset="0"/>
              </a:rPr>
              <a:t>Elsewhere, the Hurricane Sandy of the year 2012 dramatically impacted on several states in the United States and many Caribbean nations (Lewis et al., 2017).</a:t>
            </a:r>
            <a:endParaRPr lang="en-US" sz="4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Impact of crisis situation on overall health of community</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sz="3600" dirty="0" smtClean="0">
                <a:latin typeface="Times New Roman" pitchFamily="18" charset="0"/>
                <a:cs typeface="Times New Roman" pitchFamily="18" charset="0"/>
              </a:rPr>
              <a:t>Community crises often disrupt the health of the community as they overwhelm the existing service providers (Hospital-Based Emergency Care, n.d).</a:t>
            </a:r>
          </a:p>
          <a:p>
            <a:pPr>
              <a:buFont typeface="Wingdings" pitchFamily="2" charset="2"/>
              <a:buChar char="Ø"/>
            </a:pPr>
            <a:r>
              <a:rPr lang="en-US" sz="3600" dirty="0" smtClean="0">
                <a:latin typeface="Times New Roman" pitchFamily="18" charset="0"/>
                <a:cs typeface="Times New Roman" pitchFamily="18" charset="0"/>
              </a:rPr>
              <a:t>There is an overall decline in the health of the community as many people are affected while others could suffer long-term chronic illnesses.</a:t>
            </a:r>
            <a:endParaRPr lang="en-US" sz="36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latin typeface="Times New Roman" pitchFamily="18" charset="0"/>
                <a:cs typeface="Times New Roman" pitchFamily="18" charset="0"/>
              </a:rPr>
              <a:t>Approaches to response of the Hurricane Katrina</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buFont typeface="Wingdings" pitchFamily="2" charset="2"/>
              <a:buChar char="Ø"/>
            </a:pPr>
            <a:r>
              <a:rPr lang="en-US" sz="3600" dirty="0" smtClean="0">
                <a:latin typeface="Times New Roman" pitchFamily="18" charset="0"/>
                <a:cs typeface="Times New Roman" pitchFamily="18" charset="0"/>
              </a:rPr>
              <a:t>During the Hurricane Katrina, the nursing services were devastated with many public health facilities destroyed (Response to Hurricane Katrina, n.d.).</a:t>
            </a:r>
          </a:p>
          <a:p>
            <a:pPr>
              <a:buFont typeface="Wingdings" pitchFamily="2" charset="2"/>
              <a:buChar char="Ø"/>
            </a:pPr>
            <a:r>
              <a:rPr lang="en-US" sz="3600" dirty="0" smtClean="0">
                <a:latin typeface="Times New Roman" pitchFamily="18" charset="0"/>
                <a:cs typeface="Times New Roman" pitchFamily="18" charset="0"/>
              </a:rPr>
              <a:t>As such, lack of coordination greatly impacted on the nursing practitioners capability to offer essential public health services.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Approaches to </a:t>
            </a:r>
            <a:r>
              <a:rPr lang="en-US" b="1" dirty="0" smtClean="0">
                <a:latin typeface="Times New Roman" pitchFamily="18" charset="0"/>
                <a:cs typeface="Times New Roman" pitchFamily="18" charset="0"/>
              </a:rPr>
              <a:t>response of the </a:t>
            </a:r>
            <a:r>
              <a:rPr lang="en-US" b="1" dirty="0" smtClean="0">
                <a:latin typeface="Times New Roman" pitchFamily="18" charset="0"/>
                <a:cs typeface="Times New Roman" pitchFamily="18" charset="0"/>
              </a:rPr>
              <a:t>Hurricane Sandy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dirty="0" smtClean="0">
                <a:latin typeface="Times New Roman" pitchFamily="18" charset="0"/>
                <a:cs typeface="Times New Roman" pitchFamily="18" charset="0"/>
              </a:rPr>
              <a:t>Following the Hurricane Sandy storm, the nursing services were deployed with the setting up of healthcare evaluation centers across the region (Response to Hurricane Sandy, n.d.).</a:t>
            </a:r>
          </a:p>
          <a:p>
            <a:pPr>
              <a:buFont typeface="Wingdings" pitchFamily="2" charset="2"/>
              <a:buChar char="Ø"/>
            </a:pPr>
            <a:r>
              <a:rPr lang="en-US" dirty="0" smtClean="0">
                <a:latin typeface="Times New Roman" pitchFamily="18" charset="0"/>
                <a:cs typeface="Times New Roman" pitchFamily="18" charset="0"/>
              </a:rPr>
              <a:t>There was also an improvement in the access to the hospital services with several nurses playing a role in improving the health of individuals.</a:t>
            </a: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Potential obstacles providing </a:t>
            </a:r>
            <a:r>
              <a:rPr lang="en-US" b="1" dirty="0">
                <a:latin typeface="Times New Roman" pitchFamily="18" charset="0"/>
                <a:cs typeface="Times New Roman" pitchFamily="18" charset="0"/>
              </a:rPr>
              <a:t>health care </a:t>
            </a:r>
            <a:r>
              <a:rPr lang="en-US" b="1" dirty="0" smtClean="0">
                <a:latin typeface="Times New Roman" pitchFamily="18" charset="0"/>
                <a:cs typeface="Times New Roman" pitchFamily="18" charset="0"/>
              </a:rPr>
              <a:t>services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buFont typeface="Wingdings" pitchFamily="2" charset="2"/>
              <a:buChar char="ü"/>
            </a:pPr>
            <a:r>
              <a:rPr lang="en-US" dirty="0" smtClean="0">
                <a:latin typeface="Times New Roman" pitchFamily="18" charset="0"/>
                <a:cs typeface="Times New Roman" pitchFamily="18" charset="0"/>
              </a:rPr>
              <a:t>A number of challenges exist in my community in the provision of healthcare services during crises situations which include;</a:t>
            </a:r>
          </a:p>
          <a:p>
            <a:pPr>
              <a:buFont typeface="Wingdings" pitchFamily="2" charset="2"/>
              <a:buChar char="Ø"/>
            </a:pPr>
            <a:r>
              <a:rPr lang="en-US" dirty="0" smtClean="0">
                <a:latin typeface="Times New Roman" pitchFamily="18" charset="0"/>
                <a:cs typeface="Times New Roman" pitchFamily="18" charset="0"/>
              </a:rPr>
              <a:t>Inadequate medical personnel and medical supplies to handle the injured persons (Cameron et al., 2013)</a:t>
            </a:r>
          </a:p>
          <a:p>
            <a:pPr>
              <a:buFont typeface="Wingdings" pitchFamily="2" charset="2"/>
              <a:buChar char="Ø"/>
            </a:pPr>
            <a:r>
              <a:rPr lang="en-US" dirty="0" smtClean="0">
                <a:latin typeface="Times New Roman" pitchFamily="18" charset="0"/>
                <a:cs typeface="Times New Roman" pitchFamily="18" charset="0"/>
              </a:rPr>
              <a:t>Impassable terrains in times of a crisis.</a:t>
            </a:r>
          </a:p>
          <a:p>
            <a:pPr>
              <a:buFont typeface="Wingdings" pitchFamily="2" charset="2"/>
              <a:buChar char="Ø"/>
            </a:pPr>
            <a:r>
              <a:rPr lang="en-US" dirty="0" smtClean="0">
                <a:latin typeface="Times New Roman" pitchFamily="18" charset="0"/>
                <a:cs typeface="Times New Roman" pitchFamily="18" charset="0"/>
              </a:rPr>
              <a:t>Inadequate coordination among health providers.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Current </a:t>
            </a:r>
            <a:r>
              <a:rPr lang="en-US" dirty="0">
                <a:latin typeface="Times New Roman" pitchFamily="18" charset="0"/>
                <a:cs typeface="Times New Roman" pitchFamily="18" charset="0"/>
              </a:rPr>
              <a:t>practices </a:t>
            </a:r>
            <a:r>
              <a:rPr lang="en-US" dirty="0" smtClean="0">
                <a:latin typeface="Times New Roman" pitchFamily="18" charset="0"/>
                <a:cs typeface="Times New Roman" pitchFamily="18" charset="0"/>
              </a:rPr>
              <a:t>for </a:t>
            </a:r>
            <a:r>
              <a:rPr lang="en-US" dirty="0">
                <a:latin typeface="Times New Roman" pitchFamily="18" charset="0"/>
                <a:cs typeface="Times New Roman" pitchFamily="18" charset="0"/>
              </a:rPr>
              <a:t>providing health care services </a:t>
            </a:r>
            <a:r>
              <a:rPr lang="en-US" dirty="0" smtClean="0">
                <a:latin typeface="Times New Roman" pitchFamily="18" charset="0"/>
                <a:cs typeface="Times New Roman" pitchFamily="18" charset="0"/>
              </a:rPr>
              <a:t>during crises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buNone/>
            </a:pPr>
            <a:r>
              <a:rPr lang="en-US" dirty="0" smtClean="0">
                <a:latin typeface="Times New Roman" pitchFamily="18" charset="0"/>
                <a:cs typeface="Times New Roman" pitchFamily="18" charset="0"/>
              </a:rPr>
              <a:t>Some of the current practices for providing healthcare services during community crisis include;</a:t>
            </a:r>
          </a:p>
          <a:p>
            <a:pPr marL="514350" indent="-514350">
              <a:buFont typeface="Wingdings" pitchFamily="2" charset="2"/>
              <a:buChar char="Ø"/>
            </a:pPr>
            <a:r>
              <a:rPr lang="en-US" dirty="0" smtClean="0">
                <a:latin typeface="Times New Roman" pitchFamily="18" charset="0"/>
                <a:cs typeface="Times New Roman" pitchFamily="18" charset="0"/>
              </a:rPr>
              <a:t>Use of ambulances to evacuate injured individuals to healthcare centers.</a:t>
            </a:r>
          </a:p>
          <a:p>
            <a:pPr marL="514350" indent="-514350">
              <a:buFont typeface="Wingdings" pitchFamily="2" charset="2"/>
              <a:buChar char="Ø"/>
            </a:pPr>
            <a:r>
              <a:rPr lang="en-US" dirty="0" smtClean="0">
                <a:latin typeface="Times New Roman" pitchFamily="18" charset="0"/>
                <a:cs typeface="Times New Roman" pitchFamily="18" charset="0"/>
              </a:rPr>
              <a:t>Setting up of mobile pre-hospital services for minor injuries and first aid.</a:t>
            </a:r>
          </a:p>
          <a:p>
            <a:pPr marL="514350" indent="-514350">
              <a:buFont typeface="Wingdings" pitchFamily="2" charset="2"/>
              <a:buChar char="Ø"/>
            </a:pPr>
            <a:r>
              <a:rPr lang="en-US" dirty="0" smtClean="0">
                <a:latin typeface="Times New Roman" pitchFamily="18" charset="0"/>
                <a:cs typeface="Times New Roman" pitchFamily="18" charset="0"/>
              </a:rPr>
              <a:t>Provision of medical supplies to the affected regions</a:t>
            </a:r>
          </a:p>
          <a:p>
            <a:pPr>
              <a:buNone/>
            </a:pP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Evidence-based </a:t>
            </a:r>
            <a:r>
              <a:rPr lang="en-US" dirty="0">
                <a:latin typeface="Times New Roman" pitchFamily="18" charset="0"/>
                <a:cs typeface="Times New Roman" pitchFamily="18" charset="0"/>
              </a:rPr>
              <a:t>nursing </a:t>
            </a:r>
            <a:r>
              <a:rPr lang="en-US" dirty="0" smtClean="0">
                <a:latin typeface="Times New Roman" pitchFamily="18" charset="0"/>
                <a:cs typeface="Times New Roman" pitchFamily="18" charset="0"/>
              </a:rPr>
              <a:t>responses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r>
              <a:rPr lang="en-US" dirty="0" smtClean="0">
                <a:latin typeface="Times New Roman" pitchFamily="18" charset="0"/>
                <a:cs typeface="Times New Roman" pitchFamily="18" charset="0"/>
              </a:rPr>
              <a:t>Some of the evidence based nursing responses for providing healthcare services to the community related crises include;</a:t>
            </a:r>
          </a:p>
          <a:p>
            <a:pPr>
              <a:buFont typeface="Wingdings" pitchFamily="2" charset="2"/>
              <a:buChar char="Ø"/>
            </a:pPr>
            <a:r>
              <a:rPr lang="en-US" dirty="0" smtClean="0">
                <a:latin typeface="Times New Roman" pitchFamily="18" charset="0"/>
                <a:cs typeface="Times New Roman" pitchFamily="18" charset="0"/>
              </a:rPr>
              <a:t>Enhancing the nursing practitioners training to incorporate stressful community related crises (</a:t>
            </a:r>
            <a:r>
              <a:rPr lang="en-US" b="0" i="0" dirty="0" err="1" smtClean="0">
                <a:latin typeface="Times New Roman" pitchFamily="18" charset="0"/>
                <a:cs typeface="Times New Roman" pitchFamily="18" charset="0"/>
              </a:rPr>
              <a:t>Pourhosseini</a:t>
            </a:r>
            <a:r>
              <a:rPr lang="en-US" b="0" i="0" dirty="0" smtClean="0">
                <a:latin typeface="Times New Roman" pitchFamily="18" charset="0"/>
                <a:cs typeface="Times New Roman" pitchFamily="18" charset="0"/>
              </a:rPr>
              <a:t> et al., 2015)</a:t>
            </a: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Improving the coordination and preparedness towards dealing with the community related crisis through a multi-sector approach</a:t>
            </a:r>
            <a:r>
              <a:rPr lang="en-US" b="0" i="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Hospital-Based Emergency Care, n.d.)</a:t>
            </a:r>
            <a:endParaRPr lang="en-US"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1694</Words>
  <Application>Microsoft Office PowerPoint</Application>
  <PresentationFormat>On-screen Show (4:3)</PresentationFormat>
  <Paragraphs>73</Paragraphs>
  <Slides>13</Slides>
  <Notes>11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Community Crises Student’s Name Lecturer’s Name Course Code &amp; Name Date of Submission </vt:lpstr>
      <vt:lpstr>Factors that affect the health of communities</vt:lpstr>
      <vt:lpstr>Examples of Community Crises and their impacts</vt:lpstr>
      <vt:lpstr>Impact of crisis situation on overall health of community</vt:lpstr>
      <vt:lpstr>Approaches to response of the Hurricane Katrina</vt:lpstr>
      <vt:lpstr>Approaches to response of the Hurricane Sandy </vt:lpstr>
      <vt:lpstr>Potential obstacles providing health care services</vt:lpstr>
      <vt:lpstr>Current practices for providing health care services during crises</vt:lpstr>
      <vt:lpstr>Evidence-based nursing responses</vt:lpstr>
      <vt:lpstr>Evidence-based nursing responses cont…</vt:lpstr>
      <vt:lpstr>Evidence-based nursing responses cont…</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Crises Student’s Name Lecturer’s Name Course Code &amp; Name Date of Submission</dc:title>
  <dc:creator>hp</dc:creator>
  <cp:lastModifiedBy>hp</cp:lastModifiedBy>
  <cp:revision>86</cp:revision>
  <dcterms:created xsi:type="dcterms:W3CDTF">2018-01-16T19:51:07Z</dcterms:created>
  <dcterms:modified xsi:type="dcterms:W3CDTF">2018-01-17T06:14:36Z</dcterms:modified>
</cp:coreProperties>
</file>