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84" y="-31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99C882-6948-4054-A599-B9224F0B82A0}" type="datetimeFigureOut">
              <a:rPr lang="en-US" smtClean="0"/>
              <a:t>7/17/2018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013422-8564-4A28-B86B-894233F9F59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price of a commodity plays a crucial role in determining its demand. The users of Uber services do not own their own cars and thus, they are price elastic on transportation services. </a:t>
            </a:r>
          </a:p>
        </p:txBody>
      </p:sp>
      <p:sp>
        <p:nvSpPr>
          <p:cNvPr id="4" name="Slide Number Placeholder 3"/>
          <p:cNvSpPr>
            <a:spLocks noGrp="1"/>
          </p:cNvSpPr>
          <p:nvPr>
            <p:ph type="sldNum" sz="quarter" idx="10"/>
          </p:nvPr>
        </p:nvSpPr>
        <p:spPr/>
        <p:txBody>
          <a:bodyPr/>
          <a:lstStyle/>
          <a:p>
            <a:fld id="{D0013422-8564-4A28-B86B-894233F9F597}" type="slidenum">
              <a:rPr lang="en-US" smtClean="0"/>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future of the taxi industry also depends on the technology currently us by Uber. The use of technology eases the service acquisition and delivery. </a:t>
            </a:r>
          </a:p>
        </p:txBody>
      </p:sp>
      <p:sp>
        <p:nvSpPr>
          <p:cNvPr id="4" name="Slide Number Placeholder 3"/>
          <p:cNvSpPr>
            <a:spLocks noGrp="1"/>
          </p:cNvSpPr>
          <p:nvPr>
            <p:ph type="sldNum" sz="quarter" idx="10"/>
          </p:nvPr>
        </p:nvSpPr>
        <p:spPr/>
        <p:txBody>
          <a:bodyPr/>
          <a:lstStyle/>
          <a:p>
            <a:fld id="{D0013422-8564-4A28-B86B-894233F9F597}" type="slidenum">
              <a:rPr lang="en-US" smtClean="0"/>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quality of a service or a product has a significant role in influencing demand. High level of quality attracts a large number of customers to Uber services.  The use of technology enables customers to locate the nearest taxi and thus, reduce the waiting time for the service. </a:t>
            </a:r>
          </a:p>
        </p:txBody>
      </p:sp>
      <p:sp>
        <p:nvSpPr>
          <p:cNvPr id="4" name="Slide Number Placeholder 3"/>
          <p:cNvSpPr>
            <a:spLocks noGrp="1"/>
          </p:cNvSpPr>
          <p:nvPr>
            <p:ph type="sldNum" sz="quarter" idx="10"/>
          </p:nvPr>
        </p:nvSpPr>
        <p:spPr/>
        <p:txBody>
          <a:bodyPr/>
          <a:lstStyle/>
          <a:p>
            <a:fld id="{D0013422-8564-4A28-B86B-894233F9F597}"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brand reputation is considered to have an impact on the company’s products or services with a strong brand reputation attracting a significant number of customers. </a:t>
            </a:r>
          </a:p>
        </p:txBody>
      </p:sp>
      <p:sp>
        <p:nvSpPr>
          <p:cNvPr id="4" name="Slide Number Placeholder 3"/>
          <p:cNvSpPr>
            <a:spLocks noGrp="1"/>
          </p:cNvSpPr>
          <p:nvPr>
            <p:ph type="sldNum" sz="quarter" idx="10"/>
          </p:nvPr>
        </p:nvSpPr>
        <p:spPr/>
        <p:txBody>
          <a:bodyPr/>
          <a:lstStyle/>
          <a:p>
            <a:fld id="{D0013422-8564-4A28-B86B-894233F9F597}"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Surveys have</a:t>
            </a:r>
            <a:r>
              <a:rPr lang="en-US" baseline="0" dirty="0" smtClean="0"/>
              <a:t> established that employees are attracted to flexible jobs as opposed to routine work with standard working hours and rules. Flexibility in work environment motivates workers in balancing their social and work life. </a:t>
            </a:r>
            <a:endParaRPr lang="en-US" dirty="0"/>
          </a:p>
        </p:txBody>
      </p:sp>
      <p:sp>
        <p:nvSpPr>
          <p:cNvPr id="4" name="Slide Number Placeholder 3"/>
          <p:cNvSpPr>
            <a:spLocks noGrp="1"/>
          </p:cNvSpPr>
          <p:nvPr>
            <p:ph type="sldNum" sz="quarter" idx="10"/>
          </p:nvPr>
        </p:nvSpPr>
        <p:spPr/>
        <p:txBody>
          <a:bodyPr/>
          <a:lstStyle/>
          <a:p>
            <a:fld id="{D0013422-8564-4A28-B86B-894233F9F597}" type="slidenum">
              <a:rPr lang="en-US" smtClean="0"/>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a:t>
            </a:r>
            <a:r>
              <a:rPr lang="en-US" baseline="0" dirty="0" smtClean="0"/>
              <a:t> intrinsic and extrinsic motivational factors are essential in a working environment. The feeling of “being my own boss” and higher pays during peak hours motivates drivers in working with the company. </a:t>
            </a:r>
            <a:endParaRPr lang="en-US" dirty="0"/>
          </a:p>
        </p:txBody>
      </p:sp>
      <p:sp>
        <p:nvSpPr>
          <p:cNvPr id="4" name="Slide Number Placeholder 3"/>
          <p:cNvSpPr>
            <a:spLocks noGrp="1"/>
          </p:cNvSpPr>
          <p:nvPr>
            <p:ph type="sldNum" sz="quarter" idx="10"/>
          </p:nvPr>
        </p:nvSpPr>
        <p:spPr/>
        <p:txBody>
          <a:bodyPr/>
          <a:lstStyle/>
          <a:p>
            <a:fld id="{D0013422-8564-4A28-B86B-894233F9F597}" type="slidenum">
              <a:rPr lang="en-US" smtClean="0"/>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Competitors have a considerable impact on the level of performance of a company. The competition also influences the strategy executed by a company. </a:t>
            </a:r>
          </a:p>
        </p:txBody>
      </p:sp>
      <p:sp>
        <p:nvSpPr>
          <p:cNvPr id="4" name="Slide Number Placeholder 3"/>
          <p:cNvSpPr>
            <a:spLocks noGrp="1"/>
          </p:cNvSpPr>
          <p:nvPr>
            <p:ph type="sldNum" sz="quarter" idx="10"/>
          </p:nvPr>
        </p:nvSpPr>
        <p:spPr/>
        <p:txBody>
          <a:bodyPr/>
          <a:lstStyle/>
          <a:p>
            <a:fld id="{D0013422-8564-4A28-B86B-894233F9F597}" type="slidenum">
              <a:rPr lang="en-US" smtClean="0"/>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Price is a major factor on demand or supply. Therefore, the pricing strategy adopted by a company can either attract high demand or supply or cause a low demand or supply. </a:t>
            </a:r>
          </a:p>
        </p:txBody>
      </p:sp>
      <p:sp>
        <p:nvSpPr>
          <p:cNvPr id="4" name="Slide Number Placeholder 3"/>
          <p:cNvSpPr>
            <a:spLocks noGrp="1"/>
          </p:cNvSpPr>
          <p:nvPr>
            <p:ph type="sldNum" sz="quarter" idx="10"/>
          </p:nvPr>
        </p:nvSpPr>
        <p:spPr/>
        <p:txBody>
          <a:bodyPr/>
          <a:lstStyle/>
          <a:p>
            <a:fld id="{D0013422-8564-4A28-B86B-894233F9F597}" type="slidenum">
              <a:rPr lang="en-US" smtClean="0"/>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Governments regulate the transportation system in a given country affecting the business in one way or another. The independent relationship between the taxi drivers and the company makes them less concerned about the company’s culture of operation as evidenced by reported cases of sexual abuse perpetrated by the company’s drivers. </a:t>
            </a:r>
          </a:p>
        </p:txBody>
      </p:sp>
      <p:sp>
        <p:nvSpPr>
          <p:cNvPr id="4" name="Slide Number Placeholder 3"/>
          <p:cNvSpPr>
            <a:spLocks noGrp="1"/>
          </p:cNvSpPr>
          <p:nvPr>
            <p:ph type="sldNum" sz="quarter" idx="10"/>
          </p:nvPr>
        </p:nvSpPr>
        <p:spPr/>
        <p:txBody>
          <a:bodyPr/>
          <a:lstStyle/>
          <a:p>
            <a:fld id="{D0013422-8564-4A28-B86B-894233F9F597}" type="slidenum">
              <a:rPr lang="en-US" smtClean="0"/>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ownership of cars is a capital investment and recovering the high cost of such an investment can take a long time or irrecoverable. </a:t>
            </a:r>
          </a:p>
        </p:txBody>
      </p:sp>
      <p:sp>
        <p:nvSpPr>
          <p:cNvPr id="4" name="Slide Number Placeholder 3"/>
          <p:cNvSpPr>
            <a:spLocks noGrp="1"/>
          </p:cNvSpPr>
          <p:nvPr>
            <p:ph type="sldNum" sz="quarter" idx="10"/>
          </p:nvPr>
        </p:nvSpPr>
        <p:spPr/>
        <p:txBody>
          <a:bodyPr/>
          <a:lstStyle/>
          <a:p>
            <a:fld id="{D0013422-8564-4A28-B86B-894233F9F597}" type="slidenum">
              <a:rPr lang="en-US" smtClean="0"/>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5F2847-D047-490B-B184-1A4D3EEAB3BA}"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5F2847-D047-490B-B184-1A4D3EEAB3BA}"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5F2847-D047-490B-B184-1A4D3EEAB3BA}"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5F2847-D047-490B-B184-1A4D3EEAB3BA}"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5F2847-D047-490B-B184-1A4D3EEAB3BA}"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5F2847-D047-490B-B184-1A4D3EEAB3BA}"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5F2847-D047-490B-B184-1A4D3EEAB3BA}" type="datetimeFigureOut">
              <a:rPr lang="en-US" smtClean="0"/>
              <a:t>7/17/2018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5F2847-D047-490B-B184-1A4D3EEAB3BA}" type="datetimeFigureOut">
              <a:rPr lang="en-US" smtClean="0"/>
              <a:t>7/17/2018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5F2847-D047-490B-B184-1A4D3EEAB3BA}" type="datetimeFigureOut">
              <a:rPr lang="en-US" smtClean="0"/>
              <a:t>7/17/2018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5F2847-D047-490B-B184-1A4D3EEAB3BA}"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5F2847-D047-490B-B184-1A4D3EEAB3BA}"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D1710-748B-4BE4-8272-EDE59DD5198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5F2847-D047-490B-B184-1A4D3EEAB3BA}" type="datetimeFigureOut">
              <a:rPr lang="en-US" smtClean="0"/>
              <a:t>7/17/2018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D1710-748B-4BE4-8272-EDE59DD5198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fletcher.tufts.edu/~/media/Fletcher/MIB/pdfs/B236%20Student%20Case%20Studi" TargetMode="External"/><Relationship Id="rId2" Type="http://schemas.openxmlformats.org/officeDocument/2006/relationships/hyperlink" Target="https://danielsethics.mgt.unm.edu/pdf/uber.pdf" TargetMode="External"/><Relationship Id="rId1" Type="http://schemas.openxmlformats.org/officeDocument/2006/relationships/slideLayout" Target="../slideLayouts/slideLayout2.xml"/><Relationship Id="rId6" Type="http://schemas.openxmlformats.org/officeDocument/2006/relationships/hyperlink" Target="https://www.ftc.gov/system/files/documents/public_comments/2015/06/01912-96334.pdf" TargetMode="External"/><Relationship Id="rId5" Type="http://schemas.openxmlformats.org/officeDocument/2006/relationships/hyperlink" Target="https://www.systemdynamics.org/assets/conferences/2017/proceed/papers/P1154.pdf" TargetMode="External"/><Relationship Id="rId4" Type="http://schemas.openxmlformats.org/officeDocument/2006/relationships/hyperlink" Target="https://www.brown.edu/academics/engineering/sites/brown.edu.academics.engineering/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The Causes of High Demand and Supply </a:t>
            </a:r>
            <a:r>
              <a:rPr lang="en-US" b="1" dirty="0" smtClean="0"/>
              <a:t>of Uber </a:t>
            </a:r>
            <a:r>
              <a:rPr lang="en-US" b="1" dirty="0"/>
              <a:t>Services </a:t>
            </a:r>
            <a:endParaRPr lang="en-US" dirty="0"/>
          </a:p>
        </p:txBody>
      </p:sp>
      <p:sp>
        <p:nvSpPr>
          <p:cNvPr id="3" name="Subtitle 2"/>
          <p:cNvSpPr>
            <a:spLocks noGrp="1"/>
          </p:cNvSpPr>
          <p:nvPr>
            <p:ph type="subTitle" idx="1"/>
          </p:nvPr>
        </p:nvSpPr>
        <p:spPr/>
        <p:txBody>
          <a:bodyPr/>
          <a:lstStyle/>
          <a:p>
            <a:r>
              <a:rPr lang="en-US" dirty="0" smtClean="0"/>
              <a:t>Overview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Questions and </a:t>
            </a:r>
            <a:r>
              <a:rPr lang="en-US" dirty="0" smtClean="0"/>
              <a:t>Answers </a:t>
            </a:r>
            <a:endParaRPr lang="en-US" dirty="0"/>
          </a:p>
        </p:txBody>
      </p:sp>
      <p:sp>
        <p:nvSpPr>
          <p:cNvPr id="3" name="Content Placeholder 2"/>
          <p:cNvSpPr>
            <a:spLocks noGrp="1"/>
          </p:cNvSpPr>
          <p:nvPr>
            <p:ph idx="1"/>
          </p:nvPr>
        </p:nvSpPr>
        <p:spPr/>
        <p:txBody>
          <a:bodyPr/>
          <a:lstStyle/>
          <a:p>
            <a:pPr>
              <a:buNone/>
            </a:pPr>
            <a:r>
              <a:rPr lang="en-US" dirty="0" smtClean="0"/>
              <a:t>1. Who </a:t>
            </a:r>
            <a:r>
              <a:rPr lang="en-US" dirty="0"/>
              <a:t>are the close competitors of the Uber Company?</a:t>
            </a:r>
          </a:p>
          <a:p>
            <a:r>
              <a:rPr lang="en-US" dirty="0" err="1"/>
              <a:t>Lyft</a:t>
            </a:r>
            <a:r>
              <a:rPr lang="en-US" dirty="0"/>
              <a:t> </a:t>
            </a:r>
          </a:p>
          <a:p>
            <a:r>
              <a:rPr lang="en-US" dirty="0"/>
              <a:t>Grab </a:t>
            </a:r>
          </a:p>
          <a:p>
            <a:r>
              <a:rPr lang="en-US" dirty="0" err="1"/>
              <a:t>Didi</a:t>
            </a:r>
            <a:r>
              <a:rPr lang="en-US" dirty="0"/>
              <a:t> </a:t>
            </a:r>
            <a:r>
              <a:rPr lang="en-US" dirty="0" err="1"/>
              <a:t>Chuxing</a:t>
            </a:r>
            <a:r>
              <a:rPr lang="en-US" dirty="0"/>
              <a:t> (Lee, 2017).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Answers </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2. Which </a:t>
            </a:r>
            <a:r>
              <a:rPr lang="en-US" dirty="0"/>
              <a:t>pricing strategy does the company use?</a:t>
            </a:r>
          </a:p>
          <a:p>
            <a:r>
              <a:rPr lang="en-US" dirty="0"/>
              <a:t>Uber uses “Surge Pricing”</a:t>
            </a:r>
          </a:p>
          <a:p>
            <a:r>
              <a:rPr lang="en-US" dirty="0"/>
              <a:t>The pricing strategy has a standard rate on the kilometers covered plus the level of demand when delivering the services.</a:t>
            </a:r>
          </a:p>
          <a:p>
            <a:r>
              <a:rPr lang="en-US" dirty="0"/>
              <a:t>Therefore, customers pay more when the demand is high and pay less when demand is low (</a:t>
            </a:r>
            <a:r>
              <a:rPr lang="en-US" dirty="0" err="1"/>
              <a:t>McQuown</a:t>
            </a:r>
            <a:r>
              <a:rPr lang="en-US" dirty="0"/>
              <a:t> et al., 2016)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Answers </a:t>
            </a:r>
            <a:endParaRPr lang="en-US" dirty="0"/>
          </a:p>
        </p:txBody>
      </p:sp>
      <p:sp>
        <p:nvSpPr>
          <p:cNvPr id="3" name="Content Placeholder 2"/>
          <p:cNvSpPr>
            <a:spLocks noGrp="1"/>
          </p:cNvSpPr>
          <p:nvPr>
            <p:ph idx="1"/>
          </p:nvPr>
        </p:nvSpPr>
        <p:spPr/>
        <p:txBody>
          <a:bodyPr/>
          <a:lstStyle/>
          <a:p>
            <a:pPr>
              <a:buNone/>
            </a:pPr>
            <a:r>
              <a:rPr lang="en-US" dirty="0"/>
              <a:t>What are the major challenges faced by the company in the industry?</a:t>
            </a:r>
          </a:p>
          <a:p>
            <a:r>
              <a:rPr lang="en-US" dirty="0"/>
              <a:t>Government regulations </a:t>
            </a:r>
          </a:p>
          <a:p>
            <a:r>
              <a:rPr lang="en-US" dirty="0"/>
              <a:t>Incompetent drivers</a:t>
            </a:r>
          </a:p>
          <a:p>
            <a:r>
              <a:rPr lang="en-US" dirty="0"/>
              <a:t>Increasing competition (Danielsethics.mgt.unm.edu, 2015).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 and Answers </a:t>
            </a:r>
            <a:endParaRPr lang="en-US" dirty="0"/>
          </a:p>
        </p:txBody>
      </p:sp>
      <p:sp>
        <p:nvSpPr>
          <p:cNvPr id="3" name="Content Placeholder 2"/>
          <p:cNvSpPr>
            <a:spLocks noGrp="1"/>
          </p:cNvSpPr>
          <p:nvPr>
            <p:ph idx="1"/>
          </p:nvPr>
        </p:nvSpPr>
        <p:spPr/>
        <p:txBody>
          <a:bodyPr/>
          <a:lstStyle/>
          <a:p>
            <a:pPr>
              <a:buNone/>
            </a:pPr>
            <a:r>
              <a:rPr lang="en-US" dirty="0" smtClean="0"/>
              <a:t>Does Uber own the cars used in delivering the services?</a:t>
            </a:r>
            <a:endParaRPr lang="en-US" dirty="0" smtClean="0"/>
          </a:p>
          <a:p>
            <a:r>
              <a:rPr lang="en-US" dirty="0" smtClean="0"/>
              <a:t>Uber </a:t>
            </a:r>
            <a:r>
              <a:rPr lang="en-US" dirty="0"/>
              <a:t>owns a fleet of cars</a:t>
            </a:r>
          </a:p>
          <a:p>
            <a:r>
              <a:rPr lang="en-US" dirty="0"/>
              <a:t>However, the company enters into working arrangements with drivers who use their cars (Dong et al., 2014).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Answers </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a:t>What holds the future of Uber services?</a:t>
            </a:r>
          </a:p>
          <a:p>
            <a:r>
              <a:rPr lang="en-US" dirty="0"/>
              <a:t>The demand for the company’s services have been on the rise thus, the high opportunity for the company's growth</a:t>
            </a:r>
          </a:p>
          <a:p>
            <a:r>
              <a:rPr lang="en-US" dirty="0"/>
              <a:t>The company has the opportunity to explore more markets around the globe</a:t>
            </a:r>
          </a:p>
          <a:p>
            <a:r>
              <a:rPr lang="en-US" dirty="0"/>
              <a:t>The rise in competition in the taxi industry can be managed by application of either differentiation or cost leadership strategies (</a:t>
            </a:r>
            <a:r>
              <a:rPr lang="en-US" dirty="0" err="1"/>
              <a:t>Qorbani</a:t>
            </a:r>
            <a:r>
              <a:rPr lang="en-US" dirty="0"/>
              <a:t>, Yamaguchi, and </a:t>
            </a:r>
            <a:r>
              <a:rPr lang="en-US" dirty="0" err="1"/>
              <a:t>Cosenz</a:t>
            </a:r>
            <a:r>
              <a:rPr lang="en-US" dirty="0"/>
              <a:t>, 2017).</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a:t>The level of demand for a company’s goods or services is dependent on various factors. Companies put a lot of emphasis on what attracts consumers to a product or a service to gain a competitive advantage over the rivals in a sector. </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40000" lnSpcReduction="20000"/>
          </a:bodyPr>
          <a:lstStyle/>
          <a:p>
            <a:r>
              <a:rPr lang="en-US" dirty="0"/>
              <a:t>Chen, M., Chevalier, J., Rossi, P. and </a:t>
            </a:r>
            <a:r>
              <a:rPr lang="en-US" dirty="0" err="1"/>
              <a:t>Oehlsen</a:t>
            </a:r>
            <a:r>
              <a:rPr lang="en-US" dirty="0"/>
              <a:t>, E. (2017). </a:t>
            </a:r>
            <a:r>
              <a:rPr lang="en-US" i="1" dirty="0"/>
              <a:t>The Value of Flexible Work: </a:t>
            </a:r>
            <a:r>
              <a:rPr lang="en-US" i="1" dirty="0" smtClean="0"/>
              <a:t>Evidence from </a:t>
            </a:r>
            <a:r>
              <a:rPr lang="en-US" i="1" dirty="0"/>
              <a:t>Uber Drivers</a:t>
            </a:r>
            <a:r>
              <a:rPr lang="en-US" dirty="0"/>
              <a:t>. [online] Anderson.ucla.edu. Available </a:t>
            </a:r>
            <a:r>
              <a:rPr lang="en-US" dirty="0" smtClean="0"/>
              <a:t>at: http</a:t>
            </a:r>
            <a:r>
              <a:rPr lang="en-US" dirty="0"/>
              <a:t>://www.anderson.ucla.edu/faculty/keith.chen/papers/Final_NBER17.pdf [</a:t>
            </a:r>
            <a:r>
              <a:rPr lang="en-US" dirty="0" smtClean="0"/>
              <a:t>Accessed 14 </a:t>
            </a:r>
            <a:r>
              <a:rPr lang="en-US" dirty="0"/>
              <a:t>Jul. 2018].</a:t>
            </a:r>
          </a:p>
          <a:p>
            <a:r>
              <a:rPr lang="en-US" dirty="0"/>
              <a:t>Danielsethics.mgt.unm.edu. (2015). </a:t>
            </a:r>
            <a:r>
              <a:rPr lang="en-US" i="1" dirty="0"/>
              <a:t>Uber Technologies Inc.: Managing Opportunities and	Challenges</a:t>
            </a:r>
            <a:r>
              <a:rPr lang="en-US" dirty="0"/>
              <a:t>. [online] Available at: </a:t>
            </a:r>
            <a:r>
              <a:rPr lang="en-US" u="sng" dirty="0">
                <a:hlinkClick r:id="rId2"/>
              </a:rPr>
              <a:t>https://danielsethics.mgt.unm.edu/pdf/uber.pdf</a:t>
            </a:r>
            <a:r>
              <a:rPr lang="en-US" dirty="0"/>
              <a:t>	[Accessed 14 Jul. 2018].</a:t>
            </a:r>
          </a:p>
          <a:p>
            <a:r>
              <a:rPr lang="en-US" dirty="0"/>
              <a:t>Dong, J., </a:t>
            </a:r>
            <a:r>
              <a:rPr lang="en-US" dirty="0" err="1"/>
              <a:t>Filipovic</a:t>
            </a:r>
            <a:r>
              <a:rPr lang="en-US" dirty="0"/>
              <a:t>, C., Leis, J., Petersen, E., </a:t>
            </a:r>
            <a:r>
              <a:rPr lang="en-US" dirty="0" err="1"/>
              <a:t>Shrikhande</a:t>
            </a:r>
            <a:r>
              <a:rPr lang="en-US" dirty="0"/>
              <a:t>, A. and </a:t>
            </a:r>
            <a:r>
              <a:rPr lang="en-US" dirty="0" err="1"/>
              <a:t>Sudarshan</a:t>
            </a:r>
            <a:r>
              <a:rPr lang="en-US" dirty="0"/>
              <a:t>, R. (2014). </a:t>
            </a:r>
            <a:r>
              <a:rPr lang="en-US" i="1" dirty="0"/>
              <a:t>UBER:	Driving Change in Transportation</a:t>
            </a:r>
            <a:r>
              <a:rPr lang="en-US" dirty="0"/>
              <a:t>. [online] </a:t>
            </a:r>
            <a:r>
              <a:rPr lang="en-US" dirty="0" err="1"/>
              <a:t>Fletcher.tufts.ed</a:t>
            </a:r>
            <a:r>
              <a:rPr lang="en-US" dirty="0"/>
              <a:t>. Available </a:t>
            </a:r>
            <a:r>
              <a:rPr lang="en-US" dirty="0" smtClean="0"/>
              <a:t>at: </a:t>
            </a:r>
            <a:r>
              <a:rPr lang="en-US" u="sng" dirty="0" smtClean="0">
                <a:hlinkClick r:id="rId3"/>
              </a:rPr>
              <a:t>http</a:t>
            </a:r>
            <a:r>
              <a:rPr lang="en-US" u="sng" dirty="0">
                <a:hlinkClick r:id="rId3"/>
              </a:rPr>
              <a:t>://fletcher.tufts.edu/~/media/Fletcher/MIB/pdfs/B236%20Student%20Case%20Studi</a:t>
            </a:r>
            <a:r>
              <a:rPr lang="en-US" dirty="0"/>
              <a:t>	s/Uber%202014.pdf [Accessed 14 Jul. 2018].</a:t>
            </a:r>
          </a:p>
          <a:p>
            <a:r>
              <a:rPr lang="en-US" dirty="0"/>
              <a:t>Lee, C. (2017). </a:t>
            </a:r>
            <a:r>
              <a:rPr lang="en-US" i="1" dirty="0"/>
              <a:t>Dynamics of Ride Sharing Competition</a:t>
            </a:r>
            <a:r>
              <a:rPr lang="en-US" dirty="0"/>
              <a:t>. [online] Iseas.edu.sg. Available </a:t>
            </a:r>
            <a:r>
              <a:rPr lang="en-US" dirty="0" smtClean="0"/>
              <a:t>at: https</a:t>
            </a:r>
            <a:r>
              <a:rPr lang="en-US" dirty="0"/>
              <a:t>://www.iseas.edu.sg/images/pdf/ISEASEWP2017-05Lee.pdf [Accessed 14 </a:t>
            </a:r>
            <a:r>
              <a:rPr lang="en-US" dirty="0" smtClean="0"/>
              <a:t>Jul. 2018</a:t>
            </a:r>
            <a:r>
              <a:rPr lang="en-US" dirty="0"/>
              <a:t>].</a:t>
            </a:r>
          </a:p>
          <a:p>
            <a:r>
              <a:rPr lang="en-US" dirty="0" err="1"/>
              <a:t>McQuown</a:t>
            </a:r>
            <a:r>
              <a:rPr lang="en-US" dirty="0"/>
              <a:t>, P., </a:t>
            </a:r>
            <a:r>
              <a:rPr lang="en-US" dirty="0" err="1"/>
              <a:t>Hazeltine</a:t>
            </a:r>
            <a:r>
              <a:rPr lang="en-US" dirty="0"/>
              <a:t>, B., </a:t>
            </a:r>
            <a:r>
              <a:rPr lang="en-US" dirty="0" err="1"/>
              <a:t>Aitharaju</a:t>
            </a:r>
            <a:r>
              <a:rPr lang="en-US" dirty="0"/>
              <a:t>, A., Clarke, C., </a:t>
            </a:r>
            <a:r>
              <a:rPr lang="en-US" dirty="0" err="1"/>
              <a:t>Diorio</a:t>
            </a:r>
            <a:r>
              <a:rPr lang="en-US" dirty="0"/>
              <a:t>, J., </a:t>
            </a:r>
            <a:r>
              <a:rPr lang="en-US" dirty="0" err="1"/>
              <a:t>McCleary</a:t>
            </a:r>
            <a:r>
              <a:rPr lang="en-US" dirty="0"/>
              <a:t>, G., </a:t>
            </a:r>
            <a:r>
              <a:rPr lang="en-US" dirty="0" err="1"/>
              <a:t>Scotti</a:t>
            </a:r>
            <a:r>
              <a:rPr lang="en-US" dirty="0"/>
              <a:t>, R. and	</a:t>
            </a:r>
            <a:r>
              <a:rPr lang="en-US" dirty="0" err="1"/>
              <a:t>Wedekind</a:t>
            </a:r>
            <a:r>
              <a:rPr lang="en-US" dirty="0"/>
              <a:t>, C. (2016). </a:t>
            </a:r>
            <a:r>
              <a:rPr lang="en-US" i="1" dirty="0"/>
              <a:t>An Analysis of the Entrepreneurial Aspects of Uber’s Driver	Partner Platform.</a:t>
            </a:r>
            <a:r>
              <a:rPr lang="en-US" dirty="0"/>
              <a:t> [online] Brown.edu. Available </a:t>
            </a:r>
            <a:r>
              <a:rPr lang="en-US" dirty="0" smtClean="0"/>
              <a:t>at: </a:t>
            </a:r>
            <a:r>
              <a:rPr lang="en-US" u="sng" dirty="0" smtClean="0">
                <a:hlinkClick r:id="rId4"/>
              </a:rPr>
              <a:t>https</a:t>
            </a:r>
            <a:r>
              <a:rPr lang="en-US" u="sng" dirty="0">
                <a:hlinkClick r:id="rId4"/>
              </a:rPr>
              <a:t>://</a:t>
            </a:r>
            <a:r>
              <a:rPr lang="en-US" u="sng" dirty="0" smtClean="0">
                <a:hlinkClick r:id="rId4"/>
              </a:rPr>
              <a:t>www.brown.edu/academics/engineering/sites/brown.edu.academics.engineering/f</a:t>
            </a:r>
            <a:r>
              <a:rPr lang="en-US" dirty="0" smtClean="0"/>
              <a:t> les/uploads/UberCaseBrownUniversityMcQuown.pdf </a:t>
            </a:r>
            <a:r>
              <a:rPr lang="en-US" dirty="0"/>
              <a:t>[Accessed 14 Jul. 2018].</a:t>
            </a:r>
          </a:p>
          <a:p>
            <a:r>
              <a:rPr lang="en-US" dirty="0" err="1"/>
              <a:t>Qorbani</a:t>
            </a:r>
            <a:r>
              <a:rPr lang="en-US" dirty="0"/>
              <a:t>, D., Yamaguchi, Y. and </a:t>
            </a:r>
            <a:r>
              <a:rPr lang="en-US" dirty="0" err="1"/>
              <a:t>Cosenz</a:t>
            </a:r>
            <a:r>
              <a:rPr lang="en-US" dirty="0"/>
              <a:t>, F. (2017). </a:t>
            </a:r>
            <a:r>
              <a:rPr lang="en-US" i="1" dirty="0"/>
              <a:t>Analyzing Business Dynamics of </a:t>
            </a:r>
            <a:r>
              <a:rPr lang="en-US" i="1" dirty="0" smtClean="0"/>
              <a:t>Ride Hailing </a:t>
            </a:r>
            <a:r>
              <a:rPr lang="en-US" i="1" dirty="0"/>
              <a:t>Services A DPM </a:t>
            </a:r>
            <a:r>
              <a:rPr lang="en-US" i="1" dirty="0" err="1" smtClean="0"/>
              <a:t>Approa</a:t>
            </a:r>
            <a:r>
              <a:rPr lang="en-US" i="1" dirty="0" smtClean="0"/>
              <a:t> h </a:t>
            </a:r>
            <a:r>
              <a:rPr lang="en-US" i="1" dirty="0"/>
              <a:t>Applied to Uber Inc.</a:t>
            </a:r>
            <a:r>
              <a:rPr lang="en-US" dirty="0"/>
              <a:t> [online] Systemdynamics.org.	Available </a:t>
            </a:r>
            <a:r>
              <a:rPr lang="en-US" dirty="0" smtClean="0"/>
              <a:t>at: </a:t>
            </a:r>
            <a:r>
              <a:rPr lang="en-US" u="sng" dirty="0" smtClean="0">
                <a:hlinkClick r:id="rId5"/>
              </a:rPr>
              <a:t>https</a:t>
            </a:r>
            <a:r>
              <a:rPr lang="en-US" u="sng" dirty="0">
                <a:hlinkClick r:id="rId5"/>
              </a:rPr>
              <a:t>://www.systemdynamics.org/assets/conferences/2017/proceed/papers/P1154.pdf</a:t>
            </a:r>
            <a:r>
              <a:rPr lang="en-US" dirty="0"/>
              <a:t>	[Accessed 14 Jul. 2018].</a:t>
            </a:r>
          </a:p>
          <a:p>
            <a:r>
              <a:rPr lang="en-US" dirty="0" err="1"/>
              <a:t>Wallsten</a:t>
            </a:r>
            <a:r>
              <a:rPr lang="en-US" dirty="0"/>
              <a:t>, S. (2015). </a:t>
            </a:r>
            <a:r>
              <a:rPr lang="en-US" i="1" dirty="0"/>
              <a:t>The Competitive Effects of the Sharing Economy: How is Uber </a:t>
            </a:r>
            <a:r>
              <a:rPr lang="en-US" i="1" dirty="0" smtClean="0"/>
              <a:t>Changing Taxis</a:t>
            </a:r>
            <a:r>
              <a:rPr lang="en-US" i="1" dirty="0"/>
              <a:t>?</a:t>
            </a:r>
            <a:r>
              <a:rPr lang="en-US" dirty="0"/>
              <a:t> [online] Ftc.gov. Available </a:t>
            </a:r>
            <a:r>
              <a:rPr lang="en-US" dirty="0" smtClean="0"/>
              <a:t>at: </a:t>
            </a:r>
            <a:r>
              <a:rPr lang="en-US" u="sng" dirty="0" smtClean="0">
                <a:hlinkClick r:id="rId6"/>
              </a:rPr>
              <a:t>https</a:t>
            </a:r>
            <a:r>
              <a:rPr lang="en-US" u="sng" dirty="0">
                <a:hlinkClick r:id="rId6"/>
              </a:rPr>
              <a:t>://</a:t>
            </a:r>
            <a:r>
              <a:rPr lang="en-US" u="sng" dirty="0" smtClean="0">
                <a:hlinkClick r:id="rId6"/>
              </a:rPr>
              <a:t>www.ftc.gov/system/files/documents/public_comments/2015/06/01912-96334.pdf</a:t>
            </a:r>
            <a:r>
              <a:rPr lang="en-US" dirty="0" smtClean="0"/>
              <a:t> [Accessed </a:t>
            </a:r>
            <a:r>
              <a:rPr lang="en-US" dirty="0"/>
              <a:t>14 Jul. 2018].</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a:t>The demand and supply for a company’s products or services are determined by a number of factors including price, quality, the price of other related products among other factors. This presentation describes the causes of high demand for Uber services as well as the causes of high-level labor supply to the company.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for High Demand </a:t>
            </a:r>
            <a:endParaRPr lang="en-US" dirty="0"/>
          </a:p>
        </p:txBody>
      </p:sp>
      <p:sp>
        <p:nvSpPr>
          <p:cNvPr id="3" name="Content Placeholder 2"/>
          <p:cNvSpPr>
            <a:spLocks noGrp="1"/>
          </p:cNvSpPr>
          <p:nvPr>
            <p:ph idx="1"/>
          </p:nvPr>
        </p:nvSpPr>
        <p:spPr/>
        <p:txBody>
          <a:bodyPr/>
          <a:lstStyle/>
          <a:p>
            <a:r>
              <a:rPr lang="en-US" dirty="0"/>
              <a:t>Relatively lower prices </a:t>
            </a:r>
          </a:p>
          <a:p>
            <a:r>
              <a:rPr lang="en-US" dirty="0"/>
              <a:t>The high quality of services </a:t>
            </a:r>
          </a:p>
          <a:p>
            <a:r>
              <a:rPr lang="en-US" dirty="0"/>
              <a:t>Less waiting time </a:t>
            </a:r>
            <a:r>
              <a:rPr lang="en-US" dirty="0" smtClean="0"/>
              <a:t> </a:t>
            </a:r>
            <a:endParaRPr lang="en-US" dirty="0"/>
          </a:p>
          <a:p>
            <a:r>
              <a:rPr lang="en-US" dirty="0"/>
              <a:t>Strong brand reputation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Relatively Lower Prices </a:t>
            </a:r>
            <a:endParaRPr lang="en-US" dirty="0"/>
          </a:p>
        </p:txBody>
      </p:sp>
      <p:sp>
        <p:nvSpPr>
          <p:cNvPr id="3" name="Content Placeholder 2"/>
          <p:cNvSpPr>
            <a:spLocks noGrp="1"/>
          </p:cNvSpPr>
          <p:nvPr>
            <p:ph idx="1"/>
          </p:nvPr>
        </p:nvSpPr>
        <p:spPr/>
        <p:txBody>
          <a:bodyPr>
            <a:normAutofit fontScale="85000" lnSpcReduction="20000"/>
          </a:bodyPr>
          <a:lstStyle/>
          <a:p>
            <a:r>
              <a:rPr lang="en-US" dirty="0"/>
              <a:t>Uber is considered to have relatively lower prices for the taxi services relative to the traditional mode of transportation using </a:t>
            </a:r>
            <a:r>
              <a:rPr lang="en-US" dirty="0" smtClean="0"/>
              <a:t>taxis </a:t>
            </a:r>
            <a:r>
              <a:rPr lang="en-US" dirty="0"/>
              <a:t>(Danielsethics.mgt.unm.edu, 2015). </a:t>
            </a:r>
          </a:p>
          <a:p>
            <a:r>
              <a:rPr lang="en-US" dirty="0"/>
              <a:t>Low prices attract a significant number of customers </a:t>
            </a:r>
          </a:p>
          <a:p>
            <a:r>
              <a:rPr lang="en-US" dirty="0"/>
              <a:t>The price of the company’s services is dependent on the level of demand (Dong et al., 2014). </a:t>
            </a:r>
          </a:p>
          <a:p>
            <a:r>
              <a:rPr lang="en-US" dirty="0"/>
              <a:t>When the demand is low the prices are lower and when the demand is high the taxi services becomes </a:t>
            </a:r>
            <a:r>
              <a:rPr lang="en-US" dirty="0" smtClean="0"/>
              <a:t>high </a:t>
            </a:r>
            <a:r>
              <a:rPr lang="en-US" dirty="0"/>
              <a:t>(</a:t>
            </a:r>
            <a:r>
              <a:rPr lang="en-US" dirty="0" err="1"/>
              <a:t>McQuown</a:t>
            </a:r>
            <a:r>
              <a:rPr lang="en-US" dirty="0"/>
              <a:t> et al., 2016)</a:t>
            </a:r>
          </a:p>
          <a:p>
            <a:r>
              <a:rPr lang="en-US" dirty="0"/>
              <a:t>Travelers can split the cost of traveling (when </a:t>
            </a:r>
            <a:r>
              <a:rPr lang="en-US" dirty="0" smtClean="0"/>
              <a:t>traveling more </a:t>
            </a:r>
            <a:r>
              <a:rPr lang="en-US" dirty="0"/>
              <a:t>than one</a:t>
            </a:r>
            <a:r>
              <a:rPr lang="en-US" dirty="0" smtClean="0"/>
              <a:t>) </a:t>
            </a:r>
            <a:r>
              <a:rPr lang="en-US" dirty="0"/>
              <a:t>(Lee, 2017).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High-Quality Services </a:t>
            </a:r>
            <a:endParaRPr lang="en-US" dirty="0"/>
          </a:p>
        </p:txBody>
      </p:sp>
      <p:sp>
        <p:nvSpPr>
          <p:cNvPr id="3" name="Content Placeholder 2"/>
          <p:cNvSpPr>
            <a:spLocks noGrp="1"/>
          </p:cNvSpPr>
          <p:nvPr>
            <p:ph idx="1"/>
          </p:nvPr>
        </p:nvSpPr>
        <p:spPr/>
        <p:txBody>
          <a:bodyPr/>
          <a:lstStyle/>
          <a:p>
            <a:r>
              <a:rPr lang="en-US" dirty="0"/>
              <a:t>Uber offers quality services such as cashless </a:t>
            </a:r>
            <a:r>
              <a:rPr lang="en-US" dirty="0" smtClean="0"/>
              <a:t>transactions </a:t>
            </a:r>
            <a:r>
              <a:rPr lang="en-US" dirty="0"/>
              <a:t>(Dong et al., 2014). </a:t>
            </a:r>
          </a:p>
          <a:p>
            <a:r>
              <a:rPr lang="en-US" dirty="0"/>
              <a:t>Customers do not wait for long before being transported (</a:t>
            </a:r>
            <a:r>
              <a:rPr lang="en-US" dirty="0" err="1"/>
              <a:t>Wallsten</a:t>
            </a:r>
            <a:r>
              <a:rPr lang="en-US" dirty="0"/>
              <a:t>, 2015). </a:t>
            </a:r>
          </a:p>
          <a:p>
            <a:r>
              <a:rPr lang="en-US" dirty="0"/>
              <a:t>Customers rate the drivers using the app </a:t>
            </a:r>
          </a:p>
          <a:p>
            <a:r>
              <a:rPr lang="en-US" dirty="0"/>
              <a:t>Prompt service </a:t>
            </a:r>
            <a:r>
              <a:rPr lang="en-US" dirty="0" smtClean="0"/>
              <a:t>delivery</a:t>
            </a:r>
          </a:p>
          <a:p>
            <a:r>
              <a:rPr lang="en-US" dirty="0" smtClean="0"/>
              <a:t>Ease of use of the Company's app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Strong Brand Reputation </a:t>
            </a:r>
            <a:endParaRPr lang="en-US" dirty="0"/>
          </a:p>
        </p:txBody>
      </p:sp>
      <p:sp>
        <p:nvSpPr>
          <p:cNvPr id="3" name="Content Placeholder 2"/>
          <p:cNvSpPr>
            <a:spLocks noGrp="1"/>
          </p:cNvSpPr>
          <p:nvPr>
            <p:ph idx="1"/>
          </p:nvPr>
        </p:nvSpPr>
        <p:spPr/>
        <p:txBody>
          <a:bodyPr/>
          <a:lstStyle/>
          <a:p>
            <a:r>
              <a:rPr lang="en-US" dirty="0"/>
              <a:t>Uber brand is widely recognized with operations in about 50 countries globally (Dong et al., 2014</a:t>
            </a:r>
            <a:r>
              <a:rPr lang="en-US" dirty="0" smtClean="0"/>
              <a:t>). </a:t>
            </a:r>
            <a:endParaRPr lang="en-US" dirty="0"/>
          </a:p>
          <a:p>
            <a:r>
              <a:rPr lang="en-US" dirty="0"/>
              <a:t>The company’s brand name is highly recognized as opposed to the competitors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Causes of High Labor Supply by the Drivers </a:t>
            </a:r>
            <a:endParaRPr lang="en-US" dirty="0"/>
          </a:p>
        </p:txBody>
      </p:sp>
      <p:sp>
        <p:nvSpPr>
          <p:cNvPr id="3" name="Content Placeholder 2"/>
          <p:cNvSpPr>
            <a:spLocks noGrp="1"/>
          </p:cNvSpPr>
          <p:nvPr>
            <p:ph idx="1"/>
          </p:nvPr>
        </p:nvSpPr>
        <p:spPr/>
        <p:txBody>
          <a:bodyPr/>
          <a:lstStyle/>
          <a:p>
            <a:r>
              <a:rPr lang="en-US" dirty="0"/>
              <a:t>Flexibility in working arrangements </a:t>
            </a:r>
          </a:p>
          <a:p>
            <a:r>
              <a:rPr lang="en-US" dirty="0"/>
              <a:t>Motivating </a:t>
            </a:r>
            <a:r>
              <a:rPr lang="en-US" dirty="0" smtClean="0"/>
              <a:t>Incentives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Flexibility in </a:t>
            </a:r>
            <a:r>
              <a:rPr lang="en-US" dirty="0" smtClean="0"/>
              <a:t>Working Arrangements </a:t>
            </a:r>
            <a:endParaRPr lang="en-US" dirty="0"/>
          </a:p>
        </p:txBody>
      </p:sp>
      <p:sp>
        <p:nvSpPr>
          <p:cNvPr id="3" name="Content Placeholder 2"/>
          <p:cNvSpPr>
            <a:spLocks noGrp="1"/>
          </p:cNvSpPr>
          <p:nvPr>
            <p:ph idx="1"/>
          </p:nvPr>
        </p:nvSpPr>
        <p:spPr/>
        <p:txBody>
          <a:bodyPr/>
          <a:lstStyle/>
          <a:p>
            <a:r>
              <a:rPr lang="en-US" dirty="0"/>
              <a:t>Uber drivers have an option to decide on when to work and thus, the job is highly flexible (Chen et al., 2017). </a:t>
            </a:r>
          </a:p>
          <a:p>
            <a:r>
              <a:rPr lang="en-US" dirty="0"/>
              <a:t>High demand phase attracts higher hourly rates (Dong et al., 2014).</a:t>
            </a:r>
          </a:p>
          <a:p>
            <a:r>
              <a:rPr lang="en-US" dirty="0"/>
              <a:t>The drivers can use their own cars and thus, maximize their returns </a:t>
            </a:r>
            <a:endParaRPr lang="en-US" dirty="0" smtClean="0"/>
          </a:p>
          <a:p>
            <a:r>
              <a:rPr lang="en-US" dirty="0" smtClean="0"/>
              <a:t>The ability to balance social and work life </a:t>
            </a:r>
            <a:endParaRPr lang="en-US"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Motivating Incentives </a:t>
            </a:r>
            <a:endParaRPr lang="en-US" dirty="0"/>
          </a:p>
        </p:txBody>
      </p:sp>
      <p:sp>
        <p:nvSpPr>
          <p:cNvPr id="3" name="Content Placeholder 2"/>
          <p:cNvSpPr>
            <a:spLocks noGrp="1"/>
          </p:cNvSpPr>
          <p:nvPr>
            <p:ph idx="1"/>
          </p:nvPr>
        </p:nvSpPr>
        <p:spPr/>
        <p:txBody>
          <a:bodyPr/>
          <a:lstStyle/>
          <a:p>
            <a:r>
              <a:rPr lang="en-US" dirty="0"/>
              <a:t>The introduction of surge pricing motivates the supply of labor in that, during peak hours, the taxi drivers earn more </a:t>
            </a:r>
          </a:p>
          <a:p>
            <a:r>
              <a:rPr lang="en-US" dirty="0"/>
              <a:t>The independent relationship between the taxi drivers and the company attracts a higher number of drivers who prefer working under minimal supervision (Chen et al., 2017).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1058</Words>
  <Application>Microsoft Office PowerPoint</Application>
  <PresentationFormat>On-screen Show (4:3)</PresentationFormat>
  <Paragraphs>89</Paragraphs>
  <Slides>16</Slides>
  <Notes>10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The Causes of High Demand and Supply of Uber Services </vt:lpstr>
      <vt:lpstr>Introduction </vt:lpstr>
      <vt:lpstr>Causes for High Demand </vt:lpstr>
      <vt:lpstr>Relatively Lower Prices </vt:lpstr>
      <vt:lpstr>High-Quality Services </vt:lpstr>
      <vt:lpstr>Strong Brand Reputation </vt:lpstr>
      <vt:lpstr>Causes of High Labor Supply by the Drivers </vt:lpstr>
      <vt:lpstr>Flexibility in Working Arrangements </vt:lpstr>
      <vt:lpstr>Motivating Incentives </vt:lpstr>
      <vt:lpstr>Questions and Answers </vt:lpstr>
      <vt:lpstr>Questions and Answers </vt:lpstr>
      <vt:lpstr>Questions and Answers </vt:lpstr>
      <vt:lpstr>Questions and Answers </vt:lpstr>
      <vt:lpstr>Questions and Answers </vt:lpstr>
      <vt:lpstr>Conclusion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Causes of High Demand and Supply of Uber Services</dc:title>
  <dc:creator>lawrence</dc:creator>
  <cp:lastModifiedBy>lawrence</cp:lastModifiedBy>
  <cp:revision>3</cp:revision>
  <dcterms:created xsi:type="dcterms:W3CDTF">2018-07-17T01:28:09Z</dcterms:created>
  <dcterms:modified xsi:type="dcterms:W3CDTF">2018-07-17T01:56:32Z</dcterms:modified>
</cp:coreProperties>
</file>