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8" r:id="rId2"/>
    <p:sldId id="267" r:id="rId3"/>
    <p:sldId id="268"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2" autoAdjust="0"/>
    <p:restoredTop sz="85548" autoAdjust="0"/>
  </p:normalViewPr>
  <p:slideViewPr>
    <p:cSldViewPr>
      <p:cViewPr varScale="1">
        <p:scale>
          <a:sx n="45" d="100"/>
          <a:sy n="45" d="100"/>
        </p:scale>
        <p:origin x="-1068" y="-52"/>
      </p:cViewPr>
      <p:guideLst>
        <p:guide orient="horz" pos="2160"/>
        <p:guide pos="2880"/>
      </p:guideLst>
    </p:cSldViewPr>
  </p:slideViewPr>
  <p:notesTextViewPr>
    <p:cViewPr>
      <p:scale>
        <a:sx n="100" d="100"/>
        <a:sy n="100" d="100"/>
      </p:scale>
      <p:origin x="0" y="0"/>
    </p:cViewPr>
  </p:notesTextViewPr>
  <p:notesViewPr>
    <p:cSldViewPr>
      <p:cViewPr>
        <p:scale>
          <a:sx n="88" d="100"/>
          <a:sy n="88" d="100"/>
        </p:scale>
        <p:origin x="-924" y="26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D94D5A-80C9-417F-ABE5-1B6F4A169318}" type="datetimeFigureOut">
              <a:rPr lang="en-US" smtClean="0"/>
              <a:pPr/>
              <a:t>3/13/2018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AF5315-52AE-4365-8A10-DC0E5AE484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AF5315-52AE-4365-8A10-DC0E5AE4847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AF5315-52AE-4365-8A10-DC0E5AE4847A}"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Team building activities encourages openness, and it is a platform that can facilitate genuine communication and brainstorming on workplace issues. A handbook would be a</a:t>
            </a:r>
            <a:r>
              <a:rPr lang="en-US" baseline="0" dirty="0" smtClean="0"/>
              <a:t> suitable form of communication because it would remind the staff how to implement various processes. Electronic communication such as a </a:t>
            </a:r>
            <a:r>
              <a:rPr lang="en-US" baseline="0" dirty="0" err="1" smtClean="0"/>
              <a:t>whatzup</a:t>
            </a:r>
            <a:r>
              <a:rPr lang="en-US" baseline="0" dirty="0" smtClean="0"/>
              <a:t> group would create a communication platform where the staff and the management can share ideas.  Meeting would be vital in brainstorming about upcoming issues. Lastly, proactive listening would help the staff members to understand that their opinion matters, and to offer the appropriate feedback</a:t>
            </a:r>
            <a:endParaRPr lang="en-US" dirty="0" smtClean="0"/>
          </a:p>
          <a:p>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AF5315-52AE-4365-8A10-DC0E5AE4847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Offering clear expectations </a:t>
            </a:r>
            <a:r>
              <a:rPr lang="en-US" baseline="0" dirty="0" smtClean="0"/>
              <a:t>and setting clear boundaries is a demonstration of effective leadership, and it helps in offering guidance to the employees. encouragement and support makes that employees have a sense of belonging at the institution, whereas warranted praise makes employees feel appreciated and motivated. Considering the needs of the employees is a vital support strategy.</a:t>
            </a:r>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Hiring a great team makes the workplace environment friendly and bearable,</a:t>
            </a:r>
            <a:r>
              <a:rPr lang="en-US" baseline="0" dirty="0" smtClean="0"/>
              <a:t> while enhancing communication is a great way of understanding the needs of the employees. </a:t>
            </a:r>
            <a:r>
              <a:rPr lang="en-US" dirty="0" smtClean="0"/>
              <a:t>In the same line, f</a:t>
            </a:r>
            <a:r>
              <a:rPr lang="en-US" baseline="0" dirty="0" smtClean="0"/>
              <a:t>ostering employee’s autonomy helps the employees to reach optimal productivity without being pressurized.</a:t>
            </a:r>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Understanding the interests and career objectives</a:t>
            </a:r>
            <a:r>
              <a:rPr lang="en-US" baseline="0" dirty="0" smtClean="0"/>
              <a:t> of the employee is essential in determining the appropriate development activities suitable for them. Personal development plans would help employees to set time bound development goals and work towards their achievement. In</a:t>
            </a:r>
            <a:r>
              <a:rPr lang="en-US" dirty="0" smtClean="0"/>
              <a:t> addition, t</a:t>
            </a:r>
            <a:r>
              <a:rPr lang="en-US" baseline="0" dirty="0" smtClean="0"/>
              <a:t>raining platforms could include seminars, conferences or workshops where the employees are taught on the basics of job competence.</a:t>
            </a:r>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Sometimes the employees</a:t>
            </a:r>
            <a:r>
              <a:rPr lang="en-US" baseline="0" dirty="0" smtClean="0"/>
              <a:t> may be discouraged from participating in personal development activities due to time restrictions at the workplace. Therefore, proper communication and set out policies would be essential in identifying when an employees can get time for personal development. Development activities can be incorporated in the day to day activities at the workplace by elements such as job aids, job rotation as well as job shadowing.</a:t>
            </a:r>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hiring structure is vital in establishing a job</a:t>
            </a:r>
            <a:r>
              <a:rPr lang="en-US" baseline="0" dirty="0" smtClean="0"/>
              <a:t> fit and promoting job satisfaction. Human resource policies guide the employees on what is expected of them and what they would expect from the ECE institution. job description upholds specialization and productivity, while embracing diversity creates cultural sensitivity at the workplace, making all the workers feel at home. Similarly,  a success profile would be essential in gauging the performance of each employee alongside that of other employees</a:t>
            </a:r>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Motivation may be of different</a:t>
            </a:r>
            <a:r>
              <a:rPr lang="en-US" baseline="0" dirty="0" smtClean="0"/>
              <a:t> types, and it helps to retain quality employees and stimulate their optimal performance. Appropriate salary and benefits helps in preventing quality employees from seeking greener pastures while a friendly workplace atmosphere is one way of attracting and retaining quality employees.</a:t>
            </a:r>
            <a:endParaRPr lang="en-US" dirty="0"/>
          </a:p>
        </p:txBody>
      </p:sp>
      <p:sp>
        <p:nvSpPr>
          <p:cNvPr id="4" name="Slide Number Placeholder 3"/>
          <p:cNvSpPr>
            <a:spLocks noGrp="1"/>
          </p:cNvSpPr>
          <p:nvPr>
            <p:ph type="sldNum" sz="quarter" idx="10"/>
          </p:nvPr>
        </p:nvSpPr>
        <p:spPr/>
        <p:txBody>
          <a:bodyPr/>
          <a:lstStyle/>
          <a:p>
            <a:fld id="{F7AF5315-52AE-4365-8A10-DC0E5AE4847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630FD10-CB8B-4F42-A3C2-4E8053E8269E}" type="datetimeFigureOut">
              <a:rPr lang="en-US" smtClean="0"/>
              <a:pPr/>
              <a:t>3/13/2018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319E53A-DA33-4EB7-B408-862BA1ECCE6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30FD10-CB8B-4F42-A3C2-4E8053E8269E}" type="datetimeFigureOut">
              <a:rPr lang="en-US" smtClean="0"/>
              <a:pPr/>
              <a:t>3/13/2018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9E53A-DA33-4EB7-B408-862BA1ECCE6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319E53A-DA33-4EB7-B408-862BA1ECCE6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30FD10-CB8B-4F42-A3C2-4E8053E8269E}" type="datetimeFigureOut">
              <a:rPr lang="en-US" smtClean="0"/>
              <a:pPr/>
              <a:t>3/13/2018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630FD10-CB8B-4F42-A3C2-4E8053E8269E}" type="datetimeFigureOut">
              <a:rPr lang="en-US" smtClean="0"/>
              <a:pPr/>
              <a:t>3/13/2018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319E53A-DA33-4EB7-B408-862BA1ECCE6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630FD10-CB8B-4F42-A3C2-4E8053E8269E}" type="datetimeFigureOut">
              <a:rPr lang="en-US" smtClean="0"/>
              <a:pPr/>
              <a:t>3/13/2018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319E53A-DA33-4EB7-B408-862BA1ECCE6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630FD10-CB8B-4F42-A3C2-4E8053E8269E}" type="datetimeFigureOut">
              <a:rPr lang="en-US" smtClean="0"/>
              <a:pPr/>
              <a:t>3/13/2018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9E53A-DA33-4EB7-B408-862BA1ECCE6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630FD10-CB8B-4F42-A3C2-4E8053E8269E}" type="datetimeFigureOut">
              <a:rPr lang="en-US" smtClean="0"/>
              <a:pPr/>
              <a:t>3/13/2018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319E53A-DA33-4EB7-B408-862BA1ECCE6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30FD10-CB8B-4F42-A3C2-4E8053E8269E}" type="datetimeFigureOut">
              <a:rPr lang="en-US" smtClean="0"/>
              <a:pPr/>
              <a:t>3/13/2018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319E53A-DA33-4EB7-B408-862BA1ECCE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630FD10-CB8B-4F42-A3C2-4E8053E8269E}" type="datetimeFigureOut">
              <a:rPr lang="en-US" smtClean="0"/>
              <a:pPr/>
              <a:t>3/13/2018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319E53A-DA33-4EB7-B408-862BA1ECCE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319E53A-DA33-4EB7-B408-862BA1ECCE6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630FD10-CB8B-4F42-A3C2-4E8053E8269E}" type="datetimeFigureOut">
              <a:rPr lang="en-US" smtClean="0"/>
              <a:pPr/>
              <a:t>3/13/2018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319E53A-DA33-4EB7-B408-862BA1ECCE6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630FD10-CB8B-4F42-A3C2-4E8053E8269E}" type="datetimeFigureOut">
              <a:rPr lang="en-US" smtClean="0"/>
              <a:pPr/>
              <a:t>3/13/2018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630FD10-CB8B-4F42-A3C2-4E8053E8269E}" type="datetimeFigureOut">
              <a:rPr lang="en-US" smtClean="0"/>
              <a:pPr/>
              <a:t>3/13/2018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319E53A-DA33-4EB7-B408-862BA1ECCE6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and Management</a:t>
            </a:r>
            <a:endParaRPr lang="en-US" dirty="0"/>
          </a:p>
        </p:txBody>
      </p:sp>
      <p:sp>
        <p:nvSpPr>
          <p:cNvPr id="3" name="Content Placeholder 2"/>
          <p:cNvSpPr>
            <a:spLocks noGrp="1"/>
          </p:cNvSpPr>
          <p:nvPr>
            <p:ph sz="quarter" idx="1"/>
          </p:nvPr>
        </p:nvSpPr>
        <p:spPr/>
        <p:txBody>
          <a:bodyPr/>
          <a:lstStyle/>
          <a:p>
            <a:pPr algn="ctr">
              <a:buNone/>
            </a:pPr>
            <a:endParaRPr lang="en-US" dirty="0"/>
          </a:p>
          <a:p>
            <a:pPr algn="ctr">
              <a:buNone/>
            </a:pPr>
            <a:r>
              <a:rPr lang="en-US" dirty="0" smtClean="0"/>
              <a:t>Leadership and Management</a:t>
            </a:r>
          </a:p>
          <a:p>
            <a:pPr algn="ctr">
              <a:buNone/>
            </a:pPr>
            <a:r>
              <a:rPr lang="en-US" dirty="0" smtClean="0"/>
              <a:t>Name</a:t>
            </a:r>
          </a:p>
          <a:p>
            <a:pPr algn="ctr">
              <a:buNone/>
            </a:pPr>
            <a:r>
              <a:rPr lang="en-US" dirty="0" smtClean="0"/>
              <a:t>Institutional Affiliation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err="1" smtClean="0"/>
              <a:t>Sokro</a:t>
            </a:r>
            <a:r>
              <a:rPr lang="en-US" dirty="0" smtClean="0"/>
              <a:t>, E. (2012). Impact of employer branding on employee attraction and retention. </a:t>
            </a:r>
            <a:r>
              <a:rPr lang="en-US" i="1" dirty="0" smtClean="0"/>
              <a:t>European Journal of Business and Management</a:t>
            </a:r>
            <a:r>
              <a:rPr lang="en-US" dirty="0" smtClean="0"/>
              <a:t>, </a:t>
            </a:r>
            <a:r>
              <a:rPr lang="en-US" i="1" dirty="0" smtClean="0"/>
              <a:t>4</a:t>
            </a:r>
            <a:r>
              <a:rPr lang="en-US" dirty="0" smtClean="0"/>
              <a:t>(18), 164-173.</a:t>
            </a:r>
          </a:p>
          <a:p>
            <a:r>
              <a:rPr lang="en-US" dirty="0" smtClean="0"/>
              <a:t>Conrad, D. (2014). Workplace communication problems: Inquiries by employees and applicable solutions. </a:t>
            </a:r>
            <a:r>
              <a:rPr lang="en-US" i="1" dirty="0" smtClean="0"/>
              <a:t>Journal of business studies quarterly</a:t>
            </a:r>
            <a:r>
              <a:rPr lang="en-US" dirty="0" smtClean="0"/>
              <a:t>, </a:t>
            </a:r>
            <a:r>
              <a:rPr lang="en-US" i="1" dirty="0" smtClean="0"/>
              <a:t>5</a:t>
            </a:r>
            <a:r>
              <a:rPr lang="en-US" dirty="0" smtClean="0"/>
              <a:t>(4), 105.</a:t>
            </a:r>
          </a:p>
          <a:p>
            <a:r>
              <a:rPr lang="en-US" dirty="0" smtClean="0"/>
              <a:t>Rawson, D. (2012). Career counseling [Book Review]. </a:t>
            </a:r>
            <a:r>
              <a:rPr lang="en-US" i="1" dirty="0" smtClean="0"/>
              <a:t>Australian Journal of Guidance and </a:t>
            </a:r>
            <a:r>
              <a:rPr lang="en-US" i="1" dirty="0" err="1" smtClean="0"/>
              <a:t>Counselling</a:t>
            </a:r>
            <a:r>
              <a:rPr lang="en-US" dirty="0" smtClean="0"/>
              <a:t>, </a:t>
            </a:r>
            <a:r>
              <a:rPr lang="en-US" i="1" dirty="0" smtClean="0"/>
              <a:t>22</a:t>
            </a:r>
            <a:r>
              <a:rPr lang="en-US" dirty="0" smtClean="0"/>
              <a:t>(1), 151</a:t>
            </a:r>
            <a:r>
              <a:rPr lang="en-US" dirty="0" smtClean="0"/>
              <a:t>.</a:t>
            </a:r>
          </a:p>
          <a:p>
            <a:r>
              <a:rPr lang="en-US" i="1" dirty="0" smtClean="0"/>
              <a:t>What are 7 C's of Communication? definition and meaning</a:t>
            </a:r>
            <a:r>
              <a:rPr lang="en-US" dirty="0" smtClean="0"/>
              <a:t>. </a:t>
            </a:r>
            <a:r>
              <a:rPr lang="en-US" i="1" dirty="0" smtClean="0"/>
              <a:t>Business Jargons: A Business Encyclopedia</a:t>
            </a:r>
            <a:r>
              <a:rPr lang="en-US" dirty="0" smtClean="0"/>
              <a:t>. Retrieved 13 March 2018, from https://businessjargons.com/7-cs-communication.html</a:t>
            </a:r>
            <a:endParaRPr lang="en-US" dirty="0" smtClean="0"/>
          </a:p>
          <a:p>
            <a:r>
              <a:rPr lang="en-US" dirty="0" smtClean="0"/>
              <a:t>Daley, D. M. (2012). Strategic human resources management. </a:t>
            </a:r>
            <a:r>
              <a:rPr lang="en-US" i="1" dirty="0" smtClean="0"/>
              <a:t>Public Personnel Management</a:t>
            </a:r>
            <a:r>
              <a:rPr lang="en-US" dirty="0" smtClean="0"/>
              <a:t>, 120-125.</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Effective Communication</a:t>
            </a:r>
            <a:endParaRPr lang="en-US" dirty="0"/>
          </a:p>
        </p:txBody>
      </p:sp>
      <p:sp>
        <p:nvSpPr>
          <p:cNvPr id="3" name="Content Placeholder 2"/>
          <p:cNvSpPr>
            <a:spLocks noGrp="1"/>
          </p:cNvSpPr>
          <p:nvPr>
            <p:ph sz="quarter" idx="1"/>
          </p:nvPr>
        </p:nvSpPr>
        <p:spPr/>
        <p:txBody>
          <a:bodyPr/>
          <a:lstStyle/>
          <a:p>
            <a:r>
              <a:rPr lang="en-US" dirty="0" smtClean="0"/>
              <a:t>Promote team building activities</a:t>
            </a:r>
          </a:p>
          <a:p>
            <a:r>
              <a:rPr lang="en-US" dirty="0" smtClean="0"/>
              <a:t>Using handbooks to define communication processes </a:t>
            </a:r>
          </a:p>
          <a:p>
            <a:r>
              <a:rPr lang="en-US" dirty="0" smtClean="0"/>
              <a:t> utilizing Electronic communication</a:t>
            </a:r>
          </a:p>
          <a:p>
            <a:r>
              <a:rPr lang="en-US" dirty="0" smtClean="0"/>
              <a:t>Meetings</a:t>
            </a:r>
          </a:p>
          <a:p>
            <a:r>
              <a:rPr lang="en-US" dirty="0" smtClean="0"/>
              <a:t>Proactive listening as proposed by Conrad (2014)</a:t>
            </a:r>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a:bodyPr>
          <a:lstStyle/>
          <a:p>
            <a:r>
              <a:rPr lang="en-US" dirty="0" smtClean="0"/>
              <a:t>The 7cs of Business Communication: adapted from business jargons, a business encyclopedia</a:t>
            </a:r>
            <a:endParaRPr lang="en-US" dirty="0"/>
          </a:p>
        </p:txBody>
      </p:sp>
      <p:pic>
        <p:nvPicPr>
          <p:cNvPr id="5" name="Content Placeholder 4" descr="Image result for the 7Cs of communication image"/>
          <p:cNvPicPr>
            <a:picLocks noGrp="1"/>
          </p:cNvPicPr>
          <p:nvPr>
            <p:ph sz="quarter" idx="1"/>
          </p:nvPr>
        </p:nvPicPr>
        <p:blipFill>
          <a:blip r:embed="rId3"/>
          <a:stretch>
            <a:fillRect/>
          </a:stretch>
        </p:blipFill>
        <p:spPr bwMode="auto">
          <a:xfrm>
            <a:off x="2172494" y="2270125"/>
            <a:ext cx="4762500" cy="30861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a Supportive and Comfortable Workplaces</a:t>
            </a:r>
            <a:endParaRPr lang="en-US" dirty="0"/>
          </a:p>
        </p:txBody>
      </p:sp>
      <p:sp>
        <p:nvSpPr>
          <p:cNvPr id="3" name="Content Placeholder 2"/>
          <p:cNvSpPr>
            <a:spLocks noGrp="1"/>
          </p:cNvSpPr>
          <p:nvPr>
            <p:ph sz="quarter" idx="1"/>
          </p:nvPr>
        </p:nvSpPr>
        <p:spPr/>
        <p:txBody>
          <a:bodyPr/>
          <a:lstStyle/>
          <a:p>
            <a:r>
              <a:rPr lang="en-US" dirty="0" smtClean="0"/>
              <a:t>Setting precise rules, regulations, policies and procedures</a:t>
            </a:r>
          </a:p>
          <a:p>
            <a:r>
              <a:rPr lang="en-US" dirty="0" smtClean="0"/>
              <a:t>Offering encouragement and support </a:t>
            </a:r>
          </a:p>
          <a:p>
            <a:r>
              <a:rPr lang="en-US" dirty="0" smtClean="0"/>
              <a:t>Offering praise where necessary</a:t>
            </a:r>
          </a:p>
          <a:p>
            <a:r>
              <a:rPr lang="en-US" dirty="0" smtClean="0"/>
              <a:t>Creating a productive atmosphere help the employees to feel involved</a:t>
            </a:r>
          </a:p>
          <a:p>
            <a:r>
              <a:rPr lang="en-US" dirty="0" smtClean="0"/>
              <a:t>Taking the needs of individual employee seriously as noted by </a:t>
            </a:r>
            <a:r>
              <a:rPr lang="en-US" dirty="0" err="1" smtClean="0"/>
              <a:t>daley</a:t>
            </a:r>
            <a:r>
              <a:rPr lang="en-US" dirty="0" smtClean="0"/>
              <a:t> (2012)</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sz="quarter" idx="1"/>
          </p:nvPr>
        </p:nvSpPr>
        <p:spPr/>
        <p:txBody>
          <a:bodyPr/>
          <a:lstStyle/>
          <a:p>
            <a:r>
              <a:rPr lang="en-US" dirty="0" smtClean="0"/>
              <a:t>Hiring an effective team</a:t>
            </a:r>
          </a:p>
          <a:p>
            <a:r>
              <a:rPr lang="en-US" dirty="0" smtClean="0"/>
              <a:t>Enhancing communication</a:t>
            </a:r>
          </a:p>
          <a:p>
            <a:r>
              <a:rPr lang="en-US" dirty="0" smtClean="0"/>
              <a:t>Fostering autonomy at the workplace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Career Development Opportunities for Staff</a:t>
            </a:r>
            <a:endParaRPr lang="en-US" dirty="0"/>
          </a:p>
        </p:txBody>
      </p:sp>
      <p:sp>
        <p:nvSpPr>
          <p:cNvPr id="3" name="Content Placeholder 2"/>
          <p:cNvSpPr>
            <a:spLocks noGrp="1"/>
          </p:cNvSpPr>
          <p:nvPr>
            <p:ph sz="quarter" idx="1"/>
          </p:nvPr>
        </p:nvSpPr>
        <p:spPr/>
        <p:txBody>
          <a:bodyPr/>
          <a:lstStyle/>
          <a:p>
            <a:r>
              <a:rPr lang="en-US" dirty="0" smtClean="0"/>
              <a:t>Discuss with each employee their personal interest and career goals</a:t>
            </a:r>
          </a:p>
          <a:p>
            <a:r>
              <a:rPr lang="en-US" dirty="0" smtClean="0"/>
              <a:t>Encourage employees to create personal development plans</a:t>
            </a:r>
          </a:p>
          <a:p>
            <a:r>
              <a:rPr lang="en-US" dirty="0" smtClean="0"/>
              <a:t>Provide platforms for training the employees on basic job competences</a:t>
            </a:r>
          </a:p>
          <a:p>
            <a:r>
              <a:rPr lang="en-US" dirty="0" smtClean="0"/>
              <a:t>Support staff in identifying appropriate development plans (Rawson, 2012)</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sz="quarter" idx="1"/>
          </p:nvPr>
        </p:nvSpPr>
        <p:spPr/>
        <p:txBody>
          <a:bodyPr/>
          <a:lstStyle/>
          <a:p>
            <a:r>
              <a:rPr lang="en-US" dirty="0" smtClean="0"/>
              <a:t>Facilitating ample time for employees to engage in personal development activities</a:t>
            </a:r>
          </a:p>
          <a:p>
            <a:r>
              <a:rPr lang="en-US" dirty="0" smtClean="0"/>
              <a:t>Facilitating employee development activities at the workplace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Attraction and Retention of Quality Staff</a:t>
            </a:r>
            <a:endParaRPr lang="en-US" dirty="0"/>
          </a:p>
        </p:txBody>
      </p:sp>
      <p:sp>
        <p:nvSpPr>
          <p:cNvPr id="3" name="Content Placeholder 2"/>
          <p:cNvSpPr>
            <a:spLocks noGrp="1"/>
          </p:cNvSpPr>
          <p:nvPr>
            <p:ph sz="quarter" idx="1"/>
          </p:nvPr>
        </p:nvSpPr>
        <p:spPr/>
        <p:txBody>
          <a:bodyPr/>
          <a:lstStyle/>
          <a:p>
            <a:r>
              <a:rPr lang="en-US" dirty="0" smtClean="0"/>
              <a:t>Development and implementation of an informed hiring structure</a:t>
            </a:r>
          </a:p>
          <a:p>
            <a:r>
              <a:rPr lang="en-US" dirty="0" smtClean="0"/>
              <a:t>Development of defined human resource policies </a:t>
            </a:r>
          </a:p>
          <a:p>
            <a:r>
              <a:rPr lang="en-US" dirty="0" smtClean="0"/>
              <a:t>Having job description and job performance evaluation (</a:t>
            </a:r>
            <a:r>
              <a:rPr lang="en-US" dirty="0" err="1" smtClean="0"/>
              <a:t>Sokro</a:t>
            </a:r>
            <a:r>
              <a:rPr lang="en-US" dirty="0" smtClean="0"/>
              <a:t>, 2012)</a:t>
            </a:r>
          </a:p>
          <a:p>
            <a:r>
              <a:rPr lang="en-US" dirty="0" smtClean="0"/>
              <a:t>Fostering a workplace diversity culture</a:t>
            </a:r>
          </a:p>
          <a:p>
            <a:r>
              <a:rPr lang="en-US" dirty="0" smtClean="0"/>
              <a:t>Developing a success profile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sz="quarter" idx="1"/>
          </p:nvPr>
        </p:nvSpPr>
        <p:spPr/>
        <p:txBody>
          <a:bodyPr/>
          <a:lstStyle/>
          <a:p>
            <a:r>
              <a:rPr lang="en-US" dirty="0" smtClean="0"/>
              <a:t>Fostering staff motivation </a:t>
            </a:r>
          </a:p>
          <a:p>
            <a:r>
              <a:rPr lang="en-US" dirty="0" smtClean="0"/>
              <a:t>Offering an appropriate salaries and relevant benefits</a:t>
            </a:r>
          </a:p>
          <a:p>
            <a:r>
              <a:rPr lang="en-US" dirty="0" smtClean="0"/>
              <a:t>Creating a friendly workplace atmosphere as proposed by </a:t>
            </a:r>
            <a:r>
              <a:rPr lang="en-US" dirty="0" err="1" smtClean="0"/>
              <a:t>Sokro</a:t>
            </a:r>
            <a:r>
              <a:rPr lang="en-US" dirty="0" smtClean="0"/>
              <a:t> (2012).</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2">
      <a:dk1>
        <a:sysClr val="windowText" lastClr="000000"/>
      </a:dk1>
      <a:lt1>
        <a:sysClr val="window" lastClr="FFFFFF"/>
      </a:lt1>
      <a:dk2>
        <a:srgbClr val="04617B"/>
      </a:dk2>
      <a:lt2>
        <a:srgbClr val="DBF5F9"/>
      </a:lt2>
      <a:accent1>
        <a:srgbClr val="00B0F0"/>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162</TotalTime>
  <Words>730</Words>
  <Application>Microsoft Office PowerPoint</Application>
  <PresentationFormat>On-screen Show (4:3)</PresentationFormat>
  <Paragraphs>63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Leadership and Management</vt:lpstr>
      <vt:lpstr> Effective Communication</vt:lpstr>
      <vt:lpstr>The 7cs of Business Communication: adapted from business jargons, a business encyclopedia</vt:lpstr>
      <vt:lpstr>Building a Supportive and Comfortable Workplaces</vt:lpstr>
      <vt:lpstr>Continuation</vt:lpstr>
      <vt:lpstr>Career Development Opportunities for Staff</vt:lpstr>
      <vt:lpstr>Continuation</vt:lpstr>
      <vt:lpstr>Attraction and Retention of Quality Staff</vt:lpstr>
      <vt:lpstr>continuation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and m</dc:title>
  <dc:creator>USER</dc:creator>
  <cp:lastModifiedBy>USER</cp:lastModifiedBy>
  <cp:revision>6</cp:revision>
  <dcterms:created xsi:type="dcterms:W3CDTF">2018-03-12T18:51:24Z</dcterms:created>
  <dcterms:modified xsi:type="dcterms:W3CDTF">2018-03-13T00:34:44Z</dcterms:modified>
</cp:coreProperties>
</file>