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7"/>
  </p:notesMasterIdLst>
  <p:sldIdLst>
    <p:sldId id="256" r:id="rId2"/>
    <p:sldId id="259" r:id="rId3"/>
    <p:sldId id="260" r:id="rId4"/>
    <p:sldId id="261" r:id="rId5"/>
    <p:sldId id="264"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9" r:id="rId19"/>
    <p:sldId id="280" r:id="rId20"/>
    <p:sldId id="281" r:id="rId21"/>
    <p:sldId id="282" r:id="rId22"/>
    <p:sldId id="283" r:id="rId23"/>
    <p:sldId id="285" r:id="rId24"/>
    <p:sldId id="287"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9900"/>
    <a:srgbClr val="0AAAA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3422" autoAdjust="0"/>
  </p:normalViewPr>
  <p:slideViewPr>
    <p:cSldViewPr>
      <p:cViewPr varScale="1">
        <p:scale>
          <a:sx n="53" d="100"/>
          <a:sy n="53" d="100"/>
        </p:scale>
        <p:origin x="-848"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BC24D-169E-4C17-938D-F7C8343F6789}" type="datetimeFigureOut">
              <a:rPr lang="en-US" smtClean="0"/>
              <a:pPr/>
              <a:t>3/19/2018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911FC-B5C7-4498-8A90-5D0EBDCCD1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a:t>
            </a:r>
            <a:r>
              <a:rPr lang="en-US" baseline="0" dirty="0" smtClean="0"/>
              <a:t> angels paradise offers a safe, happy and loving environment. Our focus on developmentally appropriate practices stimulates your child's holistic growth and development in key areas including physical, mental, cognitive and social areas. This is the best place for your child to be.</a:t>
            </a:r>
            <a:endParaRPr lang="en-US" dirty="0"/>
          </a:p>
        </p:txBody>
      </p:sp>
      <p:sp>
        <p:nvSpPr>
          <p:cNvPr id="4" name="Slide Number Placeholder 3"/>
          <p:cNvSpPr>
            <a:spLocks noGrp="1"/>
          </p:cNvSpPr>
          <p:nvPr>
            <p:ph type="sldNum" sz="quarter" idx="10"/>
          </p:nvPr>
        </p:nvSpPr>
        <p:spPr/>
        <p:txBody>
          <a:bodyPr/>
          <a:lstStyle/>
          <a:p>
            <a:fld id="{9E4911FC-B5C7-4498-8A90-5D0EBDCCD1E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7374B1A-EBF5-48AF-912E-DAB5ED42C40D}" type="datetimeFigureOut">
              <a:rPr lang="en-US" smtClean="0"/>
              <a:pPr/>
              <a:t>3/19/2018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3B4ACA5-E941-4C1C-ABF5-66AA62BC70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ndAc>
      <p:stSnd>
        <p:snd r:embed="rId1" name="arrow.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374B1A-EBF5-48AF-912E-DAB5ED42C40D}"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4ACA5-E941-4C1C-ABF5-66AA62BC70EC}" type="slidenum">
              <a:rPr lang="en-US" smtClean="0"/>
              <a:pPr/>
              <a:t>‹#›</a:t>
            </a:fld>
            <a:endParaRPr lang="en-US"/>
          </a:p>
        </p:txBody>
      </p:sp>
    </p:spTree>
  </p:cSld>
  <p:clrMapOvr>
    <a:masterClrMapping/>
  </p:clrMapOvr>
  <p:transition>
    <p:sndAc>
      <p:stSnd>
        <p:snd r:embed="rId1" name="arrow.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374B1A-EBF5-48AF-912E-DAB5ED42C40D}"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4ACA5-E941-4C1C-ABF5-66AA62BC70EC}" type="slidenum">
              <a:rPr lang="en-US" smtClean="0"/>
              <a:pPr/>
              <a:t>‹#›</a:t>
            </a:fld>
            <a:endParaRPr lang="en-US"/>
          </a:p>
        </p:txBody>
      </p:sp>
    </p:spTree>
  </p:cSld>
  <p:clrMapOvr>
    <a:masterClrMapping/>
  </p:clrMapOvr>
  <p:transition>
    <p:sndAc>
      <p:stSnd>
        <p:snd r:embed="rId1" name="arrow.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7374B1A-EBF5-48AF-912E-DAB5ED42C40D}" type="datetimeFigureOut">
              <a:rPr lang="en-US" smtClean="0"/>
              <a:pPr/>
              <a:t>3/19/2018</a:t>
            </a:fld>
            <a:endParaRPr lang="en-US"/>
          </a:p>
        </p:txBody>
      </p:sp>
      <p:sp>
        <p:nvSpPr>
          <p:cNvPr id="9" name="Slide Number Placeholder 8"/>
          <p:cNvSpPr>
            <a:spLocks noGrp="1"/>
          </p:cNvSpPr>
          <p:nvPr>
            <p:ph type="sldNum" sz="quarter" idx="15"/>
          </p:nvPr>
        </p:nvSpPr>
        <p:spPr/>
        <p:txBody>
          <a:bodyPr rtlCol="0"/>
          <a:lstStyle/>
          <a:p>
            <a:fld id="{13B4ACA5-E941-4C1C-ABF5-66AA62BC70E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sndAc>
      <p:stSnd>
        <p:snd r:embed="rId1" name="arrow.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7374B1A-EBF5-48AF-912E-DAB5ED42C40D}" type="datetimeFigureOut">
              <a:rPr lang="en-US" smtClean="0"/>
              <a:pPr/>
              <a:t>3/19/2018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3B4ACA5-E941-4C1C-ABF5-66AA62BC70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ndAc>
      <p:stSnd>
        <p:snd r:embed="rId1" name="arrow.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74B1A-EBF5-48AF-912E-DAB5ED42C40D}"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ACA5-E941-4C1C-ABF5-66AA62BC70E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ndAc>
      <p:stSnd>
        <p:snd r:embed="rId1" name="arrow.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7374B1A-EBF5-48AF-912E-DAB5ED42C40D}" type="datetimeFigureOut">
              <a:rPr lang="en-US" smtClean="0"/>
              <a:pPr/>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4ACA5-E941-4C1C-ABF5-66AA62BC70E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ndAc>
      <p:stSnd>
        <p:snd r:embed="rId1" name="arrow.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7374B1A-EBF5-48AF-912E-DAB5ED42C40D}" type="datetimeFigureOut">
              <a:rPr lang="en-US" smtClean="0"/>
              <a:pPr/>
              <a:t>3/19/2018</a:t>
            </a:fld>
            <a:endParaRPr lang="en-US"/>
          </a:p>
        </p:txBody>
      </p:sp>
      <p:sp>
        <p:nvSpPr>
          <p:cNvPr id="7" name="Slide Number Placeholder 6"/>
          <p:cNvSpPr>
            <a:spLocks noGrp="1"/>
          </p:cNvSpPr>
          <p:nvPr>
            <p:ph type="sldNum" sz="quarter" idx="11"/>
          </p:nvPr>
        </p:nvSpPr>
        <p:spPr/>
        <p:txBody>
          <a:bodyPr rtlCol="0"/>
          <a:lstStyle/>
          <a:p>
            <a:fld id="{13B4ACA5-E941-4C1C-ABF5-66AA62BC70E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sndAc>
      <p:stSnd>
        <p:snd r:embed="rId1" name="arrow.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74B1A-EBF5-48AF-912E-DAB5ED42C40D}" type="datetimeFigureOut">
              <a:rPr lang="en-US" smtClean="0"/>
              <a:pPr/>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4ACA5-E941-4C1C-ABF5-66AA62BC70EC}" type="slidenum">
              <a:rPr lang="en-US" smtClean="0"/>
              <a:pPr/>
              <a:t>‹#›</a:t>
            </a:fld>
            <a:endParaRPr lang="en-US"/>
          </a:p>
        </p:txBody>
      </p:sp>
    </p:spTree>
  </p:cSld>
  <p:clrMapOvr>
    <a:masterClrMapping/>
  </p:clrMapOvr>
  <p:transition>
    <p:sndAc>
      <p:stSnd>
        <p:snd r:embed="rId1" name="arrow.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7374B1A-EBF5-48AF-912E-DAB5ED42C40D}" type="datetimeFigureOut">
              <a:rPr lang="en-US" smtClean="0"/>
              <a:pPr/>
              <a:t>3/19/2018</a:t>
            </a:fld>
            <a:endParaRPr lang="en-US"/>
          </a:p>
        </p:txBody>
      </p:sp>
      <p:sp>
        <p:nvSpPr>
          <p:cNvPr id="22" name="Slide Number Placeholder 21"/>
          <p:cNvSpPr>
            <a:spLocks noGrp="1"/>
          </p:cNvSpPr>
          <p:nvPr>
            <p:ph type="sldNum" sz="quarter" idx="15"/>
          </p:nvPr>
        </p:nvSpPr>
        <p:spPr/>
        <p:txBody>
          <a:bodyPr rtlCol="0"/>
          <a:lstStyle/>
          <a:p>
            <a:fld id="{13B4ACA5-E941-4C1C-ABF5-66AA62BC70E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sndAc>
      <p:stSnd>
        <p:snd r:embed="rId1" name="arrow.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7374B1A-EBF5-48AF-912E-DAB5ED42C40D}" type="datetimeFigureOut">
              <a:rPr lang="en-US" smtClean="0"/>
              <a:pPr/>
              <a:t>3/19/2018</a:t>
            </a:fld>
            <a:endParaRPr lang="en-US"/>
          </a:p>
        </p:txBody>
      </p:sp>
      <p:sp>
        <p:nvSpPr>
          <p:cNvPr id="18" name="Slide Number Placeholder 17"/>
          <p:cNvSpPr>
            <a:spLocks noGrp="1"/>
          </p:cNvSpPr>
          <p:nvPr>
            <p:ph type="sldNum" sz="quarter" idx="11"/>
          </p:nvPr>
        </p:nvSpPr>
        <p:spPr/>
        <p:txBody>
          <a:bodyPr rtlCol="0"/>
          <a:lstStyle/>
          <a:p>
            <a:fld id="{13B4ACA5-E941-4C1C-ABF5-66AA62BC70E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sndAc>
      <p:stSnd>
        <p:snd r:embed="rId1" name="arrow.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7374B1A-EBF5-48AF-912E-DAB5ED42C40D}" type="datetimeFigureOut">
              <a:rPr lang="en-US" smtClean="0"/>
              <a:pPr/>
              <a:t>3/19/2018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B4ACA5-E941-4C1C-ABF5-66AA62BC70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sndAc>
      <p:stSnd>
        <p:snd r:embed="rId13" name="arrow.wav" builtIn="1"/>
      </p:stSnd>
    </p:sndAc>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990600"/>
          </a:xfrm>
        </p:spPr>
        <p:txBody>
          <a:bodyPr>
            <a:normAutofit/>
          </a:bodyPr>
          <a:lstStyle/>
          <a:p>
            <a:pPr algn="ctr"/>
            <a:r>
              <a:rPr lang="en-US" dirty="0" smtClean="0">
                <a:solidFill>
                  <a:srgbClr val="FF0000"/>
                </a:solidFill>
                <a:latin typeface="Snap ITC" pitchFamily="82" charset="0"/>
              </a:rPr>
              <a:t>L</a:t>
            </a:r>
            <a:r>
              <a:rPr lang="en-US" dirty="0" smtClean="0">
                <a:solidFill>
                  <a:srgbClr val="00B0F0"/>
                </a:solidFill>
                <a:latin typeface="Snap ITC" pitchFamily="82" charset="0"/>
              </a:rPr>
              <a:t>i</a:t>
            </a:r>
            <a:r>
              <a:rPr lang="en-US" dirty="0" smtClean="0">
                <a:solidFill>
                  <a:srgbClr val="FFC000"/>
                </a:solidFill>
                <a:latin typeface="Snap ITC" pitchFamily="82" charset="0"/>
              </a:rPr>
              <a:t>t</a:t>
            </a:r>
            <a:r>
              <a:rPr lang="en-US" dirty="0" smtClean="0">
                <a:solidFill>
                  <a:srgbClr val="7030A0"/>
                </a:solidFill>
                <a:latin typeface="Snap ITC" pitchFamily="82" charset="0"/>
              </a:rPr>
              <a:t>t</a:t>
            </a:r>
            <a:r>
              <a:rPr lang="en-US" dirty="0" smtClean="0">
                <a:solidFill>
                  <a:srgbClr val="C00000"/>
                </a:solidFill>
                <a:latin typeface="Snap ITC" pitchFamily="82" charset="0"/>
              </a:rPr>
              <a:t>l</a:t>
            </a:r>
            <a:r>
              <a:rPr lang="en-US" dirty="0" smtClean="0">
                <a:solidFill>
                  <a:srgbClr val="00B050"/>
                </a:solidFill>
                <a:latin typeface="Snap ITC" pitchFamily="82" charset="0"/>
              </a:rPr>
              <a:t>e</a:t>
            </a:r>
            <a:r>
              <a:rPr lang="en-US" dirty="0" smtClean="0">
                <a:latin typeface="Snap ITC" pitchFamily="82" charset="0"/>
              </a:rPr>
              <a:t> </a:t>
            </a:r>
            <a:r>
              <a:rPr lang="en-US" dirty="0" smtClean="0">
                <a:solidFill>
                  <a:srgbClr val="7030A0"/>
                </a:solidFill>
                <a:latin typeface="Snap ITC" pitchFamily="82" charset="0"/>
              </a:rPr>
              <a:t>A</a:t>
            </a:r>
            <a:r>
              <a:rPr lang="en-US" dirty="0" smtClean="0">
                <a:solidFill>
                  <a:srgbClr val="FF0000"/>
                </a:solidFill>
                <a:latin typeface="Snap ITC" pitchFamily="82" charset="0"/>
              </a:rPr>
              <a:t>n</a:t>
            </a:r>
            <a:r>
              <a:rPr lang="en-US" dirty="0" smtClean="0">
                <a:solidFill>
                  <a:srgbClr val="00B050"/>
                </a:solidFill>
                <a:latin typeface="Snap ITC" pitchFamily="82" charset="0"/>
              </a:rPr>
              <a:t>g</a:t>
            </a:r>
            <a:r>
              <a:rPr lang="en-US" dirty="0" smtClean="0">
                <a:solidFill>
                  <a:srgbClr val="00B0F0"/>
                </a:solidFill>
                <a:latin typeface="Snap ITC" pitchFamily="82" charset="0"/>
              </a:rPr>
              <a:t>e</a:t>
            </a:r>
            <a:r>
              <a:rPr lang="en-US" dirty="0" smtClean="0">
                <a:solidFill>
                  <a:srgbClr val="FFC000"/>
                </a:solidFill>
                <a:latin typeface="Snap ITC" pitchFamily="82" charset="0"/>
              </a:rPr>
              <a:t>l</a:t>
            </a:r>
            <a:r>
              <a:rPr lang="en-US" dirty="0" smtClean="0">
                <a:solidFill>
                  <a:srgbClr val="FF0000"/>
                </a:solidFill>
                <a:latin typeface="Snap ITC" pitchFamily="82" charset="0"/>
              </a:rPr>
              <a:t>s</a:t>
            </a:r>
            <a:r>
              <a:rPr lang="en-US" dirty="0" smtClean="0">
                <a:latin typeface="Snap ITC" pitchFamily="82" charset="0"/>
              </a:rPr>
              <a:t> </a:t>
            </a:r>
            <a:r>
              <a:rPr lang="en-US" dirty="0" smtClean="0">
                <a:solidFill>
                  <a:srgbClr val="00B0F0"/>
                </a:solidFill>
                <a:latin typeface="Snap ITC" pitchFamily="82" charset="0"/>
              </a:rPr>
              <a:t>P</a:t>
            </a:r>
            <a:r>
              <a:rPr lang="en-US" dirty="0" smtClean="0">
                <a:solidFill>
                  <a:srgbClr val="002060"/>
                </a:solidFill>
                <a:latin typeface="Snap ITC" pitchFamily="82" charset="0"/>
              </a:rPr>
              <a:t>a</a:t>
            </a:r>
            <a:r>
              <a:rPr lang="en-US" dirty="0" smtClean="0">
                <a:solidFill>
                  <a:srgbClr val="C00000"/>
                </a:solidFill>
                <a:latin typeface="Snap ITC" pitchFamily="82" charset="0"/>
              </a:rPr>
              <a:t>r</a:t>
            </a:r>
            <a:r>
              <a:rPr lang="en-US" dirty="0" smtClean="0">
                <a:solidFill>
                  <a:srgbClr val="00B0F0"/>
                </a:solidFill>
                <a:latin typeface="Snap ITC" pitchFamily="82" charset="0"/>
              </a:rPr>
              <a:t>a</a:t>
            </a:r>
            <a:r>
              <a:rPr lang="en-US" dirty="0" smtClean="0">
                <a:solidFill>
                  <a:srgbClr val="00B050"/>
                </a:solidFill>
                <a:latin typeface="Snap ITC" pitchFamily="82" charset="0"/>
              </a:rPr>
              <a:t>d</a:t>
            </a:r>
            <a:r>
              <a:rPr lang="en-US" dirty="0" smtClean="0">
                <a:latin typeface="Snap ITC" pitchFamily="82" charset="0"/>
              </a:rPr>
              <a:t>i</a:t>
            </a:r>
            <a:r>
              <a:rPr lang="en-US" dirty="0" smtClean="0">
                <a:solidFill>
                  <a:srgbClr val="FF0000"/>
                </a:solidFill>
                <a:latin typeface="Snap ITC" pitchFamily="82" charset="0"/>
              </a:rPr>
              <a:t>s</a:t>
            </a:r>
            <a:r>
              <a:rPr lang="en-US" dirty="0" smtClean="0">
                <a:solidFill>
                  <a:srgbClr val="FFC000"/>
                </a:solidFill>
                <a:latin typeface="Snap ITC" pitchFamily="82" charset="0"/>
              </a:rPr>
              <a:t>e</a:t>
            </a:r>
            <a:endParaRPr lang="en-US" dirty="0">
              <a:solidFill>
                <a:srgbClr val="FFC000"/>
              </a:solidFill>
              <a:latin typeface="Snap ITC" pitchFamily="82" charset="0"/>
            </a:endParaRPr>
          </a:p>
        </p:txBody>
      </p:sp>
      <p:sp>
        <p:nvSpPr>
          <p:cNvPr id="3" name="Subtitle 2"/>
          <p:cNvSpPr>
            <a:spLocks noGrp="1"/>
          </p:cNvSpPr>
          <p:nvPr>
            <p:ph type="subTitle" idx="1"/>
          </p:nvPr>
        </p:nvSpPr>
        <p:spPr/>
        <p:txBody>
          <a:bodyPr/>
          <a:lstStyle/>
          <a:p>
            <a:endParaRPr lang="en-US" dirty="0"/>
          </a:p>
        </p:txBody>
      </p:sp>
      <p:pic>
        <p:nvPicPr>
          <p:cNvPr id="1026" name="Picture 2" descr="C:\Users\USER\AppData\Local\Microsoft\Windows\Temporary Internet Files\Content.IE5\XCOT17XM\kindergarten[1].jpg"/>
          <p:cNvPicPr>
            <a:picLocks noChangeAspect="1" noChangeArrowheads="1"/>
          </p:cNvPicPr>
          <p:nvPr/>
        </p:nvPicPr>
        <p:blipFill>
          <a:blip r:embed="rId4"/>
          <a:srcRect/>
          <a:stretch>
            <a:fillRect/>
          </a:stretch>
        </p:blipFill>
        <p:spPr bwMode="auto">
          <a:xfrm>
            <a:off x="457200" y="1447800"/>
            <a:ext cx="8229600" cy="4876800"/>
          </a:xfrm>
          <a:prstGeom prst="rect">
            <a:avLst/>
          </a:prstGeom>
          <a:noFill/>
        </p:spPr>
      </p:pic>
    </p:spTree>
  </p:cSld>
  <p:clrMapOvr>
    <a:masterClrMapping/>
  </p:clrMapOvr>
  <p:transition>
    <p:sndAc>
      <p:stSnd>
        <p:snd r:embed="rId3" name="arrow.wav" builtIn="1"/>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latin typeface="Snap ITC" pitchFamily="82" charset="0"/>
              </a:rPr>
              <a:t>H</a:t>
            </a:r>
            <a:r>
              <a:rPr lang="en-US" dirty="0" smtClean="0">
                <a:solidFill>
                  <a:srgbClr val="7030A0"/>
                </a:solidFill>
                <a:latin typeface="Snap ITC" pitchFamily="82" charset="0"/>
              </a:rPr>
              <a:t>e</a:t>
            </a:r>
            <a:r>
              <a:rPr lang="en-US" dirty="0" smtClean="0">
                <a:solidFill>
                  <a:srgbClr val="FF3399"/>
                </a:solidFill>
                <a:latin typeface="Snap ITC" pitchFamily="82" charset="0"/>
              </a:rPr>
              <a:t>a</a:t>
            </a:r>
            <a:r>
              <a:rPr lang="en-US" dirty="0" smtClean="0">
                <a:solidFill>
                  <a:srgbClr val="FFC000"/>
                </a:solidFill>
                <a:latin typeface="Snap ITC" pitchFamily="82" charset="0"/>
              </a:rPr>
              <a:t>l</a:t>
            </a:r>
            <a:r>
              <a:rPr lang="en-US" dirty="0" smtClean="0">
                <a:solidFill>
                  <a:srgbClr val="00B0F0"/>
                </a:solidFill>
                <a:latin typeface="Snap ITC" pitchFamily="82" charset="0"/>
              </a:rPr>
              <a:t>t</a:t>
            </a:r>
            <a:r>
              <a:rPr lang="en-US" dirty="0" smtClean="0">
                <a:solidFill>
                  <a:srgbClr val="FF0000"/>
                </a:solidFill>
                <a:latin typeface="Snap ITC" pitchFamily="82" charset="0"/>
              </a:rPr>
              <a:t>h</a:t>
            </a:r>
            <a:endParaRPr lang="en-US" dirty="0">
              <a:solidFill>
                <a:srgbClr val="FF0000"/>
              </a:solidFill>
              <a:latin typeface="Snap ITC" pitchFamily="82" charset="0"/>
            </a:endParaRPr>
          </a:p>
        </p:txBody>
      </p:sp>
      <p:sp>
        <p:nvSpPr>
          <p:cNvPr id="3" name="Content Placeholder 2"/>
          <p:cNvSpPr>
            <a:spLocks noGrp="1"/>
          </p:cNvSpPr>
          <p:nvPr>
            <p:ph sz="quarter" idx="1"/>
          </p:nvPr>
        </p:nvSpPr>
        <p:spPr>
          <a:xfrm>
            <a:off x="457200" y="1295400"/>
            <a:ext cx="5257800" cy="5181600"/>
          </a:xfrm>
        </p:spPr>
        <p:txBody>
          <a:bodyPr>
            <a:normAutofit fontScale="85000" lnSpcReduction="10000"/>
          </a:bodyPr>
          <a:lstStyle/>
          <a:p>
            <a:r>
              <a:rPr lang="en-US" dirty="0" smtClean="0"/>
              <a:t>We have a child care health consultant  (CCHCs) who work hand in hand with the care centre’s staff to ensure health and safety environmental in our facility.</a:t>
            </a:r>
          </a:p>
          <a:p>
            <a:r>
              <a:rPr lang="en-US" dirty="0" smtClean="0"/>
              <a:t>The CCHCs evaluate the health and safety requirements and  procedures and advice the care centre on appropriate actions</a:t>
            </a:r>
          </a:p>
          <a:p>
            <a:r>
              <a:rPr lang="en-US" dirty="0" smtClean="0"/>
              <a:t>They establish strategies for inclusion of children with special care needs</a:t>
            </a:r>
          </a:p>
          <a:p>
            <a:r>
              <a:rPr lang="en-US" dirty="0" smtClean="0"/>
              <a:t>Manage and prevent injuries and infectious </a:t>
            </a:r>
            <a:r>
              <a:rPr lang="en-US" dirty="0" smtClean="0"/>
              <a:t>illnesses as noted by the </a:t>
            </a:r>
            <a:r>
              <a:rPr lang="en-US" dirty="0" smtClean="0"/>
              <a:t>North Carolina Child </a:t>
            </a:r>
            <a:r>
              <a:rPr lang="en-US" dirty="0" smtClean="0"/>
              <a:t>Care Health and Safety Resource Center</a:t>
            </a:r>
          </a:p>
          <a:p>
            <a:r>
              <a:rPr lang="en-US" dirty="0" smtClean="0"/>
              <a:t/>
            </a:r>
            <a:br>
              <a:rPr lang="en-US" dirty="0" smtClean="0"/>
            </a:br>
            <a:endParaRPr lang="en-US" dirty="0" smtClean="0"/>
          </a:p>
          <a:p>
            <a:endParaRPr lang="en-US" dirty="0" smtClean="0"/>
          </a:p>
          <a:p>
            <a:endParaRPr lang="en-US" dirty="0"/>
          </a:p>
        </p:txBody>
      </p:sp>
      <p:pic>
        <p:nvPicPr>
          <p:cNvPr id="7170" name="Picture 2" descr="C:\Users\USER\AppData\Local\Microsoft\Windows\Temporary Internet Files\Content.IE5\P0N7FD59\school_nurse[1].gif"/>
          <p:cNvPicPr>
            <a:picLocks noGrp="1" noChangeAspect="1" noChangeArrowheads="1"/>
          </p:cNvPicPr>
          <p:nvPr>
            <p:ph sz="quarter" idx="2"/>
          </p:nvPr>
        </p:nvPicPr>
        <p:blipFill>
          <a:blip r:embed="rId3"/>
          <a:stretch>
            <a:fillRect/>
          </a:stretch>
        </p:blipFill>
        <p:spPr bwMode="auto">
          <a:xfrm>
            <a:off x="6096000" y="990600"/>
            <a:ext cx="2387600" cy="5105400"/>
          </a:xfrm>
          <a:prstGeom prst="rect">
            <a:avLst/>
          </a:prstGeom>
          <a:noFill/>
        </p:spPr>
      </p:pic>
    </p:spTree>
  </p:cSld>
  <p:clrMapOvr>
    <a:masterClrMapping/>
  </p:clrMapOvr>
  <p:transition>
    <p:sndAc>
      <p:stSnd>
        <p:snd r:embed="rId2" name="arrow.wav" builtIn="1"/>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Snap ITC" pitchFamily="82" charset="0"/>
              </a:rPr>
              <a:t>T</a:t>
            </a:r>
            <a:r>
              <a:rPr lang="en-US" b="1" dirty="0" smtClean="0">
                <a:solidFill>
                  <a:srgbClr val="00B0F0"/>
                </a:solidFill>
                <a:latin typeface="Snap ITC" pitchFamily="82" charset="0"/>
              </a:rPr>
              <a:t>e</a:t>
            </a:r>
            <a:r>
              <a:rPr lang="en-US" b="1" dirty="0" smtClean="0">
                <a:solidFill>
                  <a:srgbClr val="FF3399"/>
                </a:solidFill>
                <a:latin typeface="Snap ITC" pitchFamily="82" charset="0"/>
              </a:rPr>
              <a:t>a</a:t>
            </a:r>
            <a:r>
              <a:rPr lang="en-US" b="1" dirty="0" smtClean="0">
                <a:solidFill>
                  <a:srgbClr val="00B050"/>
                </a:solidFill>
                <a:latin typeface="Snap ITC" pitchFamily="82" charset="0"/>
              </a:rPr>
              <a:t>c</a:t>
            </a:r>
            <a:r>
              <a:rPr lang="en-US" b="1" dirty="0" smtClean="0">
                <a:solidFill>
                  <a:srgbClr val="7030A0"/>
                </a:solidFill>
                <a:latin typeface="Snap ITC" pitchFamily="82" charset="0"/>
              </a:rPr>
              <a:t>h</a:t>
            </a:r>
            <a:r>
              <a:rPr lang="en-US" b="1" dirty="0" smtClean="0">
                <a:solidFill>
                  <a:srgbClr val="FF0000"/>
                </a:solidFill>
                <a:latin typeface="Snap ITC" pitchFamily="82" charset="0"/>
              </a:rPr>
              <a:t>er</a:t>
            </a:r>
            <a:r>
              <a:rPr lang="en-US" b="1" dirty="0" smtClean="0">
                <a:solidFill>
                  <a:srgbClr val="FFC000"/>
                </a:solidFill>
                <a:latin typeface="Snap ITC" pitchFamily="82" charset="0"/>
              </a:rPr>
              <a:t>s</a:t>
            </a:r>
            <a:endParaRPr lang="en-US" b="1" dirty="0">
              <a:solidFill>
                <a:srgbClr val="FFC000"/>
              </a:solidFill>
              <a:latin typeface="Snap ITC" pitchFamily="82" charset="0"/>
            </a:endParaRPr>
          </a:p>
        </p:txBody>
      </p:sp>
      <p:sp>
        <p:nvSpPr>
          <p:cNvPr id="3" name="Content Placeholder 2"/>
          <p:cNvSpPr>
            <a:spLocks noGrp="1"/>
          </p:cNvSpPr>
          <p:nvPr>
            <p:ph sz="quarter" idx="1"/>
          </p:nvPr>
        </p:nvSpPr>
        <p:spPr>
          <a:xfrm>
            <a:off x="457200" y="1371600"/>
            <a:ext cx="5867400" cy="4906963"/>
          </a:xfrm>
        </p:spPr>
        <p:txBody>
          <a:bodyPr>
            <a:normAutofit fontScale="92500" lnSpcReduction="20000"/>
          </a:bodyPr>
          <a:lstStyle/>
          <a:p>
            <a:r>
              <a:rPr lang="en-US" dirty="0" smtClean="0"/>
              <a:t>We offer a conducive working environment for the care givers in our facilities</a:t>
            </a:r>
          </a:p>
          <a:p>
            <a:r>
              <a:rPr lang="en-US" dirty="0" smtClean="0"/>
              <a:t>We offer them an attractive salary and benefits</a:t>
            </a:r>
          </a:p>
          <a:p>
            <a:r>
              <a:rPr lang="en-US" dirty="0" smtClean="0"/>
              <a:t>We take them on a one week vacation every year</a:t>
            </a:r>
          </a:p>
          <a:p>
            <a:r>
              <a:rPr lang="en-US" dirty="0" smtClean="0"/>
              <a:t>We offer them time to engage in personal development</a:t>
            </a:r>
          </a:p>
          <a:p>
            <a:r>
              <a:rPr lang="en-US" dirty="0" smtClean="0"/>
              <a:t>We facilitate open communication channels in order to identify the needs of every teacher</a:t>
            </a:r>
          </a:p>
          <a:p>
            <a:r>
              <a:rPr lang="en-US" dirty="0" smtClean="0"/>
              <a:t>Ours is a heavenly team that enjoys working in the best organizational culture ever</a:t>
            </a:r>
            <a:endParaRPr lang="en-US" dirty="0"/>
          </a:p>
        </p:txBody>
      </p:sp>
      <p:sp>
        <p:nvSpPr>
          <p:cNvPr id="5" name="Content Placeholder 4"/>
          <p:cNvSpPr>
            <a:spLocks noGrp="1"/>
          </p:cNvSpPr>
          <p:nvPr>
            <p:ph sz="quarter" idx="2"/>
          </p:nvPr>
        </p:nvSpPr>
        <p:spPr>
          <a:xfrm>
            <a:off x="6324600" y="1600200"/>
            <a:ext cx="4038600" cy="4525963"/>
          </a:xfrm>
        </p:spPr>
        <p:txBody>
          <a:bodyPr>
            <a:normAutofit fontScale="92500" lnSpcReduction="20000"/>
          </a:bodyPr>
          <a:lstStyle/>
          <a:p>
            <a:endParaRPr lang="en-US"/>
          </a:p>
        </p:txBody>
      </p:sp>
      <p:pic>
        <p:nvPicPr>
          <p:cNvPr id="8194" name="Picture 2" descr="C:\Users\USER\AppData\Local\Microsoft\Windows\Temporary Internet Files\Content.IE5\P0N7FD59\a-teacher[1].jpg"/>
          <p:cNvPicPr>
            <a:picLocks noChangeAspect="1" noChangeArrowheads="1"/>
          </p:cNvPicPr>
          <p:nvPr/>
        </p:nvPicPr>
        <p:blipFill>
          <a:blip r:embed="rId3"/>
          <a:srcRect/>
          <a:stretch>
            <a:fillRect/>
          </a:stretch>
        </p:blipFill>
        <p:spPr bwMode="auto">
          <a:xfrm>
            <a:off x="6172200" y="1524000"/>
            <a:ext cx="2971800" cy="4572000"/>
          </a:xfrm>
          <a:prstGeom prst="rect">
            <a:avLst/>
          </a:prstGeom>
          <a:noFill/>
        </p:spPr>
      </p:pic>
    </p:spTree>
  </p:cSld>
  <p:clrMapOvr>
    <a:masterClrMapping/>
  </p:clrMapOvr>
  <p:transition>
    <p:sndAc>
      <p:stSnd>
        <p:snd r:embed="rId2" name="arrow.wav" builtIn="1"/>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Snap ITC" pitchFamily="82" charset="0"/>
              </a:rPr>
              <a:t>F</a:t>
            </a:r>
            <a:r>
              <a:rPr lang="en-US" b="1" dirty="0" smtClean="0">
                <a:solidFill>
                  <a:srgbClr val="FF0000"/>
                </a:solidFill>
                <a:latin typeface="Snap ITC" pitchFamily="82" charset="0"/>
              </a:rPr>
              <a:t>a</a:t>
            </a:r>
            <a:r>
              <a:rPr lang="en-US" b="1" dirty="0" smtClean="0">
                <a:solidFill>
                  <a:srgbClr val="FF3399"/>
                </a:solidFill>
                <a:latin typeface="Snap ITC" pitchFamily="82" charset="0"/>
              </a:rPr>
              <a:t>m</a:t>
            </a:r>
            <a:r>
              <a:rPr lang="en-US" b="1" dirty="0" smtClean="0">
                <a:solidFill>
                  <a:srgbClr val="7030A0"/>
                </a:solidFill>
                <a:latin typeface="Snap ITC" pitchFamily="82" charset="0"/>
              </a:rPr>
              <a:t>i</a:t>
            </a:r>
            <a:r>
              <a:rPr lang="en-US" b="1" dirty="0" smtClean="0">
                <a:solidFill>
                  <a:srgbClr val="00B0F0"/>
                </a:solidFill>
                <a:latin typeface="Snap ITC" pitchFamily="82" charset="0"/>
              </a:rPr>
              <a:t>l</a:t>
            </a:r>
            <a:r>
              <a:rPr lang="en-US" b="1" dirty="0" smtClean="0">
                <a:solidFill>
                  <a:srgbClr val="FFC000"/>
                </a:solidFill>
                <a:latin typeface="Snap ITC" pitchFamily="82" charset="0"/>
              </a:rPr>
              <a:t>i</a:t>
            </a:r>
            <a:r>
              <a:rPr lang="en-US" b="1" dirty="0" smtClean="0">
                <a:solidFill>
                  <a:srgbClr val="FF3399"/>
                </a:solidFill>
                <a:latin typeface="Snap ITC" pitchFamily="82" charset="0"/>
              </a:rPr>
              <a:t>e</a:t>
            </a:r>
            <a:r>
              <a:rPr lang="en-US" b="1" dirty="0" smtClean="0">
                <a:solidFill>
                  <a:srgbClr val="00B050"/>
                </a:solidFill>
                <a:latin typeface="Snap ITC" pitchFamily="82" charset="0"/>
              </a:rPr>
              <a:t>s</a:t>
            </a:r>
            <a:endParaRPr lang="en-US" b="1" dirty="0">
              <a:solidFill>
                <a:srgbClr val="00B050"/>
              </a:solidFill>
              <a:latin typeface="Snap ITC" pitchFamily="82" charset="0"/>
            </a:endParaRPr>
          </a:p>
        </p:txBody>
      </p:sp>
      <p:sp>
        <p:nvSpPr>
          <p:cNvPr id="3" name="Content Placeholder 2"/>
          <p:cNvSpPr>
            <a:spLocks noGrp="1"/>
          </p:cNvSpPr>
          <p:nvPr>
            <p:ph sz="quarter" idx="1"/>
          </p:nvPr>
        </p:nvSpPr>
        <p:spPr/>
        <p:txBody>
          <a:bodyPr>
            <a:normAutofit lnSpcReduction="10000"/>
          </a:bodyPr>
          <a:lstStyle/>
          <a:p>
            <a:r>
              <a:rPr lang="en-US" dirty="0" smtClean="0"/>
              <a:t>We ensure that the child’s family is actively involved in every step of the child’s learning and development</a:t>
            </a:r>
          </a:p>
          <a:p>
            <a:r>
              <a:rPr lang="en-US" dirty="0" smtClean="0"/>
              <a:t>Our teachers meet the children at home in order to understand the family backgrounds of each and every child</a:t>
            </a:r>
          </a:p>
          <a:p>
            <a:r>
              <a:rPr lang="en-US" dirty="0" smtClean="0"/>
              <a:t>We respect the culture, customs and beliefs of every child</a:t>
            </a:r>
          </a:p>
          <a:p>
            <a:r>
              <a:rPr lang="en-US" dirty="0" smtClean="0"/>
              <a:t>We maintain regular communication and collaboration with every child’s family.</a:t>
            </a:r>
          </a:p>
          <a:p>
            <a:r>
              <a:rPr lang="en-US" dirty="0" smtClean="0"/>
              <a:t>The  IP cameras installed in our care centre exposes the parents to the child’s day time activities.</a:t>
            </a:r>
          </a:p>
          <a:p>
            <a:endParaRPr lang="en-US" dirty="0" smtClean="0"/>
          </a:p>
          <a:p>
            <a:endParaRPr lang="en-US" dirty="0"/>
          </a:p>
        </p:txBody>
      </p:sp>
    </p:spTree>
  </p:cSld>
  <p:clrMapOvr>
    <a:masterClrMapping/>
  </p:clrMapOvr>
  <p:transition>
    <p:sndAc>
      <p:stSnd>
        <p:snd r:embed="rId2" name="arrow.wav" builtIn="1"/>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Snap ITC" pitchFamily="82" charset="0"/>
              </a:rPr>
              <a:t>C</a:t>
            </a:r>
            <a:r>
              <a:rPr lang="en-US" b="1" dirty="0" smtClean="0">
                <a:latin typeface="Snap ITC" pitchFamily="82" charset="0"/>
              </a:rPr>
              <a:t>o</a:t>
            </a:r>
            <a:r>
              <a:rPr lang="en-US" b="1" dirty="0" smtClean="0">
                <a:solidFill>
                  <a:srgbClr val="FF3399"/>
                </a:solidFill>
                <a:latin typeface="Snap ITC" pitchFamily="82" charset="0"/>
              </a:rPr>
              <a:t>mm</a:t>
            </a:r>
            <a:r>
              <a:rPr lang="en-US" b="1" dirty="0" smtClean="0">
                <a:solidFill>
                  <a:srgbClr val="00B0F0"/>
                </a:solidFill>
                <a:latin typeface="Snap ITC" pitchFamily="82" charset="0"/>
              </a:rPr>
              <a:t>u</a:t>
            </a:r>
            <a:r>
              <a:rPr lang="en-US" b="1" dirty="0" smtClean="0">
                <a:solidFill>
                  <a:srgbClr val="C00000"/>
                </a:solidFill>
                <a:latin typeface="Snap ITC" pitchFamily="82" charset="0"/>
              </a:rPr>
              <a:t>n</a:t>
            </a:r>
            <a:r>
              <a:rPr lang="en-US" b="1" dirty="0" smtClean="0">
                <a:solidFill>
                  <a:srgbClr val="7030A0"/>
                </a:solidFill>
                <a:latin typeface="Snap ITC" pitchFamily="82" charset="0"/>
              </a:rPr>
              <a:t>i</a:t>
            </a:r>
            <a:r>
              <a:rPr lang="en-US" b="1" dirty="0" smtClean="0">
                <a:solidFill>
                  <a:srgbClr val="FFC000"/>
                </a:solidFill>
                <a:latin typeface="Snap ITC" pitchFamily="82" charset="0"/>
              </a:rPr>
              <a:t>t</a:t>
            </a:r>
            <a:r>
              <a:rPr lang="en-US" b="1" dirty="0" smtClean="0">
                <a:solidFill>
                  <a:schemeClr val="accent2">
                    <a:lumMod val="50000"/>
                  </a:schemeClr>
                </a:solidFill>
                <a:latin typeface="Snap ITC" pitchFamily="82" charset="0"/>
              </a:rPr>
              <a:t>y</a:t>
            </a:r>
            <a:r>
              <a:rPr lang="en-US" b="1" dirty="0" smtClean="0">
                <a:solidFill>
                  <a:srgbClr val="FF3399"/>
                </a:solidFill>
                <a:latin typeface="Snap ITC" pitchFamily="82" charset="0"/>
              </a:rPr>
              <a:t> </a:t>
            </a:r>
            <a:r>
              <a:rPr lang="en-US" b="1" dirty="0" smtClean="0">
                <a:solidFill>
                  <a:srgbClr val="00B050"/>
                </a:solidFill>
                <a:latin typeface="Snap ITC" pitchFamily="82" charset="0"/>
              </a:rPr>
              <a:t>r</a:t>
            </a:r>
            <a:r>
              <a:rPr lang="en-US" b="1" dirty="0" smtClean="0">
                <a:solidFill>
                  <a:srgbClr val="FFC000"/>
                </a:solidFill>
                <a:latin typeface="Snap ITC" pitchFamily="82" charset="0"/>
              </a:rPr>
              <a:t>e</a:t>
            </a:r>
            <a:r>
              <a:rPr lang="en-US" b="1" dirty="0" smtClean="0">
                <a:solidFill>
                  <a:srgbClr val="7030A0"/>
                </a:solidFill>
                <a:latin typeface="Snap ITC" pitchFamily="82" charset="0"/>
              </a:rPr>
              <a:t>l</a:t>
            </a:r>
            <a:r>
              <a:rPr lang="en-US" b="1" dirty="0" smtClean="0">
                <a:solidFill>
                  <a:srgbClr val="C00000"/>
                </a:solidFill>
                <a:latin typeface="Snap ITC" pitchFamily="82" charset="0"/>
              </a:rPr>
              <a:t>a</a:t>
            </a:r>
            <a:r>
              <a:rPr lang="en-US" b="1" dirty="0" smtClean="0">
                <a:solidFill>
                  <a:srgbClr val="00B050"/>
                </a:solidFill>
                <a:latin typeface="Snap ITC" pitchFamily="82" charset="0"/>
              </a:rPr>
              <a:t>t</a:t>
            </a:r>
            <a:r>
              <a:rPr lang="en-US" b="1" dirty="0" smtClean="0">
                <a:solidFill>
                  <a:srgbClr val="7030A0"/>
                </a:solidFill>
                <a:latin typeface="Snap ITC" pitchFamily="82" charset="0"/>
              </a:rPr>
              <a:t>i</a:t>
            </a:r>
            <a:r>
              <a:rPr lang="en-US" b="1" dirty="0" smtClean="0">
                <a:solidFill>
                  <a:srgbClr val="0070C0"/>
                </a:solidFill>
                <a:latin typeface="Snap ITC" pitchFamily="82" charset="0"/>
              </a:rPr>
              <a:t>on</a:t>
            </a:r>
            <a:r>
              <a:rPr lang="en-US" b="1" dirty="0" smtClean="0">
                <a:solidFill>
                  <a:srgbClr val="FF0000"/>
                </a:solidFill>
                <a:latin typeface="Snap ITC" pitchFamily="82" charset="0"/>
              </a:rPr>
              <a:t>s</a:t>
            </a:r>
            <a:r>
              <a:rPr lang="en-US" b="1" dirty="0" smtClean="0">
                <a:solidFill>
                  <a:srgbClr val="00B050"/>
                </a:solidFill>
                <a:latin typeface="Snap ITC" pitchFamily="82" charset="0"/>
              </a:rPr>
              <a:t>h</a:t>
            </a:r>
            <a:r>
              <a:rPr lang="en-US" b="1" dirty="0" smtClean="0">
                <a:solidFill>
                  <a:srgbClr val="FF3399"/>
                </a:solidFill>
                <a:latin typeface="Snap ITC" pitchFamily="82" charset="0"/>
              </a:rPr>
              <a:t>i</a:t>
            </a:r>
            <a:r>
              <a:rPr lang="en-US" b="1" dirty="0" smtClean="0">
                <a:solidFill>
                  <a:schemeClr val="tx1">
                    <a:lumMod val="50000"/>
                    <a:lumOff val="50000"/>
                  </a:schemeClr>
                </a:solidFill>
                <a:latin typeface="Snap ITC" pitchFamily="82" charset="0"/>
              </a:rPr>
              <a:t>p</a:t>
            </a:r>
            <a:r>
              <a:rPr lang="en-US" b="1" dirty="0" smtClean="0">
                <a:solidFill>
                  <a:schemeClr val="tx2">
                    <a:lumMod val="75000"/>
                  </a:schemeClr>
                </a:solidFill>
                <a:latin typeface="Snap ITC" pitchFamily="82" charset="0"/>
              </a:rPr>
              <a:t>s</a:t>
            </a:r>
            <a:endParaRPr lang="en-US" b="1" dirty="0">
              <a:solidFill>
                <a:schemeClr val="tx2">
                  <a:lumMod val="75000"/>
                </a:schemeClr>
              </a:solidFill>
              <a:latin typeface="Snap ITC" pitchFamily="82" charset="0"/>
            </a:endParaRPr>
          </a:p>
        </p:txBody>
      </p:sp>
      <p:sp>
        <p:nvSpPr>
          <p:cNvPr id="3" name="Content Placeholder 2"/>
          <p:cNvSpPr>
            <a:spLocks noGrp="1"/>
          </p:cNvSpPr>
          <p:nvPr>
            <p:ph sz="quarter" idx="1"/>
          </p:nvPr>
        </p:nvSpPr>
        <p:spPr/>
        <p:txBody>
          <a:bodyPr>
            <a:normAutofit fontScale="92500"/>
          </a:bodyPr>
          <a:lstStyle/>
          <a:p>
            <a:r>
              <a:rPr lang="en-US" dirty="0" smtClean="0"/>
              <a:t>We endeavor to identify with the cultural values, expectations and customs as well as linguistic traditions of every child</a:t>
            </a:r>
          </a:p>
          <a:p>
            <a:r>
              <a:rPr lang="en-US" dirty="0" smtClean="0"/>
              <a:t>This helps us to ensure that the learning experience we offer in our programs are relevant and respectful for individual children and families</a:t>
            </a:r>
          </a:p>
          <a:p>
            <a:r>
              <a:rPr lang="en-US" dirty="0" smtClean="0"/>
              <a:t>Meeting the children where they are a vital element of our programs that helps the care givers to identify with cultural background of every child.</a:t>
            </a:r>
          </a:p>
          <a:p>
            <a:r>
              <a:rPr lang="en-US" dirty="0" smtClean="0"/>
              <a:t>We offer a validated curriculum model and associated professional developments in order to assist the teachers to adapt to the cultural diversity of every child; as recommended by NAEYC</a:t>
            </a:r>
            <a:endParaRPr lang="en-US" dirty="0"/>
          </a:p>
        </p:txBody>
      </p:sp>
    </p:spTree>
  </p:cSld>
  <p:clrMapOvr>
    <a:masterClrMapping/>
  </p:clrMapOvr>
  <p:transition>
    <p:sndAc>
      <p:stSnd>
        <p:snd r:embed="rId2" name="arrow.wav" builtIn="1"/>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dirty="0" smtClean="0">
                <a:latin typeface="Snap ITC" pitchFamily="82" charset="0"/>
              </a:rPr>
              <a:t>P</a:t>
            </a:r>
            <a:r>
              <a:rPr lang="en-US" dirty="0" smtClean="0">
                <a:solidFill>
                  <a:schemeClr val="tx2">
                    <a:lumMod val="60000"/>
                    <a:lumOff val="40000"/>
                  </a:schemeClr>
                </a:solidFill>
                <a:latin typeface="Snap ITC" pitchFamily="82" charset="0"/>
              </a:rPr>
              <a:t>h</a:t>
            </a:r>
            <a:r>
              <a:rPr lang="en-US" dirty="0" smtClean="0">
                <a:solidFill>
                  <a:srgbClr val="FF0000"/>
                </a:solidFill>
                <a:latin typeface="Snap ITC" pitchFamily="82" charset="0"/>
              </a:rPr>
              <a:t>y</a:t>
            </a:r>
            <a:r>
              <a:rPr lang="en-US" dirty="0" smtClean="0">
                <a:solidFill>
                  <a:srgbClr val="FF3399"/>
                </a:solidFill>
                <a:latin typeface="Snap ITC" pitchFamily="82" charset="0"/>
              </a:rPr>
              <a:t>s</a:t>
            </a:r>
            <a:r>
              <a:rPr lang="en-US" dirty="0" smtClean="0">
                <a:solidFill>
                  <a:schemeClr val="accent4">
                    <a:lumMod val="60000"/>
                    <a:lumOff val="40000"/>
                  </a:schemeClr>
                </a:solidFill>
                <a:latin typeface="Snap ITC" pitchFamily="82" charset="0"/>
              </a:rPr>
              <a:t>i</a:t>
            </a:r>
            <a:r>
              <a:rPr lang="en-US" dirty="0" smtClean="0">
                <a:solidFill>
                  <a:srgbClr val="FFC000"/>
                </a:solidFill>
                <a:latin typeface="Snap ITC" pitchFamily="82" charset="0"/>
              </a:rPr>
              <a:t>c</a:t>
            </a:r>
            <a:r>
              <a:rPr lang="en-US" dirty="0" smtClean="0">
                <a:latin typeface="Snap ITC" pitchFamily="82" charset="0"/>
              </a:rPr>
              <a:t>a</a:t>
            </a:r>
            <a:r>
              <a:rPr lang="en-US" dirty="0" smtClean="0">
                <a:solidFill>
                  <a:srgbClr val="00B0F0"/>
                </a:solidFill>
                <a:latin typeface="Snap ITC" pitchFamily="82" charset="0"/>
              </a:rPr>
              <a:t>l</a:t>
            </a:r>
            <a:r>
              <a:rPr lang="en-US" dirty="0" smtClean="0">
                <a:latin typeface="Snap ITC" pitchFamily="82" charset="0"/>
              </a:rPr>
              <a:t> </a:t>
            </a:r>
            <a:r>
              <a:rPr lang="en-US" dirty="0" smtClean="0">
                <a:solidFill>
                  <a:schemeClr val="bg2">
                    <a:lumMod val="50000"/>
                  </a:schemeClr>
                </a:solidFill>
                <a:latin typeface="Snap ITC" pitchFamily="82" charset="0"/>
              </a:rPr>
              <a:t>E</a:t>
            </a:r>
            <a:r>
              <a:rPr lang="en-US" dirty="0" smtClean="0">
                <a:solidFill>
                  <a:srgbClr val="FF3399"/>
                </a:solidFill>
                <a:latin typeface="Snap ITC" pitchFamily="82" charset="0"/>
              </a:rPr>
              <a:t>n</a:t>
            </a:r>
            <a:r>
              <a:rPr lang="en-US" dirty="0" smtClean="0">
                <a:latin typeface="Snap ITC" pitchFamily="82" charset="0"/>
              </a:rPr>
              <a:t>v</a:t>
            </a:r>
            <a:r>
              <a:rPr lang="en-US" dirty="0" smtClean="0">
                <a:solidFill>
                  <a:schemeClr val="tx2">
                    <a:lumMod val="60000"/>
                    <a:lumOff val="40000"/>
                  </a:schemeClr>
                </a:solidFill>
                <a:latin typeface="Snap ITC" pitchFamily="82" charset="0"/>
              </a:rPr>
              <a:t>i</a:t>
            </a:r>
            <a:r>
              <a:rPr lang="en-US" dirty="0" smtClean="0">
                <a:solidFill>
                  <a:srgbClr val="C00000"/>
                </a:solidFill>
                <a:latin typeface="Snap ITC" pitchFamily="82" charset="0"/>
              </a:rPr>
              <a:t>r</a:t>
            </a:r>
            <a:r>
              <a:rPr lang="en-US" dirty="0" smtClean="0">
                <a:solidFill>
                  <a:srgbClr val="FFC000"/>
                </a:solidFill>
                <a:latin typeface="Snap ITC" pitchFamily="82" charset="0"/>
              </a:rPr>
              <a:t>o</a:t>
            </a:r>
            <a:r>
              <a:rPr lang="en-US" dirty="0" smtClean="0">
                <a:solidFill>
                  <a:srgbClr val="FF3399"/>
                </a:solidFill>
                <a:latin typeface="Snap ITC" pitchFamily="82" charset="0"/>
              </a:rPr>
              <a:t>nm</a:t>
            </a:r>
            <a:r>
              <a:rPr lang="en-US" dirty="0" smtClean="0">
                <a:solidFill>
                  <a:srgbClr val="C00000"/>
                </a:solidFill>
                <a:latin typeface="Snap ITC" pitchFamily="82" charset="0"/>
              </a:rPr>
              <a:t>e</a:t>
            </a:r>
            <a:r>
              <a:rPr lang="en-US" dirty="0" smtClean="0">
                <a:latin typeface="Snap ITC" pitchFamily="82" charset="0"/>
              </a:rPr>
              <a:t>n</a:t>
            </a:r>
            <a:r>
              <a:rPr lang="en-US" dirty="0" smtClean="0">
                <a:solidFill>
                  <a:srgbClr val="00B050"/>
                </a:solidFill>
                <a:latin typeface="Snap ITC" pitchFamily="82" charset="0"/>
              </a:rPr>
              <a:t>t</a:t>
            </a:r>
            <a:endParaRPr lang="en-US" dirty="0">
              <a:solidFill>
                <a:srgbClr val="00B050"/>
              </a:solidFill>
              <a:latin typeface="Snap ITC" pitchFamily="82" charset="0"/>
            </a:endParaRPr>
          </a:p>
        </p:txBody>
      </p:sp>
      <p:sp>
        <p:nvSpPr>
          <p:cNvPr id="3" name="Content Placeholder 2"/>
          <p:cNvSpPr>
            <a:spLocks noGrp="1"/>
          </p:cNvSpPr>
          <p:nvPr>
            <p:ph sz="quarter" idx="1"/>
          </p:nvPr>
        </p:nvSpPr>
        <p:spPr>
          <a:xfrm>
            <a:off x="228600" y="1219200"/>
            <a:ext cx="6324600" cy="5334000"/>
          </a:xfrm>
        </p:spPr>
        <p:txBody>
          <a:bodyPr>
            <a:normAutofit fontScale="85000" lnSpcReduction="20000"/>
          </a:bodyPr>
          <a:lstStyle/>
          <a:p>
            <a:r>
              <a:rPr lang="en-US" dirty="0" smtClean="0"/>
              <a:t>Our programs offers indoor and outdoor leaning experiences</a:t>
            </a:r>
          </a:p>
          <a:p>
            <a:r>
              <a:rPr lang="en-US" dirty="0" smtClean="0"/>
              <a:t>We have sufficient indoor and outdoor play resources that facilitate physical development and cognitive learning experiences</a:t>
            </a:r>
          </a:p>
          <a:p>
            <a:r>
              <a:rPr lang="en-US" dirty="0" smtClean="0"/>
              <a:t>Our indoor and outdoor environments offer a spacious, warm and homely environment</a:t>
            </a:r>
          </a:p>
          <a:p>
            <a:r>
              <a:rPr lang="en-US" dirty="0" smtClean="0"/>
              <a:t>Various learning and play resources are placed at strategic places in order to facilitate exploration and experimentation </a:t>
            </a:r>
            <a:r>
              <a:rPr lang="en-US" dirty="0" err="1" smtClean="0"/>
              <a:t>e.g</a:t>
            </a:r>
            <a:r>
              <a:rPr lang="en-US" dirty="0" smtClean="0"/>
              <a:t> sand boxes, gardens, shelves, among others.</a:t>
            </a:r>
          </a:p>
          <a:p>
            <a:r>
              <a:rPr lang="en-US" dirty="0" smtClean="0"/>
              <a:t>We hold educative trips in order to expose the children to natural features such as rivers and lakes that are not within the vicinity of our facility</a:t>
            </a:r>
          </a:p>
          <a:p>
            <a:r>
              <a:rPr lang="en-US" dirty="0" smtClean="0"/>
              <a:t>We always endeavor to ensure that our physical environment is aligned with our centre’s philosophy</a:t>
            </a:r>
          </a:p>
          <a:p>
            <a:endParaRPr lang="en-US" dirty="0" smtClean="0"/>
          </a:p>
          <a:p>
            <a:endParaRPr lang="en-US" dirty="0" smtClean="0"/>
          </a:p>
          <a:p>
            <a:endParaRPr lang="en-US" dirty="0"/>
          </a:p>
        </p:txBody>
      </p:sp>
      <p:pic>
        <p:nvPicPr>
          <p:cNvPr id="9219" name="Picture 3" descr="C:\Users\USER\AppData\Local\Microsoft\Windows\Temporary Internet Files\Content.IE5\B8FVII2G\istockphoto_10023480-happy-children-holding-hands-playing-outside-spring-summer-nature-cartoon[1].jpg"/>
          <p:cNvPicPr>
            <a:picLocks noGrp="1" noChangeAspect="1" noChangeArrowheads="1"/>
          </p:cNvPicPr>
          <p:nvPr>
            <p:ph sz="quarter" idx="2"/>
          </p:nvPr>
        </p:nvPicPr>
        <p:blipFill>
          <a:blip r:embed="rId3" cstate="print"/>
          <a:stretch>
            <a:fillRect/>
          </a:stretch>
        </p:blipFill>
        <p:spPr bwMode="auto">
          <a:xfrm>
            <a:off x="5520055" y="3372612"/>
            <a:ext cx="1158240" cy="1027176"/>
          </a:xfrm>
          <a:prstGeom prst="rect">
            <a:avLst/>
          </a:prstGeom>
          <a:noFill/>
        </p:spPr>
      </p:pic>
    </p:spTree>
  </p:cSld>
  <p:clrMapOvr>
    <a:masterClrMapping/>
  </p:clrMapOvr>
  <p:transition>
    <p:sndAc>
      <p:stSnd>
        <p:snd r:embed="rId2" name="arrow.wav" builtIn="1"/>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AAAA6"/>
                </a:solidFill>
                <a:latin typeface="Snap ITC" pitchFamily="82" charset="0"/>
              </a:rPr>
              <a:t>L</a:t>
            </a:r>
            <a:r>
              <a:rPr lang="en-US" dirty="0" smtClean="0">
                <a:solidFill>
                  <a:srgbClr val="FF3399"/>
                </a:solidFill>
                <a:latin typeface="Snap ITC" pitchFamily="82" charset="0"/>
              </a:rPr>
              <a:t>e</a:t>
            </a:r>
            <a:r>
              <a:rPr lang="en-US" dirty="0" smtClean="0">
                <a:solidFill>
                  <a:srgbClr val="FFC000"/>
                </a:solidFill>
                <a:latin typeface="Snap ITC" pitchFamily="82" charset="0"/>
              </a:rPr>
              <a:t>a</a:t>
            </a:r>
            <a:r>
              <a:rPr lang="en-US" dirty="0" smtClean="0">
                <a:solidFill>
                  <a:srgbClr val="00B050"/>
                </a:solidFill>
                <a:latin typeface="Snap ITC" pitchFamily="82" charset="0"/>
              </a:rPr>
              <a:t>d</a:t>
            </a:r>
            <a:r>
              <a:rPr lang="en-US" dirty="0" smtClean="0">
                <a:solidFill>
                  <a:srgbClr val="002060"/>
                </a:solidFill>
                <a:latin typeface="Snap ITC" pitchFamily="82" charset="0"/>
              </a:rPr>
              <a:t>e</a:t>
            </a:r>
            <a:r>
              <a:rPr lang="en-US" dirty="0" smtClean="0">
                <a:solidFill>
                  <a:srgbClr val="00B0F0"/>
                </a:solidFill>
                <a:latin typeface="Snap ITC" pitchFamily="82" charset="0"/>
              </a:rPr>
              <a:t>r</a:t>
            </a:r>
            <a:r>
              <a:rPr lang="en-US" dirty="0" smtClean="0">
                <a:solidFill>
                  <a:srgbClr val="00B050"/>
                </a:solidFill>
                <a:latin typeface="Snap ITC" pitchFamily="82" charset="0"/>
              </a:rPr>
              <a:t>s</a:t>
            </a:r>
            <a:r>
              <a:rPr lang="en-US" dirty="0" smtClean="0">
                <a:solidFill>
                  <a:srgbClr val="FF0000"/>
                </a:solidFill>
                <a:latin typeface="Snap ITC" pitchFamily="82" charset="0"/>
              </a:rPr>
              <a:t>hi</a:t>
            </a:r>
            <a:r>
              <a:rPr lang="en-US" dirty="0" smtClean="0">
                <a:solidFill>
                  <a:srgbClr val="7030A0"/>
                </a:solidFill>
                <a:latin typeface="Snap ITC" pitchFamily="82" charset="0"/>
              </a:rPr>
              <a:t>p</a:t>
            </a:r>
            <a:r>
              <a:rPr lang="en-US" dirty="0" smtClean="0">
                <a:latin typeface="Snap ITC" pitchFamily="82" charset="0"/>
              </a:rPr>
              <a:t> a</a:t>
            </a:r>
            <a:r>
              <a:rPr lang="en-US" dirty="0" smtClean="0">
                <a:solidFill>
                  <a:srgbClr val="FF3399"/>
                </a:solidFill>
                <a:latin typeface="Snap ITC" pitchFamily="82" charset="0"/>
              </a:rPr>
              <a:t>n</a:t>
            </a:r>
            <a:r>
              <a:rPr lang="en-US" dirty="0" smtClean="0">
                <a:latin typeface="Snap ITC" pitchFamily="82" charset="0"/>
              </a:rPr>
              <a:t>d </a:t>
            </a:r>
            <a:r>
              <a:rPr lang="en-US" dirty="0" smtClean="0">
                <a:solidFill>
                  <a:schemeClr val="accent4">
                    <a:lumMod val="75000"/>
                  </a:schemeClr>
                </a:solidFill>
                <a:latin typeface="Snap ITC" pitchFamily="82" charset="0"/>
              </a:rPr>
              <a:t>M</a:t>
            </a:r>
            <a:r>
              <a:rPr lang="en-US" dirty="0" smtClean="0">
                <a:solidFill>
                  <a:srgbClr val="00B050"/>
                </a:solidFill>
                <a:latin typeface="Snap ITC" pitchFamily="82" charset="0"/>
              </a:rPr>
              <a:t>a</a:t>
            </a:r>
            <a:r>
              <a:rPr lang="en-US" dirty="0" smtClean="0">
                <a:solidFill>
                  <a:srgbClr val="FF0000"/>
                </a:solidFill>
                <a:latin typeface="Snap ITC" pitchFamily="82" charset="0"/>
              </a:rPr>
              <a:t>n</a:t>
            </a:r>
            <a:r>
              <a:rPr lang="en-US" dirty="0" smtClean="0">
                <a:solidFill>
                  <a:srgbClr val="00B0F0"/>
                </a:solidFill>
                <a:latin typeface="Snap ITC" pitchFamily="82" charset="0"/>
              </a:rPr>
              <a:t>a</a:t>
            </a:r>
            <a:r>
              <a:rPr lang="en-US" dirty="0" smtClean="0">
                <a:solidFill>
                  <a:srgbClr val="7030A0"/>
                </a:solidFill>
                <a:latin typeface="Snap ITC" pitchFamily="82" charset="0"/>
              </a:rPr>
              <a:t>g</a:t>
            </a:r>
            <a:r>
              <a:rPr lang="en-US" dirty="0" smtClean="0">
                <a:solidFill>
                  <a:srgbClr val="FFFF00"/>
                </a:solidFill>
                <a:latin typeface="Snap ITC" pitchFamily="82" charset="0"/>
              </a:rPr>
              <a:t>e</a:t>
            </a:r>
            <a:r>
              <a:rPr lang="en-US" dirty="0" smtClean="0">
                <a:latin typeface="Snap ITC" pitchFamily="82" charset="0"/>
              </a:rPr>
              <a:t>m</a:t>
            </a:r>
            <a:r>
              <a:rPr lang="en-US" dirty="0" smtClean="0">
                <a:solidFill>
                  <a:srgbClr val="FF3399"/>
                </a:solidFill>
                <a:latin typeface="Snap ITC" pitchFamily="82" charset="0"/>
              </a:rPr>
              <a:t>e</a:t>
            </a:r>
            <a:r>
              <a:rPr lang="en-US" dirty="0" smtClean="0">
                <a:solidFill>
                  <a:srgbClr val="FFFF00"/>
                </a:solidFill>
                <a:latin typeface="Snap ITC" pitchFamily="82" charset="0"/>
              </a:rPr>
              <a:t>n</a:t>
            </a:r>
            <a:r>
              <a:rPr lang="en-US" dirty="0" smtClean="0">
                <a:solidFill>
                  <a:srgbClr val="FF0000"/>
                </a:solidFill>
                <a:latin typeface="Snap ITC" pitchFamily="82" charset="0"/>
              </a:rPr>
              <a:t>t</a:t>
            </a:r>
            <a:endParaRPr lang="en-US" dirty="0">
              <a:solidFill>
                <a:srgbClr val="FF0000"/>
              </a:solidFill>
              <a:latin typeface="Snap ITC" pitchFamily="82" charset="0"/>
            </a:endParaRPr>
          </a:p>
        </p:txBody>
      </p:sp>
      <p:sp>
        <p:nvSpPr>
          <p:cNvPr id="3" name="Content Placeholder 2"/>
          <p:cNvSpPr>
            <a:spLocks noGrp="1"/>
          </p:cNvSpPr>
          <p:nvPr>
            <p:ph sz="quarter" idx="1"/>
          </p:nvPr>
        </p:nvSpPr>
        <p:spPr/>
        <p:txBody>
          <a:bodyPr>
            <a:normAutofit/>
          </a:bodyPr>
          <a:lstStyle/>
          <a:p>
            <a:r>
              <a:rPr lang="en-US" dirty="0" smtClean="0"/>
              <a:t>We always encourage our staff to engage in professional development</a:t>
            </a:r>
          </a:p>
          <a:p>
            <a:r>
              <a:rPr lang="en-US" dirty="0" smtClean="0"/>
              <a:t>Recently, the school invited the NAEYC staff members to take out care givers through the developmentally appropriate practices.</a:t>
            </a:r>
          </a:p>
          <a:p>
            <a:r>
              <a:rPr lang="en-US" dirty="0" smtClean="0"/>
              <a:t>Our staff members were able to ask questions in area they felt inadequate.</a:t>
            </a:r>
          </a:p>
          <a:p>
            <a:r>
              <a:rPr lang="en-US" dirty="0" smtClean="0"/>
              <a:t>This seminar was essential in refreshing our staff’s conversancy with the NAEYC developmentally appropriate practices</a:t>
            </a:r>
            <a:endParaRPr lang="en-US" dirty="0"/>
          </a:p>
        </p:txBody>
      </p:sp>
    </p:spTree>
  </p:cSld>
  <p:clrMapOvr>
    <a:masterClrMapping/>
  </p:clrMapOvr>
  <p:transition>
    <p:sndAc>
      <p:stSnd>
        <p:snd r:embed="rId2" name="arrow.wav" builtIn="1"/>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3399"/>
                </a:solidFill>
                <a:latin typeface="Snap ITC" pitchFamily="82" charset="0"/>
              </a:rPr>
              <a:t>T</a:t>
            </a:r>
            <a:r>
              <a:rPr lang="en-US" b="1" dirty="0" smtClean="0">
                <a:solidFill>
                  <a:srgbClr val="7030A0"/>
                </a:solidFill>
                <a:latin typeface="Snap ITC" pitchFamily="82" charset="0"/>
              </a:rPr>
              <a:t>e</a:t>
            </a:r>
            <a:r>
              <a:rPr lang="en-US" b="1" dirty="0" smtClean="0">
                <a:solidFill>
                  <a:srgbClr val="0AAAA6"/>
                </a:solidFill>
                <a:latin typeface="Snap ITC" pitchFamily="82" charset="0"/>
              </a:rPr>
              <a:t>s</a:t>
            </a:r>
            <a:r>
              <a:rPr lang="en-US" b="1" dirty="0" smtClean="0">
                <a:solidFill>
                  <a:srgbClr val="00B050"/>
                </a:solidFill>
                <a:latin typeface="Snap ITC" pitchFamily="82" charset="0"/>
              </a:rPr>
              <a:t>t</a:t>
            </a:r>
            <a:r>
              <a:rPr lang="en-US" b="1" dirty="0" smtClean="0">
                <a:solidFill>
                  <a:srgbClr val="002060"/>
                </a:solidFill>
                <a:latin typeface="Snap ITC" pitchFamily="82" charset="0"/>
              </a:rPr>
              <a:t>i</a:t>
            </a:r>
            <a:r>
              <a:rPr lang="en-US" b="1" dirty="0" smtClean="0">
                <a:solidFill>
                  <a:srgbClr val="00B0F0"/>
                </a:solidFill>
                <a:latin typeface="Snap ITC" pitchFamily="82" charset="0"/>
              </a:rPr>
              <a:t>m</a:t>
            </a:r>
            <a:r>
              <a:rPr lang="en-US" b="1" dirty="0" smtClean="0">
                <a:solidFill>
                  <a:srgbClr val="FF0000"/>
                </a:solidFill>
                <a:latin typeface="Snap ITC" pitchFamily="82" charset="0"/>
              </a:rPr>
              <a:t>o</a:t>
            </a:r>
            <a:r>
              <a:rPr lang="en-US" b="1" dirty="0" smtClean="0">
                <a:solidFill>
                  <a:srgbClr val="00B050"/>
                </a:solidFill>
                <a:latin typeface="Snap ITC" pitchFamily="82" charset="0"/>
              </a:rPr>
              <a:t>n</a:t>
            </a:r>
            <a:r>
              <a:rPr lang="en-US" b="1" dirty="0" smtClean="0">
                <a:solidFill>
                  <a:schemeClr val="tx1">
                    <a:lumMod val="85000"/>
                    <a:lumOff val="15000"/>
                  </a:schemeClr>
                </a:solidFill>
                <a:latin typeface="Snap ITC" pitchFamily="82" charset="0"/>
              </a:rPr>
              <a:t>i</a:t>
            </a:r>
            <a:r>
              <a:rPr lang="en-US" b="1" dirty="0" smtClean="0">
                <a:solidFill>
                  <a:srgbClr val="00B0F0"/>
                </a:solidFill>
                <a:latin typeface="Snap ITC" pitchFamily="82" charset="0"/>
              </a:rPr>
              <a:t>a</a:t>
            </a:r>
            <a:r>
              <a:rPr lang="en-US" b="1" dirty="0" smtClean="0">
                <a:solidFill>
                  <a:srgbClr val="FF0000"/>
                </a:solidFill>
                <a:latin typeface="Snap ITC" pitchFamily="82" charset="0"/>
              </a:rPr>
              <a:t>l</a:t>
            </a:r>
            <a:r>
              <a:rPr lang="en-US" b="1" dirty="0" smtClean="0">
                <a:latin typeface="Snap ITC" pitchFamily="82" charset="0"/>
              </a:rPr>
              <a:t> f</a:t>
            </a:r>
            <a:r>
              <a:rPr lang="en-US" b="1" dirty="0" smtClean="0">
                <a:solidFill>
                  <a:srgbClr val="C00000"/>
                </a:solidFill>
                <a:latin typeface="Snap ITC" pitchFamily="82" charset="0"/>
              </a:rPr>
              <a:t>ro</a:t>
            </a:r>
            <a:r>
              <a:rPr lang="en-US" b="1" dirty="0" smtClean="0">
                <a:solidFill>
                  <a:srgbClr val="0070C0"/>
                </a:solidFill>
                <a:latin typeface="Snap ITC" pitchFamily="82" charset="0"/>
              </a:rPr>
              <a:t>m</a:t>
            </a:r>
            <a:r>
              <a:rPr lang="en-US" b="1" dirty="0" smtClean="0">
                <a:latin typeface="Snap ITC" pitchFamily="82" charset="0"/>
              </a:rPr>
              <a:t> </a:t>
            </a:r>
            <a:r>
              <a:rPr lang="en-US" b="1" dirty="0" smtClean="0">
                <a:solidFill>
                  <a:srgbClr val="FF0000"/>
                </a:solidFill>
                <a:latin typeface="Snap ITC" pitchFamily="82" charset="0"/>
              </a:rPr>
              <a:t>a</a:t>
            </a:r>
            <a:r>
              <a:rPr lang="en-US" b="1" dirty="0" smtClean="0">
                <a:latin typeface="Snap ITC" pitchFamily="82" charset="0"/>
              </a:rPr>
              <a:t> </a:t>
            </a:r>
            <a:r>
              <a:rPr lang="en-US" b="1" dirty="0" smtClean="0">
                <a:solidFill>
                  <a:srgbClr val="0070C0"/>
                </a:solidFill>
                <a:latin typeface="Snap ITC" pitchFamily="82" charset="0"/>
              </a:rPr>
              <a:t>S</a:t>
            </a:r>
            <a:r>
              <a:rPr lang="en-US" b="1" dirty="0" smtClean="0">
                <a:latin typeface="Snap ITC" pitchFamily="82" charset="0"/>
              </a:rPr>
              <a:t>a</a:t>
            </a:r>
            <a:r>
              <a:rPr lang="en-US" b="1" dirty="0" smtClean="0">
                <a:solidFill>
                  <a:srgbClr val="FF0000"/>
                </a:solidFill>
                <a:latin typeface="Snap ITC" pitchFamily="82" charset="0"/>
              </a:rPr>
              <a:t>t</a:t>
            </a:r>
            <a:r>
              <a:rPr lang="en-US" b="1" dirty="0" smtClean="0">
                <a:latin typeface="Snap ITC" pitchFamily="82" charset="0"/>
              </a:rPr>
              <a:t>i</a:t>
            </a:r>
            <a:r>
              <a:rPr lang="en-US" b="1" dirty="0" smtClean="0">
                <a:solidFill>
                  <a:srgbClr val="FF3399"/>
                </a:solidFill>
                <a:latin typeface="Snap ITC" pitchFamily="82" charset="0"/>
              </a:rPr>
              <a:t>s</a:t>
            </a:r>
            <a:r>
              <a:rPr lang="en-US" b="1" dirty="0" smtClean="0">
                <a:solidFill>
                  <a:srgbClr val="00B0F0"/>
                </a:solidFill>
                <a:latin typeface="Snap ITC" pitchFamily="82" charset="0"/>
              </a:rPr>
              <a:t>fi</a:t>
            </a:r>
            <a:r>
              <a:rPr lang="en-US" b="1" dirty="0" smtClean="0">
                <a:latin typeface="Snap ITC" pitchFamily="82" charset="0"/>
              </a:rPr>
              <a:t>e</a:t>
            </a:r>
            <a:r>
              <a:rPr lang="en-US" b="1" dirty="0" smtClean="0">
                <a:solidFill>
                  <a:srgbClr val="FFFF00"/>
                </a:solidFill>
                <a:latin typeface="Snap ITC" pitchFamily="82" charset="0"/>
              </a:rPr>
              <a:t>d</a:t>
            </a:r>
            <a:r>
              <a:rPr lang="en-US" b="1" dirty="0" smtClean="0">
                <a:latin typeface="Snap ITC" pitchFamily="82" charset="0"/>
              </a:rPr>
              <a:t> </a:t>
            </a:r>
            <a:r>
              <a:rPr lang="en-US" b="1" dirty="0" smtClean="0">
                <a:solidFill>
                  <a:srgbClr val="FFC000"/>
                </a:solidFill>
                <a:latin typeface="Snap ITC" pitchFamily="82" charset="0"/>
              </a:rPr>
              <a:t>P</a:t>
            </a:r>
            <a:r>
              <a:rPr lang="en-US" b="1" dirty="0" smtClean="0">
                <a:latin typeface="Snap ITC" pitchFamily="82" charset="0"/>
              </a:rPr>
              <a:t>a</a:t>
            </a:r>
            <a:r>
              <a:rPr lang="en-US" b="1" dirty="0" smtClean="0">
                <a:solidFill>
                  <a:srgbClr val="0070C0"/>
                </a:solidFill>
                <a:latin typeface="Snap ITC" pitchFamily="82" charset="0"/>
              </a:rPr>
              <a:t>r</a:t>
            </a:r>
            <a:r>
              <a:rPr lang="en-US" b="1" dirty="0" smtClean="0">
                <a:solidFill>
                  <a:srgbClr val="C00000"/>
                </a:solidFill>
                <a:latin typeface="Snap ITC" pitchFamily="82" charset="0"/>
              </a:rPr>
              <a:t>e</a:t>
            </a:r>
            <a:r>
              <a:rPr lang="en-US" b="1" dirty="0" smtClean="0">
                <a:latin typeface="Snap ITC" pitchFamily="82" charset="0"/>
              </a:rPr>
              <a:t>n</a:t>
            </a:r>
            <a:r>
              <a:rPr lang="en-US" b="1" dirty="0" smtClean="0">
                <a:solidFill>
                  <a:srgbClr val="0AAAA6"/>
                </a:solidFill>
                <a:latin typeface="Snap ITC" pitchFamily="82" charset="0"/>
              </a:rPr>
              <a:t>t</a:t>
            </a:r>
            <a:endParaRPr lang="en-US" b="1" dirty="0">
              <a:solidFill>
                <a:srgbClr val="0AAAA6"/>
              </a:solidFill>
              <a:latin typeface="Snap ITC" pitchFamily="82" charset="0"/>
            </a:endParaRPr>
          </a:p>
        </p:txBody>
      </p:sp>
      <p:sp>
        <p:nvSpPr>
          <p:cNvPr id="3" name="Content Placeholder 2"/>
          <p:cNvSpPr>
            <a:spLocks noGrp="1"/>
          </p:cNvSpPr>
          <p:nvPr>
            <p:ph sz="quarter" idx="1"/>
          </p:nvPr>
        </p:nvSpPr>
        <p:spPr/>
        <p:txBody>
          <a:bodyPr>
            <a:normAutofit/>
          </a:bodyPr>
          <a:lstStyle/>
          <a:p>
            <a:r>
              <a:rPr lang="en-US" dirty="0" smtClean="0"/>
              <a:t>Every parent wants a place where they can feel safe leaving their children. I got this place in </a:t>
            </a:r>
            <a:r>
              <a:rPr lang="en-US" dirty="0" smtClean="0">
                <a:solidFill>
                  <a:srgbClr val="FF0000"/>
                </a:solidFill>
              </a:rPr>
              <a:t>L</a:t>
            </a:r>
            <a:r>
              <a:rPr lang="en-US" dirty="0" smtClean="0">
                <a:solidFill>
                  <a:srgbClr val="00B0F0"/>
                </a:solidFill>
              </a:rPr>
              <a:t>i</a:t>
            </a:r>
            <a:r>
              <a:rPr lang="en-US" dirty="0" smtClean="0">
                <a:solidFill>
                  <a:srgbClr val="FFC000"/>
                </a:solidFill>
              </a:rPr>
              <a:t>t</a:t>
            </a:r>
            <a:r>
              <a:rPr lang="en-US" dirty="0" smtClean="0">
                <a:solidFill>
                  <a:srgbClr val="7030A0"/>
                </a:solidFill>
              </a:rPr>
              <a:t>t</a:t>
            </a:r>
            <a:r>
              <a:rPr lang="en-US" dirty="0" smtClean="0">
                <a:solidFill>
                  <a:srgbClr val="C00000"/>
                </a:solidFill>
              </a:rPr>
              <a:t>l</a:t>
            </a:r>
            <a:r>
              <a:rPr lang="en-US" dirty="0" smtClean="0">
                <a:solidFill>
                  <a:srgbClr val="00B050"/>
                </a:solidFill>
              </a:rPr>
              <a:t>e</a:t>
            </a:r>
            <a:r>
              <a:rPr lang="en-US" dirty="0" smtClean="0"/>
              <a:t> </a:t>
            </a:r>
            <a:r>
              <a:rPr lang="en-US" dirty="0" smtClean="0">
                <a:solidFill>
                  <a:srgbClr val="7030A0"/>
                </a:solidFill>
              </a:rPr>
              <a:t>A</a:t>
            </a:r>
            <a:r>
              <a:rPr lang="en-US" dirty="0" smtClean="0">
                <a:solidFill>
                  <a:srgbClr val="FF0000"/>
                </a:solidFill>
              </a:rPr>
              <a:t>n</a:t>
            </a:r>
            <a:r>
              <a:rPr lang="en-US" dirty="0" smtClean="0">
                <a:solidFill>
                  <a:srgbClr val="00B050"/>
                </a:solidFill>
              </a:rPr>
              <a:t>g</a:t>
            </a:r>
            <a:r>
              <a:rPr lang="en-US" dirty="0" smtClean="0">
                <a:solidFill>
                  <a:srgbClr val="00B0F0"/>
                </a:solidFill>
              </a:rPr>
              <a:t>e</a:t>
            </a:r>
            <a:r>
              <a:rPr lang="en-US" dirty="0" smtClean="0">
                <a:solidFill>
                  <a:srgbClr val="FFC000"/>
                </a:solidFill>
              </a:rPr>
              <a:t>l</a:t>
            </a:r>
            <a:r>
              <a:rPr lang="en-US" dirty="0" smtClean="0">
                <a:solidFill>
                  <a:srgbClr val="FF0000"/>
                </a:solidFill>
              </a:rPr>
              <a:t>s</a:t>
            </a:r>
            <a:r>
              <a:rPr lang="en-US" dirty="0" smtClean="0"/>
              <a:t> </a:t>
            </a:r>
            <a:r>
              <a:rPr lang="en-US" dirty="0" smtClean="0">
                <a:solidFill>
                  <a:srgbClr val="00B0F0"/>
                </a:solidFill>
              </a:rPr>
              <a:t>P</a:t>
            </a:r>
            <a:r>
              <a:rPr lang="en-US" dirty="0" smtClean="0">
                <a:solidFill>
                  <a:srgbClr val="002060"/>
                </a:solidFill>
              </a:rPr>
              <a:t>a</a:t>
            </a:r>
            <a:r>
              <a:rPr lang="en-US" dirty="0" smtClean="0">
                <a:solidFill>
                  <a:srgbClr val="C00000"/>
                </a:solidFill>
              </a:rPr>
              <a:t>r</a:t>
            </a:r>
            <a:r>
              <a:rPr lang="en-US" dirty="0" smtClean="0">
                <a:solidFill>
                  <a:srgbClr val="00B0F0"/>
                </a:solidFill>
              </a:rPr>
              <a:t>a</a:t>
            </a:r>
            <a:r>
              <a:rPr lang="en-US" dirty="0" smtClean="0">
                <a:solidFill>
                  <a:srgbClr val="00B050"/>
                </a:solidFill>
              </a:rPr>
              <a:t>d</a:t>
            </a:r>
            <a:r>
              <a:rPr lang="en-US" dirty="0" smtClean="0"/>
              <a:t>i</a:t>
            </a:r>
            <a:r>
              <a:rPr lang="en-US" dirty="0" smtClean="0">
                <a:solidFill>
                  <a:srgbClr val="FF0000"/>
                </a:solidFill>
              </a:rPr>
              <a:t>s</a:t>
            </a:r>
            <a:r>
              <a:rPr lang="en-US" dirty="0" smtClean="0">
                <a:solidFill>
                  <a:srgbClr val="FFC000"/>
                </a:solidFill>
              </a:rPr>
              <a:t>e.</a:t>
            </a:r>
            <a:r>
              <a:rPr lang="en-US" dirty="0"/>
              <a:t> </a:t>
            </a:r>
            <a:r>
              <a:rPr lang="en-US" dirty="0" smtClean="0"/>
              <a:t>My child has been in this care centre for three years since she was an infant; and I can assuredly say I am impressed with their services</a:t>
            </a:r>
          </a:p>
          <a:p>
            <a:r>
              <a:rPr lang="en-US" dirty="0" smtClean="0"/>
              <a:t>I would advice any parent to bring their child to </a:t>
            </a:r>
            <a:r>
              <a:rPr lang="en-US" dirty="0" smtClean="0">
                <a:solidFill>
                  <a:srgbClr val="FF0000"/>
                </a:solidFill>
              </a:rPr>
              <a:t>L</a:t>
            </a:r>
            <a:r>
              <a:rPr lang="en-US" dirty="0" smtClean="0">
                <a:solidFill>
                  <a:srgbClr val="00B0F0"/>
                </a:solidFill>
              </a:rPr>
              <a:t>i</a:t>
            </a:r>
            <a:r>
              <a:rPr lang="en-US" dirty="0" smtClean="0">
                <a:solidFill>
                  <a:srgbClr val="FFC000"/>
                </a:solidFill>
              </a:rPr>
              <a:t>t</a:t>
            </a:r>
            <a:r>
              <a:rPr lang="en-US" dirty="0" smtClean="0">
                <a:solidFill>
                  <a:srgbClr val="7030A0"/>
                </a:solidFill>
              </a:rPr>
              <a:t>t</a:t>
            </a:r>
            <a:r>
              <a:rPr lang="en-US" dirty="0" smtClean="0">
                <a:solidFill>
                  <a:srgbClr val="C00000"/>
                </a:solidFill>
              </a:rPr>
              <a:t>l</a:t>
            </a:r>
            <a:r>
              <a:rPr lang="en-US" dirty="0" smtClean="0">
                <a:solidFill>
                  <a:srgbClr val="00B050"/>
                </a:solidFill>
              </a:rPr>
              <a:t>e</a:t>
            </a:r>
            <a:r>
              <a:rPr lang="en-US" dirty="0" smtClean="0"/>
              <a:t> </a:t>
            </a:r>
            <a:r>
              <a:rPr lang="en-US" dirty="0" smtClean="0">
                <a:solidFill>
                  <a:srgbClr val="7030A0"/>
                </a:solidFill>
              </a:rPr>
              <a:t>A</a:t>
            </a:r>
            <a:r>
              <a:rPr lang="en-US" dirty="0" smtClean="0">
                <a:solidFill>
                  <a:srgbClr val="FF0000"/>
                </a:solidFill>
              </a:rPr>
              <a:t>n</a:t>
            </a:r>
            <a:r>
              <a:rPr lang="en-US" dirty="0" smtClean="0">
                <a:solidFill>
                  <a:srgbClr val="00B050"/>
                </a:solidFill>
              </a:rPr>
              <a:t>g</a:t>
            </a:r>
            <a:r>
              <a:rPr lang="en-US" dirty="0" smtClean="0">
                <a:solidFill>
                  <a:srgbClr val="00B0F0"/>
                </a:solidFill>
              </a:rPr>
              <a:t>e</a:t>
            </a:r>
            <a:r>
              <a:rPr lang="en-US" dirty="0" smtClean="0">
                <a:solidFill>
                  <a:srgbClr val="FFC000"/>
                </a:solidFill>
              </a:rPr>
              <a:t>l</a:t>
            </a:r>
            <a:r>
              <a:rPr lang="en-US" dirty="0" smtClean="0">
                <a:solidFill>
                  <a:srgbClr val="FF0000"/>
                </a:solidFill>
              </a:rPr>
              <a:t>s</a:t>
            </a:r>
            <a:r>
              <a:rPr lang="en-US" dirty="0" smtClean="0"/>
              <a:t> </a:t>
            </a:r>
            <a:r>
              <a:rPr lang="en-US" dirty="0" smtClean="0">
                <a:solidFill>
                  <a:srgbClr val="00B0F0"/>
                </a:solidFill>
              </a:rPr>
              <a:t>P</a:t>
            </a:r>
            <a:r>
              <a:rPr lang="en-US" dirty="0" smtClean="0">
                <a:solidFill>
                  <a:srgbClr val="002060"/>
                </a:solidFill>
              </a:rPr>
              <a:t>a</a:t>
            </a:r>
            <a:r>
              <a:rPr lang="en-US" dirty="0" smtClean="0">
                <a:solidFill>
                  <a:srgbClr val="C00000"/>
                </a:solidFill>
              </a:rPr>
              <a:t>r</a:t>
            </a:r>
            <a:r>
              <a:rPr lang="en-US" dirty="0" smtClean="0">
                <a:solidFill>
                  <a:srgbClr val="00B0F0"/>
                </a:solidFill>
              </a:rPr>
              <a:t>a</a:t>
            </a:r>
            <a:r>
              <a:rPr lang="en-US" dirty="0" smtClean="0">
                <a:solidFill>
                  <a:srgbClr val="00B050"/>
                </a:solidFill>
              </a:rPr>
              <a:t>d</a:t>
            </a:r>
            <a:r>
              <a:rPr lang="en-US" dirty="0" smtClean="0"/>
              <a:t>i</a:t>
            </a:r>
            <a:r>
              <a:rPr lang="en-US" dirty="0" smtClean="0">
                <a:solidFill>
                  <a:srgbClr val="FF0000"/>
                </a:solidFill>
              </a:rPr>
              <a:t>s</a:t>
            </a:r>
            <a:r>
              <a:rPr lang="en-US" dirty="0" smtClean="0">
                <a:solidFill>
                  <a:srgbClr val="FFC000"/>
                </a:solidFill>
              </a:rPr>
              <a:t>e </a:t>
            </a:r>
            <a:r>
              <a:rPr lang="en-US" dirty="0" smtClean="0"/>
              <a:t>it is the only place that has offered me satisfaction in terms of caring for my child. They maintain regular communication and allow us to be a part of our child’s learning and development</a:t>
            </a:r>
            <a:endParaRPr lang="en-US" dirty="0"/>
          </a:p>
        </p:txBody>
      </p:sp>
    </p:spTree>
  </p:cSld>
  <p:clrMapOvr>
    <a:masterClrMapping/>
  </p:clrMapOvr>
  <p:transition>
    <p:sndAc>
      <p:stSnd>
        <p:snd r:embed="rId2" name="arrow.wav" builtIn="1"/>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Snap ITC" pitchFamily="82" charset="0"/>
              </a:rPr>
              <a:t>D</a:t>
            </a:r>
            <a:r>
              <a:rPr lang="en-US" b="1" dirty="0" smtClean="0">
                <a:solidFill>
                  <a:srgbClr val="C00000"/>
                </a:solidFill>
                <a:latin typeface="Snap ITC" pitchFamily="82" charset="0"/>
              </a:rPr>
              <a:t>ai</a:t>
            </a:r>
            <a:r>
              <a:rPr lang="en-US" b="1" dirty="0" smtClean="0">
                <a:solidFill>
                  <a:srgbClr val="00B050"/>
                </a:solidFill>
                <a:latin typeface="Snap ITC" pitchFamily="82" charset="0"/>
              </a:rPr>
              <a:t>l</a:t>
            </a:r>
            <a:r>
              <a:rPr lang="en-US" b="1" dirty="0" smtClean="0">
                <a:latin typeface="Snap ITC" pitchFamily="82" charset="0"/>
              </a:rPr>
              <a:t>y </a:t>
            </a:r>
            <a:r>
              <a:rPr lang="en-US" b="1" dirty="0" smtClean="0">
                <a:solidFill>
                  <a:srgbClr val="0AAAA6"/>
                </a:solidFill>
                <a:latin typeface="Snap ITC" pitchFamily="82" charset="0"/>
              </a:rPr>
              <a:t>S</a:t>
            </a:r>
            <a:r>
              <a:rPr lang="en-US" b="1" dirty="0" smtClean="0">
                <a:solidFill>
                  <a:srgbClr val="7030A0"/>
                </a:solidFill>
                <a:latin typeface="Snap ITC" pitchFamily="82" charset="0"/>
              </a:rPr>
              <a:t>c</a:t>
            </a:r>
            <a:r>
              <a:rPr lang="en-US" b="1" dirty="0" smtClean="0">
                <a:solidFill>
                  <a:schemeClr val="accent6">
                    <a:lumMod val="75000"/>
                  </a:schemeClr>
                </a:solidFill>
                <a:latin typeface="Snap ITC" pitchFamily="82" charset="0"/>
              </a:rPr>
              <a:t>h</a:t>
            </a:r>
            <a:r>
              <a:rPr lang="en-US" b="1" dirty="0" smtClean="0">
                <a:solidFill>
                  <a:srgbClr val="FF0000"/>
                </a:solidFill>
                <a:latin typeface="Snap ITC" pitchFamily="82" charset="0"/>
              </a:rPr>
              <a:t>e</a:t>
            </a:r>
            <a:r>
              <a:rPr lang="en-US" b="1" dirty="0" smtClean="0">
                <a:latin typeface="Snap ITC" pitchFamily="82" charset="0"/>
              </a:rPr>
              <a:t>d</a:t>
            </a:r>
            <a:r>
              <a:rPr lang="en-US" b="1" dirty="0" smtClean="0">
                <a:solidFill>
                  <a:srgbClr val="00B0F0"/>
                </a:solidFill>
                <a:latin typeface="Snap ITC" pitchFamily="82" charset="0"/>
              </a:rPr>
              <a:t>u</a:t>
            </a:r>
            <a:r>
              <a:rPr lang="en-US" b="1" dirty="0" smtClean="0">
                <a:solidFill>
                  <a:srgbClr val="FF3399"/>
                </a:solidFill>
                <a:latin typeface="Snap ITC" pitchFamily="82" charset="0"/>
              </a:rPr>
              <a:t>l</a:t>
            </a:r>
            <a:r>
              <a:rPr lang="en-US" b="1" dirty="0" smtClean="0">
                <a:solidFill>
                  <a:srgbClr val="00B050"/>
                </a:solidFill>
                <a:latin typeface="Snap ITC" pitchFamily="82" charset="0"/>
              </a:rPr>
              <a:t>e</a:t>
            </a:r>
            <a:endParaRPr lang="en-US" b="1" dirty="0">
              <a:solidFill>
                <a:srgbClr val="00B050"/>
              </a:solidFill>
              <a:latin typeface="Snap ITC" pitchFamily="82" charset="0"/>
            </a:endParaRPr>
          </a:p>
        </p:txBody>
      </p:sp>
      <p:sp>
        <p:nvSpPr>
          <p:cNvPr id="3" name="Content Placeholder 2"/>
          <p:cNvSpPr>
            <a:spLocks noGrp="1"/>
          </p:cNvSpPr>
          <p:nvPr>
            <p:ph sz="quarter" idx="1"/>
          </p:nvPr>
        </p:nvSpPr>
        <p:spPr/>
        <p:txBody>
          <a:bodyPr>
            <a:normAutofit fontScale="85000" lnSpcReduction="20000"/>
          </a:bodyPr>
          <a:lstStyle/>
          <a:p>
            <a:r>
              <a:rPr lang="en-US" dirty="0" smtClean="0"/>
              <a:t>7:00 am- 8:00 am- children arrive at care centre</a:t>
            </a:r>
          </a:p>
          <a:p>
            <a:r>
              <a:rPr lang="en-US" dirty="0" smtClean="0"/>
              <a:t>8 am:8:30am- health checks, hand washing, and free play activities</a:t>
            </a:r>
          </a:p>
          <a:p>
            <a:r>
              <a:rPr lang="en-US" dirty="0" smtClean="0"/>
              <a:t>8:30 am-9:00 am- singing, finger play, music and movement</a:t>
            </a:r>
          </a:p>
          <a:p>
            <a:r>
              <a:rPr lang="en-US" dirty="0" smtClean="0"/>
              <a:t>9:00 am-9:30 am- snack time</a:t>
            </a:r>
          </a:p>
          <a:p>
            <a:r>
              <a:rPr lang="en-US" dirty="0" smtClean="0"/>
              <a:t>9:30am-10:30 am- all indoor play areas are open for children to explore and experiment</a:t>
            </a:r>
          </a:p>
          <a:p>
            <a:r>
              <a:rPr lang="en-US" dirty="0" smtClean="0"/>
              <a:t>10:30 am-11:30 am- outdoor activities (painting, sand and water play, racing, riding etc)</a:t>
            </a:r>
          </a:p>
          <a:p>
            <a:r>
              <a:rPr lang="en-US" dirty="0" smtClean="0"/>
              <a:t>11:30 am-12:30 pm- lunch time</a:t>
            </a:r>
          </a:p>
          <a:p>
            <a:r>
              <a:rPr lang="en-US" dirty="0" smtClean="0"/>
              <a:t>12:30 pm-1:00 pm- circle time (discuss the upcoming event)</a:t>
            </a:r>
            <a:r>
              <a:rPr lang="en-US" dirty="0" err="1" smtClean="0"/>
              <a:t>eg</a:t>
            </a:r>
            <a:r>
              <a:rPr lang="en-US" dirty="0" smtClean="0"/>
              <a:t> weather, news etc)</a:t>
            </a:r>
          </a:p>
          <a:p>
            <a:r>
              <a:rPr lang="en-US" dirty="0" smtClean="0"/>
              <a:t>1:00 pm-3:00 pm- afternoon naptime</a:t>
            </a:r>
          </a:p>
          <a:p>
            <a:r>
              <a:rPr lang="en-US" dirty="0" smtClean="0"/>
              <a:t>3:00 pm- 3:30 pm- snack time</a:t>
            </a:r>
          </a:p>
          <a:p>
            <a:r>
              <a:rPr lang="en-US" dirty="0" smtClean="0"/>
              <a:t>3:30 pm-4:00pm- tidying and preparing to go home</a:t>
            </a:r>
          </a:p>
          <a:p>
            <a:endParaRPr lang="en-US" dirty="0" smtClean="0"/>
          </a:p>
          <a:p>
            <a:endParaRPr lang="en-US" dirty="0"/>
          </a:p>
        </p:txBody>
      </p:sp>
    </p:spTree>
  </p:cSld>
  <p:clrMapOvr>
    <a:masterClrMapping/>
  </p:clrMapOvr>
  <p:transition>
    <p:sndAc>
      <p:stSnd>
        <p:snd r:embed="rId2" name="arrow.wav" builtIn="1"/>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7391400" cy="704850"/>
          </a:xfrm>
        </p:spPr>
        <p:txBody>
          <a:bodyPr>
            <a:normAutofit/>
          </a:bodyPr>
          <a:lstStyle/>
          <a:p>
            <a:pPr algn="ctr"/>
            <a:r>
              <a:rPr lang="en-US" sz="3200" dirty="0" smtClean="0">
                <a:solidFill>
                  <a:srgbClr val="FFC000"/>
                </a:solidFill>
                <a:latin typeface="Snap ITC" pitchFamily="82" charset="0"/>
              </a:rPr>
              <a:t>C</a:t>
            </a:r>
            <a:r>
              <a:rPr lang="en-US" sz="3200" dirty="0" smtClean="0">
                <a:solidFill>
                  <a:srgbClr val="0070C0"/>
                </a:solidFill>
                <a:latin typeface="Snap ITC" pitchFamily="82" charset="0"/>
              </a:rPr>
              <a:t>l</a:t>
            </a:r>
            <a:r>
              <a:rPr lang="en-US" sz="3200" dirty="0" smtClean="0">
                <a:latin typeface="Snap ITC" pitchFamily="82" charset="0"/>
              </a:rPr>
              <a:t>a</a:t>
            </a:r>
            <a:r>
              <a:rPr lang="en-US" sz="3200" dirty="0" smtClean="0">
                <a:solidFill>
                  <a:srgbClr val="00B050"/>
                </a:solidFill>
                <a:latin typeface="Snap ITC" pitchFamily="82" charset="0"/>
              </a:rPr>
              <a:t>ss</a:t>
            </a:r>
            <a:r>
              <a:rPr lang="en-US" sz="3200" dirty="0" smtClean="0">
                <a:latin typeface="Snap ITC" pitchFamily="82" charset="0"/>
              </a:rPr>
              <a:t>r</a:t>
            </a:r>
            <a:r>
              <a:rPr lang="en-US" sz="3200" dirty="0" smtClean="0">
                <a:solidFill>
                  <a:srgbClr val="FF3399"/>
                </a:solidFill>
                <a:latin typeface="Snap ITC" pitchFamily="82" charset="0"/>
              </a:rPr>
              <a:t>oo</a:t>
            </a:r>
            <a:r>
              <a:rPr lang="en-US" sz="3200" dirty="0" smtClean="0">
                <a:solidFill>
                  <a:srgbClr val="7030A0"/>
                </a:solidFill>
                <a:latin typeface="Snap ITC" pitchFamily="82" charset="0"/>
              </a:rPr>
              <a:t>m</a:t>
            </a:r>
            <a:endParaRPr lang="en-US" sz="3200" dirty="0">
              <a:solidFill>
                <a:srgbClr val="7030A0"/>
              </a:solidFill>
              <a:latin typeface="Snap ITC" pitchFamily="82" charset="0"/>
            </a:endParaRPr>
          </a:p>
        </p:txBody>
      </p:sp>
      <p:sp>
        <p:nvSpPr>
          <p:cNvPr id="6" name="Text Placeholder 5"/>
          <p:cNvSpPr>
            <a:spLocks noGrp="1"/>
          </p:cNvSpPr>
          <p:nvPr>
            <p:ph type="body" idx="2"/>
          </p:nvPr>
        </p:nvSpPr>
        <p:spPr>
          <a:xfrm>
            <a:off x="457200" y="6019800"/>
            <a:ext cx="7696200" cy="609600"/>
          </a:xfrm>
        </p:spPr>
        <p:txBody>
          <a:bodyPr>
            <a:normAutofit/>
          </a:bodyPr>
          <a:lstStyle/>
          <a:p>
            <a:r>
              <a:rPr lang="en-US" sz="2800" dirty="0" smtClean="0"/>
              <a:t>Photo Courtesy of Clip Art</a:t>
            </a:r>
            <a:endParaRPr lang="en-US" sz="2800" dirty="0"/>
          </a:p>
        </p:txBody>
      </p:sp>
      <p:pic>
        <p:nvPicPr>
          <p:cNvPr id="7" name="Content Placeholder 6" descr="Related image"/>
          <p:cNvPicPr>
            <a:picLocks noGrp="1"/>
          </p:cNvPicPr>
          <p:nvPr>
            <p:ph sz="quarter" idx="1"/>
          </p:nvPr>
        </p:nvPicPr>
        <p:blipFill>
          <a:blip r:embed="rId3"/>
          <a:stretch>
            <a:fillRect/>
          </a:stretch>
        </p:blipFill>
        <p:spPr bwMode="auto">
          <a:xfrm>
            <a:off x="2171700" y="2724150"/>
            <a:ext cx="1905000" cy="1428750"/>
          </a:xfrm>
          <a:prstGeom prst="rect">
            <a:avLst/>
          </a:prstGeom>
          <a:noFill/>
          <a:ln w="9525">
            <a:noFill/>
            <a:miter lim="800000"/>
            <a:headEnd/>
            <a:tailEnd/>
          </a:ln>
        </p:spPr>
      </p:pic>
      <p:pic>
        <p:nvPicPr>
          <p:cNvPr id="10242" name="Picture 2" descr="C:\Users\USER\AppData\Local\Microsoft\Windows\Temporary Internet Files\Content.IE5\7O1ZI4J1\Screen Shot 2014-11-28 at 2.20.55 PM[1].png"/>
          <p:cNvPicPr>
            <a:picLocks noChangeAspect="1" noChangeArrowheads="1"/>
          </p:cNvPicPr>
          <p:nvPr/>
        </p:nvPicPr>
        <p:blipFill>
          <a:blip r:embed="rId4"/>
          <a:srcRect/>
          <a:stretch>
            <a:fillRect/>
          </a:stretch>
        </p:blipFill>
        <p:spPr bwMode="auto">
          <a:xfrm>
            <a:off x="533400" y="990600"/>
            <a:ext cx="7835900" cy="4953000"/>
          </a:xfrm>
          <a:prstGeom prst="rect">
            <a:avLst/>
          </a:prstGeom>
          <a:noFill/>
        </p:spPr>
      </p:pic>
    </p:spTree>
  </p:cSld>
  <p:clrMapOvr>
    <a:masterClrMapping/>
  </p:clrMapOvr>
  <p:transition>
    <p:sndAc>
      <p:stSnd>
        <p:snd r:embed="rId2" name="arrow.wav" builtIn="1"/>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AppData\Local\Microsoft\Windows\Temporary Internet Files\Content.IE5\P0N7FD59\playground1[1].jpg"/>
          <p:cNvPicPr>
            <a:picLocks noChangeAspect="1" noChangeArrowheads="1"/>
          </p:cNvPicPr>
          <p:nvPr/>
        </p:nvPicPr>
        <p:blipFill>
          <a:blip r:embed="rId3"/>
          <a:srcRect/>
          <a:stretch>
            <a:fillRect/>
          </a:stretch>
        </p:blipFill>
        <p:spPr bwMode="auto">
          <a:xfrm>
            <a:off x="3505200" y="1524000"/>
            <a:ext cx="5638800" cy="4648200"/>
          </a:xfrm>
          <a:prstGeom prst="rect">
            <a:avLst/>
          </a:prstGeom>
          <a:noFill/>
        </p:spPr>
      </p:pic>
      <p:pic>
        <p:nvPicPr>
          <p:cNvPr id="11267" name="Picture 3" descr="C:\Users\USER\AppData\Local\Microsoft\Windows\Temporary Internet Files\Content.IE5\P0N7FD59\playground1[1].jpg"/>
          <p:cNvPicPr>
            <a:picLocks noChangeAspect="1" noChangeArrowheads="1"/>
          </p:cNvPicPr>
          <p:nvPr/>
        </p:nvPicPr>
        <p:blipFill>
          <a:blip r:embed="rId3"/>
          <a:srcRect/>
          <a:stretch>
            <a:fillRect/>
          </a:stretch>
        </p:blipFill>
        <p:spPr bwMode="auto">
          <a:xfrm>
            <a:off x="228600" y="1295400"/>
            <a:ext cx="8915400" cy="4876800"/>
          </a:xfrm>
          <a:prstGeom prst="rect">
            <a:avLst/>
          </a:prstGeom>
          <a:noFill/>
        </p:spPr>
      </p:pic>
      <p:sp>
        <p:nvSpPr>
          <p:cNvPr id="4" name="Title 3"/>
          <p:cNvSpPr>
            <a:spLocks noGrp="1"/>
          </p:cNvSpPr>
          <p:nvPr>
            <p:ph type="title"/>
          </p:nvPr>
        </p:nvSpPr>
        <p:spPr>
          <a:xfrm>
            <a:off x="152400" y="152400"/>
            <a:ext cx="7924800" cy="641350"/>
          </a:xfrm>
        </p:spPr>
        <p:txBody>
          <a:bodyPr>
            <a:normAutofit/>
          </a:bodyPr>
          <a:lstStyle/>
          <a:p>
            <a:pPr algn="ctr"/>
            <a:r>
              <a:rPr lang="en-US" sz="3200" dirty="0" smtClean="0">
                <a:solidFill>
                  <a:srgbClr val="00B0F0"/>
                </a:solidFill>
                <a:latin typeface="Snap ITC" pitchFamily="82" charset="0"/>
              </a:rPr>
              <a:t>P</a:t>
            </a:r>
            <a:r>
              <a:rPr lang="en-US" sz="3200" dirty="0" smtClean="0">
                <a:solidFill>
                  <a:srgbClr val="7030A0"/>
                </a:solidFill>
                <a:latin typeface="Snap ITC" pitchFamily="82" charset="0"/>
              </a:rPr>
              <a:t>l</a:t>
            </a:r>
            <a:r>
              <a:rPr lang="en-US" sz="3200" dirty="0" smtClean="0">
                <a:solidFill>
                  <a:srgbClr val="FF0000"/>
                </a:solidFill>
                <a:latin typeface="Snap ITC" pitchFamily="82" charset="0"/>
              </a:rPr>
              <a:t>a</a:t>
            </a:r>
            <a:r>
              <a:rPr lang="en-US" sz="3200" dirty="0" smtClean="0">
                <a:solidFill>
                  <a:srgbClr val="7030A0"/>
                </a:solidFill>
                <a:latin typeface="Snap ITC" pitchFamily="82" charset="0"/>
              </a:rPr>
              <a:t>y</a:t>
            </a:r>
            <a:r>
              <a:rPr lang="en-US" sz="3200" dirty="0" smtClean="0">
                <a:solidFill>
                  <a:srgbClr val="00B050"/>
                </a:solidFill>
                <a:latin typeface="Snap ITC" pitchFamily="82" charset="0"/>
              </a:rPr>
              <a:t>g</a:t>
            </a:r>
            <a:r>
              <a:rPr lang="en-US" sz="3200" dirty="0" smtClean="0">
                <a:solidFill>
                  <a:srgbClr val="7030A0"/>
                </a:solidFill>
                <a:latin typeface="Snap ITC" pitchFamily="82" charset="0"/>
              </a:rPr>
              <a:t>r</a:t>
            </a:r>
            <a:r>
              <a:rPr lang="en-US" sz="3200" dirty="0" smtClean="0">
                <a:solidFill>
                  <a:srgbClr val="C00000"/>
                </a:solidFill>
                <a:latin typeface="Snap ITC" pitchFamily="82" charset="0"/>
              </a:rPr>
              <a:t>o</a:t>
            </a:r>
            <a:r>
              <a:rPr lang="en-US" sz="3200" dirty="0" smtClean="0">
                <a:solidFill>
                  <a:srgbClr val="7030A0"/>
                </a:solidFill>
                <a:latin typeface="Snap ITC" pitchFamily="82" charset="0"/>
              </a:rPr>
              <a:t>u</a:t>
            </a:r>
            <a:r>
              <a:rPr lang="en-US" sz="3200" dirty="0" smtClean="0">
                <a:solidFill>
                  <a:srgbClr val="FFC000"/>
                </a:solidFill>
                <a:latin typeface="Snap ITC" pitchFamily="82" charset="0"/>
              </a:rPr>
              <a:t>n</a:t>
            </a:r>
            <a:r>
              <a:rPr lang="en-US" sz="3200" dirty="0" smtClean="0">
                <a:solidFill>
                  <a:srgbClr val="7030A0"/>
                </a:solidFill>
                <a:latin typeface="Snap ITC" pitchFamily="82" charset="0"/>
              </a:rPr>
              <a:t>d</a:t>
            </a:r>
            <a:endParaRPr lang="en-US" sz="3200" dirty="0">
              <a:solidFill>
                <a:srgbClr val="7030A0"/>
              </a:solidFill>
              <a:latin typeface="Snap ITC" pitchFamily="82" charset="0"/>
            </a:endParaRPr>
          </a:p>
        </p:txBody>
      </p:sp>
      <p:sp>
        <p:nvSpPr>
          <p:cNvPr id="6" name="Text Placeholder 5"/>
          <p:cNvSpPr>
            <a:spLocks noGrp="1"/>
          </p:cNvSpPr>
          <p:nvPr>
            <p:ph type="body" idx="2"/>
          </p:nvPr>
        </p:nvSpPr>
        <p:spPr>
          <a:xfrm>
            <a:off x="609600" y="6172200"/>
            <a:ext cx="7467600" cy="533400"/>
          </a:xfrm>
        </p:spPr>
        <p:txBody>
          <a:bodyPr>
            <a:normAutofit fontScale="85000" lnSpcReduction="20000"/>
          </a:bodyPr>
          <a:lstStyle/>
          <a:p>
            <a:r>
              <a:rPr lang="en-US" sz="2800" dirty="0" smtClean="0"/>
              <a:t>Photo Courtesy of Clip Art</a:t>
            </a:r>
          </a:p>
          <a:p>
            <a:endParaRPr lang="en-US" dirty="0"/>
          </a:p>
        </p:txBody>
      </p:sp>
      <p:sp>
        <p:nvSpPr>
          <p:cNvPr id="5" name="Content Placeholder 4"/>
          <p:cNvSpPr>
            <a:spLocks noGrp="1"/>
          </p:cNvSpPr>
          <p:nvPr>
            <p:ph sz="quarter" idx="1"/>
          </p:nvPr>
        </p:nvSpPr>
        <p:spPr>
          <a:xfrm>
            <a:off x="228600" y="990600"/>
            <a:ext cx="8763000" cy="5181600"/>
          </a:xfrm>
        </p:spPr>
        <p:txBody>
          <a:bodyPr/>
          <a:lstStyle/>
          <a:p>
            <a:pPr>
              <a:buNone/>
            </a:pPr>
            <a:endParaRPr lang="en-US" dirty="0"/>
          </a:p>
        </p:txBody>
      </p:sp>
    </p:spTree>
  </p:cSld>
  <p:clrMapOvr>
    <a:masterClrMapping/>
  </p:clrMapOvr>
  <p:transition>
    <p:sndAc>
      <p:stSnd>
        <p:snd r:embed="rId2" name="arrow.wav" builtIn="1"/>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99"/>
                </a:solidFill>
                <a:latin typeface="Snap ITC" pitchFamily="82" charset="0"/>
              </a:rPr>
              <a:t>L</a:t>
            </a:r>
            <a:r>
              <a:rPr lang="en-US" dirty="0" smtClean="0">
                <a:solidFill>
                  <a:srgbClr val="FFC000"/>
                </a:solidFill>
                <a:latin typeface="Snap ITC" pitchFamily="82" charset="0"/>
              </a:rPr>
              <a:t>o</a:t>
            </a:r>
            <a:r>
              <a:rPr lang="en-US" dirty="0" smtClean="0">
                <a:solidFill>
                  <a:srgbClr val="FF3399"/>
                </a:solidFill>
                <a:latin typeface="Snap ITC" pitchFamily="82" charset="0"/>
              </a:rPr>
              <a:t>c</a:t>
            </a:r>
            <a:r>
              <a:rPr lang="en-US" dirty="0" smtClean="0">
                <a:solidFill>
                  <a:srgbClr val="00B0F0"/>
                </a:solidFill>
                <a:latin typeface="Snap ITC" pitchFamily="82" charset="0"/>
              </a:rPr>
              <a:t>a</a:t>
            </a:r>
            <a:r>
              <a:rPr lang="en-US" dirty="0" smtClean="0">
                <a:solidFill>
                  <a:srgbClr val="FF3399"/>
                </a:solidFill>
                <a:latin typeface="Snap ITC" pitchFamily="82" charset="0"/>
              </a:rPr>
              <a:t>t</a:t>
            </a:r>
            <a:r>
              <a:rPr lang="en-US" dirty="0" smtClean="0">
                <a:solidFill>
                  <a:srgbClr val="7030A0"/>
                </a:solidFill>
                <a:latin typeface="Snap ITC" pitchFamily="82" charset="0"/>
              </a:rPr>
              <a:t>i</a:t>
            </a:r>
            <a:r>
              <a:rPr lang="en-US" dirty="0" smtClean="0">
                <a:solidFill>
                  <a:srgbClr val="FF3399"/>
                </a:solidFill>
                <a:latin typeface="Snap ITC" pitchFamily="82" charset="0"/>
              </a:rPr>
              <a:t>o</a:t>
            </a:r>
            <a:r>
              <a:rPr lang="en-US" dirty="0" smtClean="0">
                <a:solidFill>
                  <a:srgbClr val="FF0000"/>
                </a:solidFill>
                <a:latin typeface="Snap ITC" pitchFamily="82" charset="0"/>
              </a:rPr>
              <a:t>n</a:t>
            </a:r>
            <a:endParaRPr lang="en-US" dirty="0">
              <a:solidFill>
                <a:srgbClr val="FF0000"/>
              </a:solidFill>
              <a:latin typeface="Snap ITC" pitchFamily="82" charset="0"/>
            </a:endParaRPr>
          </a:p>
        </p:txBody>
      </p:sp>
      <p:sp>
        <p:nvSpPr>
          <p:cNvPr id="3" name="Content Placeholder 2"/>
          <p:cNvSpPr>
            <a:spLocks noGrp="1"/>
          </p:cNvSpPr>
          <p:nvPr>
            <p:ph sz="quarter" idx="1"/>
          </p:nvPr>
        </p:nvSpPr>
        <p:spPr>
          <a:xfrm>
            <a:off x="457200" y="1600200"/>
            <a:ext cx="5486400" cy="5105400"/>
          </a:xfrm>
        </p:spPr>
        <p:txBody>
          <a:bodyPr>
            <a:normAutofit fontScale="92500" lnSpcReduction="20000"/>
          </a:bodyPr>
          <a:lstStyle/>
          <a:p>
            <a:r>
              <a:rPr lang="en-US" dirty="0" smtClean="0"/>
              <a:t>1901 North Sharon Amity Road</a:t>
            </a:r>
            <a:br>
              <a:rPr lang="en-US" dirty="0" smtClean="0"/>
            </a:br>
            <a:r>
              <a:rPr lang="en-US" dirty="0" smtClean="0"/>
              <a:t>Charlotte, NC 28205</a:t>
            </a:r>
          </a:p>
          <a:p>
            <a:r>
              <a:rPr lang="en-US" dirty="0" smtClean="0"/>
              <a:t>Safe and secure, accessible, friendly neighborhood</a:t>
            </a:r>
          </a:p>
          <a:p>
            <a:r>
              <a:rPr lang="en-US" dirty="0" smtClean="0">
                <a:solidFill>
                  <a:srgbClr val="FF0000"/>
                </a:solidFill>
              </a:rPr>
              <a:t>L</a:t>
            </a:r>
            <a:r>
              <a:rPr lang="en-US" dirty="0" smtClean="0">
                <a:solidFill>
                  <a:srgbClr val="00B0F0"/>
                </a:solidFill>
              </a:rPr>
              <a:t>i</a:t>
            </a:r>
            <a:r>
              <a:rPr lang="en-US" dirty="0" smtClean="0">
                <a:solidFill>
                  <a:srgbClr val="FFC000"/>
                </a:solidFill>
              </a:rPr>
              <a:t>t</a:t>
            </a:r>
            <a:r>
              <a:rPr lang="en-US" dirty="0" smtClean="0">
                <a:solidFill>
                  <a:srgbClr val="7030A0"/>
                </a:solidFill>
              </a:rPr>
              <a:t>t</a:t>
            </a:r>
            <a:r>
              <a:rPr lang="en-US" dirty="0" smtClean="0">
                <a:solidFill>
                  <a:srgbClr val="C00000"/>
                </a:solidFill>
              </a:rPr>
              <a:t>l</a:t>
            </a:r>
            <a:r>
              <a:rPr lang="en-US" dirty="0" smtClean="0">
                <a:solidFill>
                  <a:srgbClr val="00B050"/>
                </a:solidFill>
              </a:rPr>
              <a:t>e</a:t>
            </a:r>
            <a:r>
              <a:rPr lang="en-US" dirty="0" smtClean="0"/>
              <a:t> </a:t>
            </a:r>
            <a:r>
              <a:rPr lang="en-US" dirty="0" smtClean="0">
                <a:solidFill>
                  <a:srgbClr val="7030A0"/>
                </a:solidFill>
              </a:rPr>
              <a:t>A</a:t>
            </a:r>
            <a:r>
              <a:rPr lang="en-US" dirty="0" smtClean="0">
                <a:solidFill>
                  <a:srgbClr val="FF0000"/>
                </a:solidFill>
              </a:rPr>
              <a:t>n</a:t>
            </a:r>
            <a:r>
              <a:rPr lang="en-US" dirty="0" smtClean="0">
                <a:solidFill>
                  <a:srgbClr val="00B050"/>
                </a:solidFill>
              </a:rPr>
              <a:t>g</a:t>
            </a:r>
            <a:r>
              <a:rPr lang="en-US" dirty="0" smtClean="0">
                <a:solidFill>
                  <a:srgbClr val="00B0F0"/>
                </a:solidFill>
              </a:rPr>
              <a:t>e</a:t>
            </a:r>
            <a:r>
              <a:rPr lang="en-US" dirty="0" smtClean="0">
                <a:solidFill>
                  <a:srgbClr val="FFC000"/>
                </a:solidFill>
              </a:rPr>
              <a:t>l</a:t>
            </a:r>
            <a:r>
              <a:rPr lang="en-US" dirty="0" smtClean="0">
                <a:solidFill>
                  <a:srgbClr val="FF0000"/>
                </a:solidFill>
              </a:rPr>
              <a:t>s</a:t>
            </a:r>
            <a:r>
              <a:rPr lang="en-US" dirty="0" smtClean="0"/>
              <a:t> </a:t>
            </a:r>
            <a:r>
              <a:rPr lang="en-US" dirty="0" smtClean="0">
                <a:solidFill>
                  <a:srgbClr val="00B0F0"/>
                </a:solidFill>
              </a:rPr>
              <a:t>P</a:t>
            </a:r>
            <a:r>
              <a:rPr lang="en-US" dirty="0" smtClean="0">
                <a:solidFill>
                  <a:srgbClr val="002060"/>
                </a:solidFill>
              </a:rPr>
              <a:t>a</a:t>
            </a:r>
            <a:r>
              <a:rPr lang="en-US" dirty="0" smtClean="0">
                <a:solidFill>
                  <a:srgbClr val="C00000"/>
                </a:solidFill>
              </a:rPr>
              <a:t>r</a:t>
            </a:r>
            <a:r>
              <a:rPr lang="en-US" dirty="0" smtClean="0">
                <a:solidFill>
                  <a:srgbClr val="00B0F0"/>
                </a:solidFill>
              </a:rPr>
              <a:t>a</a:t>
            </a:r>
            <a:r>
              <a:rPr lang="en-US" dirty="0" smtClean="0">
                <a:solidFill>
                  <a:srgbClr val="00B050"/>
                </a:solidFill>
              </a:rPr>
              <a:t>d</a:t>
            </a:r>
            <a:r>
              <a:rPr lang="en-US" dirty="0" smtClean="0"/>
              <a:t>i</a:t>
            </a:r>
            <a:r>
              <a:rPr lang="en-US" dirty="0" smtClean="0">
                <a:solidFill>
                  <a:srgbClr val="FF0000"/>
                </a:solidFill>
              </a:rPr>
              <a:t>s</a:t>
            </a:r>
            <a:r>
              <a:rPr lang="en-US" dirty="0" smtClean="0">
                <a:solidFill>
                  <a:srgbClr val="FFC000"/>
                </a:solidFill>
              </a:rPr>
              <a:t>e </a:t>
            </a:r>
            <a:r>
              <a:rPr lang="en-US" baseline="0" dirty="0" smtClean="0"/>
              <a:t>is located in a friendly residential neighborhood in North Sharon Amity Road Charlotte. We are just next to the main road, and thus we are easily accessible. </a:t>
            </a:r>
          </a:p>
          <a:p>
            <a:r>
              <a:rPr lang="en-US" dirty="0"/>
              <a:t>R</a:t>
            </a:r>
            <a:r>
              <a:rPr lang="en-US" baseline="0" dirty="0" smtClean="0"/>
              <a:t>oad distractions and traffic jams are rare in these areas. </a:t>
            </a:r>
          </a:p>
          <a:p>
            <a:r>
              <a:rPr lang="en-US" baseline="0" dirty="0" smtClean="0"/>
              <a:t>The residential neighborhood offers a serene and homely environment where children can play and lean without distractions such as noise and pollution; which are common in non-residential areas.</a:t>
            </a:r>
            <a:endParaRPr lang="en-US" dirty="0" smtClean="0"/>
          </a:p>
          <a:p>
            <a:endParaRPr lang="en-US" dirty="0"/>
          </a:p>
        </p:txBody>
      </p:sp>
      <p:pic>
        <p:nvPicPr>
          <p:cNvPr id="3074" name="Picture 2" descr="C:\Users\USER\AppData\Local\Microsoft\Windows\Temporary Internet Files\Content.IE5\7O1ZI4J1\ani-schl[1].gif"/>
          <p:cNvPicPr>
            <a:picLocks noGrp="1" noChangeAspect="1" noChangeArrowheads="1" noCrop="1"/>
          </p:cNvPicPr>
          <p:nvPr>
            <p:ph sz="quarter" idx="2"/>
          </p:nvPr>
        </p:nvPicPr>
        <p:blipFill>
          <a:blip r:embed="rId3"/>
          <a:stretch>
            <a:fillRect/>
          </a:stretch>
        </p:blipFill>
        <p:spPr bwMode="auto">
          <a:xfrm>
            <a:off x="5943600" y="914400"/>
            <a:ext cx="2971800" cy="5715000"/>
          </a:xfrm>
          <a:prstGeom prst="rect">
            <a:avLst/>
          </a:prstGeom>
          <a:noFill/>
        </p:spPr>
      </p:pic>
    </p:spTree>
  </p:cSld>
  <p:clrMapOvr>
    <a:masterClrMapping/>
  </p:clrMapOvr>
  <p:transition>
    <p:sndAc>
      <p:stSnd>
        <p:snd r:embed="rId2" name="arrow.wav" builtIn="1"/>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3050"/>
            <a:ext cx="8229600" cy="565150"/>
          </a:xfrm>
        </p:spPr>
        <p:txBody>
          <a:bodyPr>
            <a:noAutofit/>
          </a:bodyPr>
          <a:lstStyle/>
          <a:p>
            <a:pPr algn="ctr"/>
            <a:r>
              <a:rPr lang="en-US" sz="3600" dirty="0" smtClean="0">
                <a:solidFill>
                  <a:srgbClr val="FFC000"/>
                </a:solidFill>
                <a:latin typeface="Snap ITC" pitchFamily="82" charset="0"/>
              </a:rPr>
              <a:t>C</a:t>
            </a:r>
            <a:r>
              <a:rPr lang="en-US" sz="3600" dirty="0" smtClean="0">
                <a:solidFill>
                  <a:srgbClr val="0070C0"/>
                </a:solidFill>
                <a:latin typeface="Snap ITC" pitchFamily="82" charset="0"/>
              </a:rPr>
              <a:t>l</a:t>
            </a:r>
            <a:r>
              <a:rPr lang="en-US" sz="3600" dirty="0" smtClean="0">
                <a:latin typeface="Snap ITC" pitchFamily="82" charset="0"/>
              </a:rPr>
              <a:t>a</a:t>
            </a:r>
            <a:r>
              <a:rPr lang="en-US" sz="3600" dirty="0" smtClean="0">
                <a:solidFill>
                  <a:srgbClr val="00B050"/>
                </a:solidFill>
                <a:latin typeface="Snap ITC" pitchFamily="82" charset="0"/>
              </a:rPr>
              <a:t>ss</a:t>
            </a:r>
            <a:r>
              <a:rPr lang="en-US" sz="3600" dirty="0" smtClean="0">
                <a:latin typeface="Snap ITC" pitchFamily="82" charset="0"/>
              </a:rPr>
              <a:t>r</a:t>
            </a:r>
            <a:r>
              <a:rPr lang="en-US" sz="3600" dirty="0" smtClean="0">
                <a:solidFill>
                  <a:srgbClr val="FF3399"/>
                </a:solidFill>
                <a:latin typeface="Snap ITC" pitchFamily="82" charset="0"/>
              </a:rPr>
              <a:t>oo</a:t>
            </a:r>
            <a:r>
              <a:rPr lang="en-US" sz="3600" dirty="0" smtClean="0">
                <a:solidFill>
                  <a:srgbClr val="7030A0"/>
                </a:solidFill>
                <a:latin typeface="Snap ITC" pitchFamily="82" charset="0"/>
              </a:rPr>
              <a:t>m</a:t>
            </a:r>
            <a:endParaRPr lang="en-US" sz="3600" dirty="0"/>
          </a:p>
        </p:txBody>
      </p:sp>
      <p:sp>
        <p:nvSpPr>
          <p:cNvPr id="10" name="Text Placeholder 9"/>
          <p:cNvSpPr>
            <a:spLocks noGrp="1"/>
          </p:cNvSpPr>
          <p:nvPr>
            <p:ph type="body" idx="2"/>
          </p:nvPr>
        </p:nvSpPr>
        <p:spPr>
          <a:xfrm>
            <a:off x="457200" y="5791200"/>
            <a:ext cx="8001000" cy="762000"/>
          </a:xfrm>
        </p:spPr>
        <p:txBody>
          <a:bodyPr>
            <a:normAutofit/>
          </a:bodyPr>
          <a:lstStyle/>
          <a:p>
            <a:r>
              <a:rPr lang="en-US" sz="2800" dirty="0" smtClean="0"/>
              <a:t>Photo Courtesy of Clip Art</a:t>
            </a:r>
          </a:p>
        </p:txBody>
      </p:sp>
      <p:pic>
        <p:nvPicPr>
          <p:cNvPr id="11" name="Picture 4" descr="C:\Users\USER\AppData\Local\Microsoft\Windows\Temporary Internet Files\Content.IE5\P0N7FD59\40911349_8979aa5d8b_b[1].jpg"/>
          <p:cNvPicPr>
            <a:picLocks noGrp="1" noChangeAspect="1" noChangeArrowheads="1"/>
          </p:cNvPicPr>
          <p:nvPr>
            <p:ph sz="quarter" idx="1"/>
          </p:nvPr>
        </p:nvPicPr>
        <p:blipFill>
          <a:blip r:embed="rId3"/>
          <a:srcRect/>
          <a:stretch>
            <a:fillRect/>
          </a:stretch>
        </p:blipFill>
        <p:spPr bwMode="auto">
          <a:xfrm>
            <a:off x="381000" y="838200"/>
            <a:ext cx="8305800" cy="4876800"/>
          </a:xfrm>
          <a:prstGeom prst="rect">
            <a:avLst/>
          </a:prstGeom>
          <a:noFill/>
        </p:spPr>
      </p:pic>
    </p:spTree>
  </p:cSld>
  <p:clrMapOvr>
    <a:masterClrMapping/>
  </p:clrMapOvr>
  <p:transition>
    <p:sndAc>
      <p:stSnd>
        <p:snd r:embed="rId2" name="arrow.wav" builtIn="1"/>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382000" cy="685800"/>
          </a:xfrm>
        </p:spPr>
        <p:txBody>
          <a:bodyPr>
            <a:noAutofit/>
          </a:bodyPr>
          <a:lstStyle/>
          <a:p>
            <a:pPr algn="ctr"/>
            <a:r>
              <a:rPr lang="en-US" sz="4000" dirty="0" smtClean="0">
                <a:solidFill>
                  <a:srgbClr val="FFC000"/>
                </a:solidFill>
                <a:latin typeface="Snap ITC" pitchFamily="82" charset="0"/>
              </a:rPr>
              <a:t>C</a:t>
            </a:r>
            <a:r>
              <a:rPr lang="en-US" sz="4000" dirty="0" smtClean="0">
                <a:solidFill>
                  <a:srgbClr val="0070C0"/>
                </a:solidFill>
                <a:latin typeface="Snap ITC" pitchFamily="82" charset="0"/>
              </a:rPr>
              <a:t>l</a:t>
            </a:r>
            <a:r>
              <a:rPr lang="en-US" sz="4000" dirty="0" smtClean="0">
                <a:latin typeface="Snap ITC" pitchFamily="82" charset="0"/>
              </a:rPr>
              <a:t>a</a:t>
            </a:r>
            <a:r>
              <a:rPr lang="en-US" sz="4000" dirty="0" smtClean="0">
                <a:solidFill>
                  <a:srgbClr val="00B050"/>
                </a:solidFill>
                <a:latin typeface="Snap ITC" pitchFamily="82" charset="0"/>
              </a:rPr>
              <a:t>ss</a:t>
            </a:r>
            <a:r>
              <a:rPr lang="en-US" sz="4000" dirty="0" smtClean="0">
                <a:latin typeface="Snap ITC" pitchFamily="82" charset="0"/>
              </a:rPr>
              <a:t>r</a:t>
            </a:r>
            <a:r>
              <a:rPr lang="en-US" sz="4000" dirty="0" smtClean="0">
                <a:solidFill>
                  <a:srgbClr val="FF3399"/>
                </a:solidFill>
                <a:latin typeface="Snap ITC" pitchFamily="82" charset="0"/>
              </a:rPr>
              <a:t>oo</a:t>
            </a:r>
            <a:r>
              <a:rPr lang="en-US" sz="4000" dirty="0" smtClean="0">
                <a:solidFill>
                  <a:srgbClr val="7030A0"/>
                </a:solidFill>
                <a:latin typeface="Snap ITC" pitchFamily="82" charset="0"/>
              </a:rPr>
              <a:t>m</a:t>
            </a:r>
            <a:endParaRPr lang="en-US" sz="4000" dirty="0"/>
          </a:p>
        </p:txBody>
      </p:sp>
      <p:sp>
        <p:nvSpPr>
          <p:cNvPr id="8" name="Text Placeholder 7"/>
          <p:cNvSpPr>
            <a:spLocks noGrp="1"/>
          </p:cNvSpPr>
          <p:nvPr>
            <p:ph type="body" idx="2"/>
          </p:nvPr>
        </p:nvSpPr>
        <p:spPr>
          <a:xfrm>
            <a:off x="457200" y="5943600"/>
            <a:ext cx="8077200" cy="533400"/>
          </a:xfrm>
        </p:spPr>
        <p:txBody>
          <a:bodyPr>
            <a:normAutofit fontScale="77500" lnSpcReduction="20000"/>
          </a:bodyPr>
          <a:lstStyle/>
          <a:p>
            <a:r>
              <a:rPr lang="en-US" sz="3200" dirty="0" smtClean="0"/>
              <a:t>Photo Courtesy of Clip Art</a:t>
            </a:r>
          </a:p>
          <a:p>
            <a:endParaRPr lang="en-US" dirty="0"/>
          </a:p>
        </p:txBody>
      </p:sp>
      <p:pic>
        <p:nvPicPr>
          <p:cNvPr id="9" name="Picture 2" descr="C:\Users\USER\AppData\Local\Microsoft\Windows\Temporary Internet Files\Content.IE5\B8FVII2G\1024px-Story_Time[1].jpg"/>
          <p:cNvPicPr>
            <a:picLocks noGrp="1" noChangeAspect="1" noChangeArrowheads="1"/>
          </p:cNvPicPr>
          <p:nvPr>
            <p:ph sz="quarter" idx="1"/>
          </p:nvPr>
        </p:nvPicPr>
        <p:blipFill>
          <a:blip r:embed="rId3"/>
          <a:srcRect/>
          <a:stretch>
            <a:fillRect/>
          </a:stretch>
        </p:blipFill>
        <p:spPr bwMode="auto">
          <a:xfrm>
            <a:off x="228600" y="762000"/>
            <a:ext cx="8610600" cy="4953000"/>
          </a:xfrm>
          <a:prstGeom prst="rect">
            <a:avLst/>
          </a:prstGeom>
          <a:noFill/>
        </p:spPr>
      </p:pic>
    </p:spTree>
  </p:cSld>
  <p:clrMapOvr>
    <a:masterClrMapping/>
  </p:clrMapOvr>
  <p:transition>
    <p:sndAc>
      <p:stSnd>
        <p:snd r:embed="rId2" name="arrow.wav" builtIn="1"/>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8229600" cy="1143000"/>
          </a:xfrm>
        </p:spPr>
        <p:txBody>
          <a:bodyPr/>
          <a:lstStyle/>
          <a:p>
            <a:pPr algn="ctr"/>
            <a:r>
              <a:rPr lang="en-US" dirty="0" smtClean="0">
                <a:solidFill>
                  <a:srgbClr val="00B050"/>
                </a:solidFill>
                <a:latin typeface="Snap ITC" pitchFamily="82" charset="0"/>
              </a:rPr>
              <a:t>M</a:t>
            </a:r>
            <a:r>
              <a:rPr lang="en-US" dirty="0" smtClean="0">
                <a:solidFill>
                  <a:srgbClr val="FF0000"/>
                </a:solidFill>
                <a:latin typeface="Snap ITC" pitchFamily="82" charset="0"/>
              </a:rPr>
              <a:t>e</a:t>
            </a:r>
            <a:r>
              <a:rPr lang="en-US" dirty="0" smtClean="0">
                <a:solidFill>
                  <a:srgbClr val="00B0F0"/>
                </a:solidFill>
                <a:latin typeface="Snap ITC" pitchFamily="82" charset="0"/>
              </a:rPr>
              <a:t>n</a:t>
            </a:r>
            <a:r>
              <a:rPr lang="en-US" dirty="0" smtClean="0">
                <a:solidFill>
                  <a:srgbClr val="FF9900"/>
                </a:solidFill>
                <a:latin typeface="Snap ITC" pitchFamily="82" charset="0"/>
              </a:rPr>
              <a:t>u</a:t>
            </a:r>
            <a:endParaRPr lang="en-US" dirty="0">
              <a:solidFill>
                <a:srgbClr val="FF9900"/>
              </a:solidFill>
              <a:latin typeface="Snap ITC" pitchFamily="82" charset="0"/>
            </a:endParaRPr>
          </a:p>
        </p:txBody>
      </p:sp>
      <p:graphicFrame>
        <p:nvGraphicFramePr>
          <p:cNvPr id="7" name="Content Placeholder 6"/>
          <p:cNvGraphicFramePr>
            <a:graphicFrameLocks noGrp="1"/>
          </p:cNvGraphicFramePr>
          <p:nvPr>
            <p:ph idx="4294967295"/>
          </p:nvPr>
        </p:nvGraphicFramePr>
        <p:xfrm>
          <a:off x="0" y="1676400"/>
          <a:ext cx="9144000" cy="9631680"/>
        </p:xfrm>
        <a:graphic>
          <a:graphicData uri="http://schemas.openxmlformats.org/drawingml/2006/table">
            <a:tbl>
              <a:tblPr firstRow="1" bandRow="1">
                <a:tableStyleId>{35758FB7-9AC5-4552-8A53-C91805E547FA}</a:tableStyleId>
              </a:tblPr>
              <a:tblGrid>
                <a:gridCol w="2110154"/>
                <a:gridCol w="2110154"/>
                <a:gridCol w="2110154"/>
                <a:gridCol w="2813538"/>
              </a:tblGrid>
              <a:tr h="866412">
                <a:tc>
                  <a:txBody>
                    <a:bodyPr/>
                    <a:lstStyle/>
                    <a:p>
                      <a:r>
                        <a:rPr lang="en-US" sz="2800" dirty="0" smtClean="0"/>
                        <a:t>Day</a:t>
                      </a:r>
                      <a:endParaRPr lang="en-US" sz="2800" dirty="0"/>
                    </a:p>
                  </a:txBody>
                  <a:tcPr>
                    <a:solidFill>
                      <a:srgbClr val="FF3399"/>
                    </a:solidFill>
                  </a:tcPr>
                </a:tc>
                <a:tc>
                  <a:txBody>
                    <a:bodyPr/>
                    <a:lstStyle/>
                    <a:p>
                      <a:r>
                        <a:rPr lang="en-US" sz="2800" dirty="0" smtClean="0"/>
                        <a:t>9:00am</a:t>
                      </a:r>
                      <a:r>
                        <a:rPr lang="en-US" sz="2800" baseline="0" dirty="0" smtClean="0"/>
                        <a:t> Snack</a:t>
                      </a:r>
                      <a:endParaRPr lang="en-US" sz="2800" dirty="0"/>
                    </a:p>
                  </a:txBody>
                  <a:tcPr>
                    <a:solidFill>
                      <a:srgbClr val="FF3399"/>
                    </a:solidFill>
                  </a:tcPr>
                </a:tc>
                <a:tc>
                  <a:txBody>
                    <a:bodyPr/>
                    <a:lstStyle/>
                    <a:p>
                      <a:r>
                        <a:rPr lang="en-US" sz="2800" dirty="0" smtClean="0"/>
                        <a:t>Lunch</a:t>
                      </a:r>
                      <a:endParaRPr lang="en-US" sz="2800" dirty="0"/>
                    </a:p>
                  </a:txBody>
                  <a:tcPr>
                    <a:solidFill>
                      <a:srgbClr val="FF3399"/>
                    </a:solidFill>
                  </a:tcPr>
                </a:tc>
                <a:tc>
                  <a:txBody>
                    <a:bodyPr/>
                    <a:lstStyle/>
                    <a:p>
                      <a:r>
                        <a:rPr lang="en-US" sz="2800" dirty="0" smtClean="0"/>
                        <a:t>3:00</a:t>
                      </a:r>
                      <a:r>
                        <a:rPr lang="en-US" sz="2800" baseline="0" dirty="0" smtClean="0"/>
                        <a:t> pm Snack</a:t>
                      </a:r>
                      <a:endParaRPr lang="en-US" sz="2800" dirty="0"/>
                    </a:p>
                  </a:txBody>
                  <a:tcPr>
                    <a:solidFill>
                      <a:srgbClr val="FF3399"/>
                    </a:solidFill>
                  </a:tcPr>
                </a:tc>
              </a:tr>
              <a:tr h="1341542">
                <a:tc>
                  <a:txBody>
                    <a:bodyPr/>
                    <a:lstStyle/>
                    <a:p>
                      <a:r>
                        <a:rPr lang="en-US" dirty="0" smtClean="0"/>
                        <a:t>Monday</a:t>
                      </a:r>
                      <a:endParaRPr lang="en-US" dirty="0"/>
                    </a:p>
                  </a:txBody>
                  <a:tcPr/>
                </a:tc>
                <a:tc>
                  <a:txBody>
                    <a:bodyPr/>
                    <a:lstStyle/>
                    <a:p>
                      <a:pPr>
                        <a:buFont typeface="Arial" pitchFamily="34" charset="0"/>
                        <a:buChar char="•"/>
                      </a:pPr>
                      <a:r>
                        <a:rPr lang="en-US" dirty="0" smtClean="0"/>
                        <a:t>Cereal with milk</a:t>
                      </a:r>
                    </a:p>
                    <a:p>
                      <a:pPr>
                        <a:buFont typeface="Arial" pitchFamily="34" charset="0"/>
                        <a:buChar char="•"/>
                      </a:pPr>
                      <a:r>
                        <a:rPr lang="en-US" dirty="0" smtClean="0"/>
                        <a:t>A slice of water melon</a:t>
                      </a:r>
                      <a:endParaRPr lang="en-US" dirty="0"/>
                    </a:p>
                  </a:txBody>
                  <a:tcPr/>
                </a:tc>
                <a:tc>
                  <a:txBody>
                    <a:bodyPr/>
                    <a:lstStyle/>
                    <a:p>
                      <a:r>
                        <a:rPr lang="en-US" dirty="0" smtClean="0"/>
                        <a:t>Fish</a:t>
                      </a:r>
                    </a:p>
                    <a:p>
                      <a:r>
                        <a:rPr lang="en-US" dirty="0" smtClean="0"/>
                        <a:t>Brown rice</a:t>
                      </a:r>
                    </a:p>
                    <a:p>
                      <a:r>
                        <a:rPr lang="en-US" dirty="0" smtClean="0"/>
                        <a:t>Steamed carrot sticks </a:t>
                      </a:r>
                    </a:p>
                    <a:p>
                      <a:r>
                        <a:rPr lang="en-US" dirty="0" smtClean="0"/>
                        <a:t>milk</a:t>
                      </a:r>
                      <a:endParaRPr lang="en-US" dirty="0"/>
                    </a:p>
                  </a:txBody>
                  <a:tcPr/>
                </a:tc>
                <a:tc>
                  <a:txBody>
                    <a:bodyPr/>
                    <a:lstStyle/>
                    <a:p>
                      <a:r>
                        <a:rPr lang="en-US" dirty="0" smtClean="0"/>
                        <a:t>Cheese and crackers</a:t>
                      </a:r>
                    </a:p>
                    <a:p>
                      <a:r>
                        <a:rPr lang="en-US" dirty="0" smtClean="0"/>
                        <a:t>Sliced</a:t>
                      </a:r>
                      <a:r>
                        <a:rPr lang="en-US" baseline="0" dirty="0" smtClean="0"/>
                        <a:t> peaches</a:t>
                      </a:r>
                      <a:endParaRPr lang="en-US" dirty="0" smtClean="0"/>
                    </a:p>
                    <a:p>
                      <a:endParaRPr lang="en-US" dirty="0"/>
                    </a:p>
                  </a:txBody>
                  <a:tcPr/>
                </a:tc>
              </a:tr>
              <a:tr h="1341542">
                <a:tc>
                  <a:txBody>
                    <a:bodyPr/>
                    <a:lstStyle/>
                    <a:p>
                      <a:r>
                        <a:rPr lang="en-US" dirty="0" smtClean="0"/>
                        <a:t>Tuesday</a:t>
                      </a:r>
                    </a:p>
                  </a:txBody>
                  <a:tcPr/>
                </a:tc>
                <a:tc>
                  <a:txBody>
                    <a:bodyPr/>
                    <a:lstStyle/>
                    <a:p>
                      <a:r>
                        <a:rPr lang="en-US" dirty="0" smtClean="0"/>
                        <a:t>Whole grain backed pancakes</a:t>
                      </a:r>
                    </a:p>
                    <a:p>
                      <a:r>
                        <a:rPr lang="en-US" dirty="0" smtClean="0"/>
                        <a:t>milk</a:t>
                      </a:r>
                      <a:endParaRPr lang="en-US" dirty="0"/>
                    </a:p>
                  </a:txBody>
                  <a:tcPr/>
                </a:tc>
                <a:tc>
                  <a:txBody>
                    <a:bodyPr/>
                    <a:lstStyle/>
                    <a:p>
                      <a:r>
                        <a:rPr lang="en-US" dirty="0" smtClean="0"/>
                        <a:t>Soft chicken taco</a:t>
                      </a:r>
                    </a:p>
                    <a:p>
                      <a:r>
                        <a:rPr lang="en-US" dirty="0" smtClean="0"/>
                        <a:t>Whole wheat rolls</a:t>
                      </a:r>
                    </a:p>
                    <a:p>
                      <a:r>
                        <a:rPr lang="en-US" dirty="0" smtClean="0"/>
                        <a:t>Broccoli</a:t>
                      </a:r>
                    </a:p>
                    <a:p>
                      <a:r>
                        <a:rPr lang="en-US" dirty="0" smtClean="0"/>
                        <a:t>Sliced grapes</a:t>
                      </a:r>
                    </a:p>
                    <a:p>
                      <a:r>
                        <a:rPr lang="en-US" dirty="0" smtClean="0"/>
                        <a:t>milk</a:t>
                      </a:r>
                      <a:endParaRPr lang="en-US" dirty="0"/>
                    </a:p>
                  </a:txBody>
                  <a:tcPr/>
                </a:tc>
                <a:tc>
                  <a:txBody>
                    <a:bodyPr/>
                    <a:lstStyle/>
                    <a:p>
                      <a:r>
                        <a:rPr lang="en-US" dirty="0" smtClean="0"/>
                        <a:t>Fruit salad</a:t>
                      </a:r>
                    </a:p>
                    <a:p>
                      <a:r>
                        <a:rPr lang="en-US" dirty="0" smtClean="0"/>
                        <a:t>Yoghurt</a:t>
                      </a:r>
                      <a:endParaRPr lang="en-US" dirty="0"/>
                    </a:p>
                  </a:txBody>
                  <a:tcPr/>
                </a:tc>
              </a:tr>
              <a:tr h="1593081">
                <a:tc>
                  <a:txBody>
                    <a:bodyPr/>
                    <a:lstStyle/>
                    <a:p>
                      <a:r>
                        <a:rPr lang="en-US" dirty="0" smtClean="0"/>
                        <a:t>Wednesday</a:t>
                      </a:r>
                      <a:endParaRPr lang="en-US" dirty="0"/>
                    </a:p>
                  </a:txBody>
                  <a:tcPr/>
                </a:tc>
                <a:tc>
                  <a:txBody>
                    <a:bodyPr/>
                    <a:lstStyle/>
                    <a:p>
                      <a:r>
                        <a:rPr lang="en-US" dirty="0" smtClean="0"/>
                        <a:t>Yoghurt</a:t>
                      </a:r>
                    </a:p>
                    <a:p>
                      <a:r>
                        <a:rPr lang="en-US" dirty="0" smtClean="0"/>
                        <a:t>oranges</a:t>
                      </a:r>
                      <a:endParaRPr lang="en-US" dirty="0"/>
                    </a:p>
                  </a:txBody>
                  <a:tcPr/>
                </a:tc>
                <a:tc>
                  <a:txBody>
                    <a:bodyPr/>
                    <a:lstStyle/>
                    <a:p>
                      <a:r>
                        <a:rPr lang="en-US" dirty="0" smtClean="0"/>
                        <a:t>Spaghetti</a:t>
                      </a:r>
                    </a:p>
                    <a:p>
                      <a:r>
                        <a:rPr lang="en-US" dirty="0" smtClean="0"/>
                        <a:t>Beef stir-fry</a:t>
                      </a:r>
                    </a:p>
                    <a:p>
                      <a:r>
                        <a:rPr lang="en-US" dirty="0" smtClean="0"/>
                        <a:t>Tomato slices</a:t>
                      </a:r>
                    </a:p>
                    <a:p>
                      <a:r>
                        <a:rPr lang="en-US" dirty="0" smtClean="0"/>
                        <a:t>Sliced strawberries</a:t>
                      </a:r>
                    </a:p>
                    <a:p>
                      <a:r>
                        <a:rPr lang="en-US" dirty="0" smtClean="0"/>
                        <a:t>milk</a:t>
                      </a:r>
                    </a:p>
                    <a:p>
                      <a:endParaRPr lang="en-US" dirty="0"/>
                    </a:p>
                  </a:txBody>
                  <a:tcPr/>
                </a:tc>
                <a:tc>
                  <a:txBody>
                    <a:bodyPr/>
                    <a:lstStyle/>
                    <a:p>
                      <a:endParaRPr lang="en-US" dirty="0" smtClean="0"/>
                    </a:p>
                    <a:p>
                      <a:r>
                        <a:rPr lang="en-US" dirty="0" smtClean="0"/>
                        <a:t>Whole wheat cereal with milk</a:t>
                      </a:r>
                    </a:p>
                  </a:txBody>
                  <a:tcPr/>
                </a:tc>
              </a:tr>
              <a:tr h="1341542">
                <a:tc>
                  <a:txBody>
                    <a:bodyPr/>
                    <a:lstStyle/>
                    <a:p>
                      <a:r>
                        <a:rPr lang="en-US" dirty="0" smtClean="0"/>
                        <a:t>Thursday</a:t>
                      </a:r>
                      <a:endParaRPr lang="en-US" dirty="0"/>
                    </a:p>
                  </a:txBody>
                  <a:tcPr/>
                </a:tc>
                <a:tc>
                  <a:txBody>
                    <a:bodyPr/>
                    <a:lstStyle/>
                    <a:p>
                      <a:r>
                        <a:rPr lang="en-US" dirty="0" smtClean="0"/>
                        <a:t>Oatmeal</a:t>
                      </a:r>
                    </a:p>
                    <a:p>
                      <a:r>
                        <a:rPr lang="en-US" dirty="0" smtClean="0"/>
                        <a:t>Apple slices</a:t>
                      </a:r>
                    </a:p>
                    <a:p>
                      <a:r>
                        <a:rPr lang="en-US" dirty="0" smtClean="0"/>
                        <a:t>milk</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Stuffed potatoes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Sliced</a:t>
                      </a:r>
                      <a:r>
                        <a:rPr lang="en-US" baseline="0" dirty="0" smtClean="0"/>
                        <a:t> carrot sticks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Sliced pineapples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milk</a:t>
                      </a:r>
                      <a:endParaRPr lang="en-US" dirty="0" smtClean="0"/>
                    </a:p>
                    <a:p>
                      <a:endParaRPr lang="en-US" dirty="0"/>
                    </a:p>
                  </a:txBody>
                  <a:tcPr/>
                </a:tc>
                <a:tc>
                  <a:txBody>
                    <a:bodyPr/>
                    <a:lstStyle/>
                    <a:p>
                      <a:r>
                        <a:rPr lang="en-US" dirty="0" smtClean="0"/>
                        <a:t>Cheese and crackers</a:t>
                      </a:r>
                    </a:p>
                    <a:p>
                      <a:r>
                        <a:rPr lang="en-US" dirty="0" smtClean="0"/>
                        <a:t>Banana slices</a:t>
                      </a:r>
                      <a:endParaRPr lang="en-US" dirty="0"/>
                    </a:p>
                  </a:txBody>
                  <a:tcPr/>
                </a:tc>
              </a:tr>
              <a:tr h="1593081">
                <a:tc>
                  <a:txBody>
                    <a:bodyPr/>
                    <a:lstStyle/>
                    <a:p>
                      <a:r>
                        <a:rPr lang="en-US" dirty="0" smtClean="0"/>
                        <a:t>Friday</a:t>
                      </a:r>
                      <a:endParaRPr lang="en-US" dirty="0"/>
                    </a:p>
                  </a:txBody>
                  <a:tcPr/>
                </a:tc>
                <a:tc>
                  <a:txBody>
                    <a:bodyPr/>
                    <a:lstStyle/>
                    <a:p>
                      <a:r>
                        <a:rPr lang="en-US" dirty="0" smtClean="0"/>
                        <a:t>whole wheat muffins with</a:t>
                      </a:r>
                    </a:p>
                    <a:p>
                      <a:r>
                        <a:rPr lang="en-US" dirty="0" smtClean="0"/>
                        <a:t>cheese</a:t>
                      </a:r>
                    </a:p>
                    <a:p>
                      <a:endParaRPr lang="en-US" dirty="0"/>
                    </a:p>
                  </a:txBody>
                  <a:tcPr/>
                </a:tc>
                <a:tc>
                  <a:txBody>
                    <a:bodyPr/>
                    <a:lstStyle/>
                    <a:p>
                      <a:r>
                        <a:rPr lang="en-US" dirty="0" smtClean="0"/>
                        <a:t>Whole wheat bread</a:t>
                      </a:r>
                    </a:p>
                    <a:p>
                      <a:r>
                        <a:rPr lang="en-US" dirty="0" smtClean="0"/>
                        <a:t>Shredded lettuce and tomato slices</a:t>
                      </a:r>
                    </a:p>
                    <a:p>
                      <a:r>
                        <a:rPr lang="en-US" dirty="0" smtClean="0"/>
                        <a:t>Pieces of kiwi</a:t>
                      </a:r>
                    </a:p>
                    <a:p>
                      <a:r>
                        <a:rPr lang="en-US" dirty="0" smtClean="0"/>
                        <a:t>milk</a:t>
                      </a:r>
                    </a:p>
                    <a:p>
                      <a:endParaRPr lang="en-US" dirty="0"/>
                    </a:p>
                  </a:txBody>
                  <a:tcPr/>
                </a:tc>
                <a:tc>
                  <a:txBody>
                    <a:bodyPr/>
                    <a:lstStyle/>
                    <a:p>
                      <a:endParaRPr lang="en-US" dirty="0" smtClean="0"/>
                    </a:p>
                    <a:p>
                      <a:r>
                        <a:rPr lang="en-US" dirty="0" smtClean="0"/>
                        <a:t>Graham crackers</a:t>
                      </a:r>
                    </a:p>
                    <a:p>
                      <a:r>
                        <a:rPr lang="en-US" dirty="0" smtClean="0"/>
                        <a:t>Sliced</a:t>
                      </a:r>
                      <a:r>
                        <a:rPr lang="en-US" baseline="0" dirty="0" smtClean="0"/>
                        <a:t> peaches </a:t>
                      </a:r>
                    </a:p>
                    <a:p>
                      <a:r>
                        <a:rPr lang="en-US" baseline="0" dirty="0" smtClean="0"/>
                        <a:t>Yoghurt</a:t>
                      </a:r>
                      <a:endParaRPr lang="en-US" baseline="0" dirty="0" smtClean="0"/>
                    </a:p>
                  </a:txBody>
                  <a:tcPr/>
                </a:tc>
              </a:tr>
            </a:tbl>
          </a:graphicData>
        </a:graphic>
      </p:graphicFrame>
    </p:spTree>
  </p:cSld>
  <p:clrMapOvr>
    <a:masterClrMapping/>
  </p:clrMapOvr>
  <p:transition>
    <p:sndAc>
      <p:stSnd>
        <p:snd r:embed="rId2" name="arrow.wav" builtIn="1"/>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F0"/>
                </a:solidFill>
                <a:latin typeface="Snap ITC" pitchFamily="82" charset="0"/>
              </a:rPr>
              <a:t>W</a:t>
            </a:r>
            <a:r>
              <a:rPr lang="en-US" b="1" dirty="0" smtClean="0">
                <a:latin typeface="Snap ITC" pitchFamily="82" charset="0"/>
              </a:rPr>
              <a:t>e</a:t>
            </a:r>
            <a:r>
              <a:rPr lang="en-US" b="1" dirty="0" smtClean="0">
                <a:solidFill>
                  <a:srgbClr val="C00000"/>
                </a:solidFill>
                <a:latin typeface="Snap ITC" pitchFamily="82" charset="0"/>
              </a:rPr>
              <a:t>b</a:t>
            </a:r>
            <a:r>
              <a:rPr lang="en-US" b="1" dirty="0" smtClean="0">
                <a:solidFill>
                  <a:srgbClr val="FFFF00"/>
                </a:solidFill>
                <a:latin typeface="Snap ITC" pitchFamily="82" charset="0"/>
              </a:rPr>
              <a:t>s</a:t>
            </a:r>
            <a:r>
              <a:rPr lang="en-US" b="1" dirty="0" smtClean="0">
                <a:latin typeface="Snap ITC" pitchFamily="82" charset="0"/>
              </a:rPr>
              <a:t>i</a:t>
            </a:r>
            <a:r>
              <a:rPr lang="en-US" b="1" dirty="0" smtClean="0">
                <a:solidFill>
                  <a:srgbClr val="FF3399"/>
                </a:solidFill>
                <a:latin typeface="Snap ITC" pitchFamily="82" charset="0"/>
              </a:rPr>
              <a:t>t</a:t>
            </a:r>
            <a:r>
              <a:rPr lang="en-US" b="1" dirty="0" smtClean="0">
                <a:solidFill>
                  <a:srgbClr val="FF0000"/>
                </a:solidFill>
                <a:latin typeface="Snap ITC" pitchFamily="82" charset="0"/>
              </a:rPr>
              <a:t>e</a:t>
            </a:r>
            <a:r>
              <a:rPr lang="en-US" b="1" dirty="0" smtClean="0">
                <a:latin typeface="Snap ITC" pitchFamily="82" charset="0"/>
              </a:rPr>
              <a:t> </a:t>
            </a:r>
            <a:r>
              <a:rPr lang="en-US" b="1" dirty="0" smtClean="0">
                <a:solidFill>
                  <a:srgbClr val="0AAAA6"/>
                </a:solidFill>
                <a:latin typeface="Snap ITC" pitchFamily="82" charset="0"/>
              </a:rPr>
              <a:t>C</a:t>
            </a:r>
            <a:r>
              <a:rPr lang="en-US" b="1" dirty="0" smtClean="0">
                <a:latin typeface="Snap ITC" pitchFamily="82" charset="0"/>
              </a:rPr>
              <a:t>ri</a:t>
            </a:r>
            <a:r>
              <a:rPr lang="en-US" b="1" dirty="0" smtClean="0">
                <a:solidFill>
                  <a:srgbClr val="FF0000"/>
                </a:solidFill>
                <a:latin typeface="Snap ITC" pitchFamily="82" charset="0"/>
              </a:rPr>
              <a:t>ti</a:t>
            </a:r>
            <a:r>
              <a:rPr lang="en-US" b="1" dirty="0" smtClean="0">
                <a:latin typeface="Snap ITC" pitchFamily="82" charset="0"/>
              </a:rPr>
              <a:t>q</a:t>
            </a:r>
            <a:r>
              <a:rPr lang="en-US" b="1" dirty="0" smtClean="0">
                <a:solidFill>
                  <a:srgbClr val="00B0F0"/>
                </a:solidFill>
                <a:latin typeface="Snap ITC" pitchFamily="82" charset="0"/>
              </a:rPr>
              <a:t>ue</a:t>
            </a:r>
            <a:r>
              <a:rPr lang="en-US" b="1" dirty="0" smtClean="0">
                <a:latin typeface="Snap ITC" pitchFamily="82" charset="0"/>
              </a:rPr>
              <a:t>: </a:t>
            </a:r>
            <a:r>
              <a:rPr lang="en-US" b="1" dirty="0" smtClean="0">
                <a:solidFill>
                  <a:srgbClr val="92D050"/>
                </a:solidFill>
                <a:latin typeface="Snap ITC" pitchFamily="82" charset="0"/>
              </a:rPr>
              <a:t>B</a:t>
            </a:r>
            <a:r>
              <a:rPr lang="en-US" b="1" dirty="0" smtClean="0">
                <a:solidFill>
                  <a:srgbClr val="00B0F0"/>
                </a:solidFill>
                <a:latin typeface="Snap ITC" pitchFamily="82" charset="0"/>
              </a:rPr>
              <a:t>r</a:t>
            </a:r>
            <a:r>
              <a:rPr lang="en-US" b="1" dirty="0" smtClean="0">
                <a:solidFill>
                  <a:srgbClr val="C00000"/>
                </a:solidFill>
                <a:latin typeface="Snap ITC" pitchFamily="82" charset="0"/>
              </a:rPr>
              <a:t>i</a:t>
            </a:r>
            <a:r>
              <a:rPr lang="en-US" b="1" dirty="0" smtClean="0">
                <a:latin typeface="Snap ITC" pitchFamily="82" charset="0"/>
              </a:rPr>
              <a:t>g</a:t>
            </a:r>
            <a:r>
              <a:rPr lang="en-US" b="1" dirty="0" smtClean="0">
                <a:solidFill>
                  <a:srgbClr val="0AAAA6"/>
                </a:solidFill>
                <a:latin typeface="Snap ITC" pitchFamily="82" charset="0"/>
              </a:rPr>
              <a:t>h</a:t>
            </a:r>
            <a:r>
              <a:rPr lang="en-US" b="1" dirty="0" smtClean="0">
                <a:solidFill>
                  <a:srgbClr val="FF3399"/>
                </a:solidFill>
                <a:latin typeface="Snap ITC" pitchFamily="82" charset="0"/>
              </a:rPr>
              <a:t>t H</a:t>
            </a:r>
            <a:r>
              <a:rPr lang="en-US" b="1" dirty="0" smtClean="0">
                <a:solidFill>
                  <a:srgbClr val="92D050"/>
                </a:solidFill>
                <a:latin typeface="Snap ITC" pitchFamily="82" charset="0"/>
              </a:rPr>
              <a:t>o</a:t>
            </a:r>
            <a:r>
              <a:rPr lang="en-US" b="1" dirty="0" smtClean="0">
                <a:solidFill>
                  <a:srgbClr val="FFC000"/>
                </a:solidFill>
                <a:latin typeface="Snap ITC" pitchFamily="82" charset="0"/>
              </a:rPr>
              <a:t>r</a:t>
            </a:r>
            <a:r>
              <a:rPr lang="en-US" b="1" dirty="0" smtClean="0">
                <a:solidFill>
                  <a:srgbClr val="FF3399"/>
                </a:solidFill>
                <a:latin typeface="Snap ITC" pitchFamily="82" charset="0"/>
              </a:rPr>
              <a:t>i</a:t>
            </a:r>
            <a:r>
              <a:rPr lang="en-US" b="1" dirty="0" smtClean="0">
                <a:solidFill>
                  <a:schemeClr val="accent6">
                    <a:lumMod val="50000"/>
                  </a:schemeClr>
                </a:solidFill>
                <a:latin typeface="Snap ITC" pitchFamily="82" charset="0"/>
              </a:rPr>
              <a:t>z</a:t>
            </a:r>
            <a:r>
              <a:rPr lang="en-US" b="1" dirty="0" smtClean="0">
                <a:solidFill>
                  <a:srgbClr val="0AAAA6"/>
                </a:solidFill>
                <a:latin typeface="Snap ITC" pitchFamily="82" charset="0"/>
              </a:rPr>
              <a:t>o</a:t>
            </a:r>
            <a:r>
              <a:rPr lang="en-US" b="1" dirty="0" smtClean="0">
                <a:solidFill>
                  <a:srgbClr val="00B050"/>
                </a:solidFill>
                <a:latin typeface="Snap ITC" pitchFamily="82" charset="0"/>
              </a:rPr>
              <a:t>n</a:t>
            </a:r>
            <a:r>
              <a:rPr lang="en-US" b="1" dirty="0" smtClean="0">
                <a:solidFill>
                  <a:srgbClr val="FF3399"/>
                </a:solidFill>
                <a:latin typeface="Snap ITC" pitchFamily="82" charset="0"/>
              </a:rPr>
              <a:t>s</a:t>
            </a:r>
            <a:endParaRPr lang="en-US" b="1" dirty="0">
              <a:latin typeface="Snap ITC" pitchFamily="82" charset="0"/>
            </a:endParaRPr>
          </a:p>
        </p:txBody>
      </p:sp>
      <p:sp>
        <p:nvSpPr>
          <p:cNvPr id="3" name="Content Placeholder 2"/>
          <p:cNvSpPr>
            <a:spLocks noGrp="1"/>
          </p:cNvSpPr>
          <p:nvPr>
            <p:ph sz="quarter" idx="1"/>
          </p:nvPr>
        </p:nvSpPr>
        <p:spPr/>
        <p:txBody>
          <a:bodyPr>
            <a:normAutofit lnSpcReduction="10000"/>
          </a:bodyPr>
          <a:lstStyle/>
          <a:p>
            <a:r>
              <a:rPr lang="en-US" dirty="0" smtClean="0"/>
              <a:t>No contact information if offered on the home page</a:t>
            </a:r>
          </a:p>
          <a:p>
            <a:r>
              <a:rPr lang="en-US" dirty="0" smtClean="0"/>
              <a:t>The website has a .com in its URL</a:t>
            </a:r>
          </a:p>
          <a:p>
            <a:r>
              <a:rPr lang="en-US" dirty="0" smtClean="0"/>
              <a:t>The website does not indicate the date which the pages were created</a:t>
            </a:r>
          </a:p>
          <a:p>
            <a:r>
              <a:rPr lang="en-US" dirty="0" smtClean="0"/>
              <a:t>Some vital information such as the tuition fee is lacking from the website</a:t>
            </a:r>
          </a:p>
          <a:p>
            <a:r>
              <a:rPr lang="en-US" dirty="0" smtClean="0"/>
              <a:t>Easy to navigate to other pages from the home page</a:t>
            </a:r>
          </a:p>
          <a:p>
            <a:r>
              <a:rPr lang="en-US" dirty="0" smtClean="0"/>
              <a:t>The website offers relevant information, the audience is the parents/guardians</a:t>
            </a:r>
          </a:p>
          <a:p>
            <a:r>
              <a:rPr lang="en-US" dirty="0" smtClean="0"/>
              <a:t>Use of illustration (images) is useful to the audience</a:t>
            </a:r>
            <a:endParaRPr lang="en-US" dirty="0"/>
          </a:p>
        </p:txBody>
      </p:sp>
    </p:spTree>
  </p:cSld>
  <p:clrMapOvr>
    <a:masterClrMapping/>
  </p:clrMapOvr>
  <p:transition>
    <p:sndAc>
      <p:stSnd>
        <p:snd r:embed="rId2" name="arrow.wav" builtIn="1"/>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Snap ITC" pitchFamily="82" charset="0"/>
              </a:rPr>
              <a:t>website evaluation rubric </a:t>
            </a:r>
            <a:endParaRPr lang="en-US" b="1" dirty="0">
              <a:solidFill>
                <a:schemeClr val="tx1"/>
              </a:solidFill>
              <a:latin typeface="Snap ITC" pitchFamily="82" charset="0"/>
            </a:endParaRPr>
          </a:p>
        </p:txBody>
      </p:sp>
      <p:graphicFrame>
        <p:nvGraphicFramePr>
          <p:cNvPr id="4" name="Content Placeholder 3"/>
          <p:cNvGraphicFramePr>
            <a:graphicFrameLocks noChangeAspect="1"/>
          </p:cNvGraphicFramePr>
          <p:nvPr>
            <p:ph sz="quarter" idx="1"/>
          </p:nvPr>
        </p:nvGraphicFramePr>
        <p:xfrm>
          <a:off x="1600200" y="1905000"/>
          <a:ext cx="5257800" cy="4064000"/>
        </p:xfrm>
        <a:graphic>
          <a:graphicData uri="http://schemas.openxmlformats.org/presentationml/2006/ole">
            <p:oleObj spid="_x0000_s1026" name="Acrobat Document" r:id="rId4" imgW="7779960" imgH="10074240" progId="AcroExch.Document.7">
              <p:embed/>
            </p:oleObj>
          </a:graphicData>
        </a:graphic>
      </p:graphicFrame>
    </p:spTree>
  </p:cSld>
  <p:clrMapOvr>
    <a:masterClrMapping/>
  </p:clrMapOvr>
  <p:transition>
    <p:sndAc>
      <p:stSnd>
        <p:snd r:embed="rId3" name="arrow.wav" builtIn="1"/>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Snap ITC" pitchFamily="82" charset="0"/>
              </a:rPr>
              <a:t>References</a:t>
            </a:r>
            <a:endParaRPr lang="en-US" dirty="0">
              <a:solidFill>
                <a:schemeClr val="tx1"/>
              </a:solidFill>
              <a:latin typeface="Snap ITC" pitchFamily="82" charset="0"/>
            </a:endParaRPr>
          </a:p>
        </p:txBody>
      </p:sp>
      <p:sp>
        <p:nvSpPr>
          <p:cNvPr id="3" name="Content Placeholder 2"/>
          <p:cNvSpPr>
            <a:spLocks noGrp="1"/>
          </p:cNvSpPr>
          <p:nvPr>
            <p:ph sz="quarter" idx="1"/>
          </p:nvPr>
        </p:nvSpPr>
        <p:spPr/>
        <p:txBody>
          <a:bodyPr>
            <a:normAutofit fontScale="85000" lnSpcReduction="20000"/>
          </a:bodyPr>
          <a:lstStyle/>
          <a:p>
            <a:r>
              <a:rPr lang="en-US" i="1" dirty="0" smtClean="0"/>
              <a:t>Developmentally </a:t>
            </a:r>
            <a:r>
              <a:rPr lang="en-US" i="1" dirty="0" smtClean="0"/>
              <a:t>Appropriate Practice (DAP) Introduction | </a:t>
            </a:r>
            <a:r>
              <a:rPr lang="en-US" i="1" dirty="0" smtClean="0"/>
              <a:t>NAEYC a</a:t>
            </a:r>
            <a:r>
              <a:rPr lang="en-US" dirty="0" smtClean="0"/>
              <a:t>.</a:t>
            </a:r>
            <a:r>
              <a:rPr lang="en-US" dirty="0" smtClean="0"/>
              <a:t> </a:t>
            </a:r>
            <a:r>
              <a:rPr lang="en-US" i="1" dirty="0" smtClean="0"/>
              <a:t>Naeyc.org</a:t>
            </a:r>
            <a:r>
              <a:rPr lang="en-US" dirty="0" smtClean="0"/>
              <a:t>. Retrieved 19 March 2018, from https://</a:t>
            </a:r>
            <a:r>
              <a:rPr lang="en-US" dirty="0" smtClean="0"/>
              <a:t>www.naeyc.org/resources/topics/dap</a:t>
            </a:r>
          </a:p>
          <a:p>
            <a:r>
              <a:rPr lang="en-US" dirty="0" smtClean="0"/>
              <a:t>(</a:t>
            </a:r>
            <a:r>
              <a:rPr lang="en-US" dirty="0" smtClean="0"/>
              <a:t>2009).</a:t>
            </a:r>
            <a:r>
              <a:rPr lang="en-US" dirty="0" smtClean="0"/>
              <a:t> </a:t>
            </a:r>
            <a:r>
              <a:rPr lang="en-US" i="1" dirty="0" smtClean="0"/>
              <a:t>Naeyc.org</a:t>
            </a:r>
            <a:r>
              <a:rPr lang="en-US" dirty="0" smtClean="0"/>
              <a:t>. Retrieved 19 March 2018, from https://www.naeyc.org/sites/default/files/globally-shared/downloads/PDFs/resources/position-statements/PSDAP.pdf</a:t>
            </a:r>
            <a:endParaRPr lang="en-US" dirty="0" smtClean="0"/>
          </a:p>
          <a:p>
            <a:r>
              <a:rPr lang="en-US" i="1" dirty="0" smtClean="0"/>
              <a:t>Bright Horizons Child Care | Preschool &amp; Early Education Programs | Bright Horizons®</a:t>
            </a:r>
            <a:r>
              <a:rPr lang="en-US" dirty="0" smtClean="0"/>
              <a:t>. </a:t>
            </a:r>
            <a:r>
              <a:rPr lang="en-US" i="1" dirty="0" smtClean="0"/>
              <a:t>Brighthorizons.com</a:t>
            </a:r>
            <a:r>
              <a:rPr lang="en-US" dirty="0" smtClean="0"/>
              <a:t>. Retrieved 19 March 2018, from https://www.brighthorizons.com</a:t>
            </a:r>
            <a:r>
              <a:rPr lang="en-US" dirty="0" smtClean="0"/>
              <a:t>/</a:t>
            </a:r>
          </a:p>
          <a:p>
            <a:r>
              <a:rPr lang="en-US" i="1" dirty="0" smtClean="0"/>
              <a:t>Menu Planning in Child Care Centers</a:t>
            </a:r>
            <a:r>
              <a:rPr lang="en-US" dirty="0" smtClean="0"/>
              <a:t>. </a:t>
            </a:r>
            <a:r>
              <a:rPr lang="en-US" i="1" dirty="0" smtClean="0"/>
              <a:t>Health Unit </a:t>
            </a:r>
            <a:r>
              <a:rPr lang="en-US" i="1" dirty="0" err="1" smtClean="0"/>
              <a:t>Haldimandi</a:t>
            </a:r>
            <a:r>
              <a:rPr lang="en-US" i="1" dirty="0" smtClean="0"/>
              <a:t> Norfolk</a:t>
            </a:r>
            <a:r>
              <a:rPr lang="en-US" dirty="0" smtClean="0"/>
              <a:t>. Retrieved 19 March 2018, from https://</a:t>
            </a:r>
            <a:r>
              <a:rPr lang="en-US" dirty="0" smtClean="0"/>
              <a:t>hnhu.org/wp-content/uploads/Child-Care-Centre-Menu-Planning-Toolkit-REVISED.pdf</a:t>
            </a:r>
          </a:p>
          <a:p>
            <a:r>
              <a:rPr lang="en-US" i="1" dirty="0" smtClean="0"/>
              <a:t>North Carolina Child Care Health and Safety Resource Center</a:t>
            </a:r>
            <a:r>
              <a:rPr lang="en-US" dirty="0" smtClean="0"/>
              <a:t>. (2018). </a:t>
            </a:r>
            <a:r>
              <a:rPr lang="en-US" i="1" dirty="0" smtClean="0"/>
              <a:t>Healthychildcarenc.org</a:t>
            </a:r>
            <a:r>
              <a:rPr lang="en-US" dirty="0" smtClean="0"/>
              <a:t>. Retrieved 19 March 2018, from http://www.healthychildcarenc.org/?page=cchc</a:t>
            </a:r>
            <a:endParaRPr lang="en-US" dirty="0" smtClean="0"/>
          </a:p>
          <a:p>
            <a:endParaRPr lang="en-US" dirty="0"/>
          </a:p>
        </p:txBody>
      </p:sp>
    </p:spTree>
  </p:cSld>
  <p:clrMapOvr>
    <a:masterClrMapping/>
  </p:clrMapOvr>
  <p:transition>
    <p:sndAc>
      <p:stSnd>
        <p:snd r:embed="rId2" name="arrow.wav" builtIn="1"/>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99"/>
                </a:solidFill>
                <a:latin typeface="Snap ITC" pitchFamily="82" charset="0"/>
              </a:rPr>
              <a:t>S</a:t>
            </a:r>
            <a:r>
              <a:rPr lang="en-US" dirty="0" smtClean="0">
                <a:latin typeface="Snap ITC" pitchFamily="82" charset="0"/>
              </a:rPr>
              <a:t>c</a:t>
            </a:r>
            <a:r>
              <a:rPr lang="en-US" dirty="0" smtClean="0">
                <a:solidFill>
                  <a:srgbClr val="FF0000"/>
                </a:solidFill>
                <a:latin typeface="Snap ITC" pitchFamily="82" charset="0"/>
              </a:rPr>
              <a:t>op</a:t>
            </a:r>
            <a:r>
              <a:rPr lang="en-US" dirty="0" smtClean="0">
                <a:solidFill>
                  <a:srgbClr val="00B0F0"/>
                </a:solidFill>
                <a:latin typeface="Snap ITC" pitchFamily="82" charset="0"/>
              </a:rPr>
              <a:t>e</a:t>
            </a:r>
            <a:r>
              <a:rPr lang="en-US" dirty="0" smtClean="0">
                <a:latin typeface="Snap ITC" pitchFamily="82" charset="0"/>
              </a:rPr>
              <a:t> </a:t>
            </a:r>
            <a:r>
              <a:rPr lang="en-US" dirty="0" smtClean="0">
                <a:solidFill>
                  <a:srgbClr val="FF3399"/>
                </a:solidFill>
                <a:latin typeface="Snap ITC" pitchFamily="82" charset="0"/>
              </a:rPr>
              <a:t>of</a:t>
            </a:r>
            <a:r>
              <a:rPr lang="en-US" dirty="0" smtClean="0">
                <a:latin typeface="Snap ITC" pitchFamily="82" charset="0"/>
              </a:rPr>
              <a:t> </a:t>
            </a:r>
            <a:r>
              <a:rPr lang="en-US" dirty="0" smtClean="0">
                <a:solidFill>
                  <a:srgbClr val="FFC000"/>
                </a:solidFill>
                <a:latin typeface="Snap ITC" pitchFamily="82" charset="0"/>
              </a:rPr>
              <a:t>S</a:t>
            </a:r>
            <a:r>
              <a:rPr lang="en-US" dirty="0" smtClean="0">
                <a:solidFill>
                  <a:srgbClr val="00B050"/>
                </a:solidFill>
                <a:latin typeface="Snap ITC" pitchFamily="82" charset="0"/>
              </a:rPr>
              <a:t>e</a:t>
            </a:r>
            <a:r>
              <a:rPr lang="en-US" dirty="0" smtClean="0">
                <a:latin typeface="Snap ITC" pitchFamily="82" charset="0"/>
              </a:rPr>
              <a:t>r</a:t>
            </a:r>
            <a:r>
              <a:rPr lang="en-US" dirty="0" smtClean="0">
                <a:solidFill>
                  <a:srgbClr val="FF0000"/>
                </a:solidFill>
                <a:latin typeface="Snap ITC" pitchFamily="82" charset="0"/>
              </a:rPr>
              <a:t>vi</a:t>
            </a:r>
            <a:r>
              <a:rPr lang="en-US" dirty="0" smtClean="0">
                <a:solidFill>
                  <a:srgbClr val="7030A0"/>
                </a:solidFill>
                <a:latin typeface="Snap ITC" pitchFamily="82" charset="0"/>
              </a:rPr>
              <a:t>c</a:t>
            </a:r>
            <a:r>
              <a:rPr lang="en-US" dirty="0" smtClean="0">
                <a:solidFill>
                  <a:srgbClr val="FF3399"/>
                </a:solidFill>
                <a:latin typeface="Snap ITC" pitchFamily="82" charset="0"/>
              </a:rPr>
              <a:t>e</a:t>
            </a:r>
            <a:endParaRPr lang="en-US" dirty="0">
              <a:solidFill>
                <a:srgbClr val="FF3399"/>
              </a:solidFill>
              <a:latin typeface="Snap ITC" pitchFamily="82" charset="0"/>
            </a:endParaRPr>
          </a:p>
        </p:txBody>
      </p:sp>
      <p:sp>
        <p:nvSpPr>
          <p:cNvPr id="3" name="Content Placeholder 2"/>
          <p:cNvSpPr>
            <a:spLocks noGrp="1"/>
          </p:cNvSpPr>
          <p:nvPr>
            <p:ph sz="quarter" idx="1"/>
          </p:nvPr>
        </p:nvSpPr>
        <p:spPr>
          <a:xfrm>
            <a:off x="304800" y="1371600"/>
            <a:ext cx="5715000" cy="5029200"/>
          </a:xfrm>
        </p:spPr>
        <p:txBody>
          <a:bodyPr>
            <a:normAutofit fontScale="32500" lnSpcReduction="20000"/>
          </a:bodyPr>
          <a:lstStyle/>
          <a:p>
            <a:r>
              <a:rPr lang="en-US" sz="5000" dirty="0" smtClean="0"/>
              <a:t>Our care centre is open from 7:00 am to 5:00 PM.</a:t>
            </a:r>
          </a:p>
          <a:p>
            <a:r>
              <a:rPr lang="en-US" sz="5000" b="1" dirty="0" smtClean="0">
                <a:solidFill>
                  <a:srgbClr val="FF3399"/>
                </a:solidFill>
              </a:rPr>
              <a:t>Tender babies</a:t>
            </a:r>
            <a:r>
              <a:rPr lang="en-US" sz="5000" b="1" dirty="0" smtClean="0"/>
              <a:t>: </a:t>
            </a:r>
            <a:r>
              <a:rPr lang="en-US" sz="5000" dirty="0" smtClean="0"/>
              <a:t>This a program for the babies who are between six weeks and 24 months which is based on the physical and interactive needs of the baby.</a:t>
            </a:r>
          </a:p>
          <a:p>
            <a:r>
              <a:rPr lang="en-US" sz="5000" b="1" dirty="0" smtClean="0">
                <a:solidFill>
                  <a:srgbClr val="FF3399"/>
                </a:solidFill>
              </a:rPr>
              <a:t>Explorers</a:t>
            </a:r>
            <a:r>
              <a:rPr lang="en-US" sz="5000" dirty="0" smtClean="0"/>
              <a:t>: This programs is for the toddlers and its based on fine and gross motor skills as well as the development of learning skills</a:t>
            </a:r>
          </a:p>
          <a:p>
            <a:r>
              <a:rPr lang="en-US" sz="5000" b="1" dirty="0" smtClean="0">
                <a:solidFill>
                  <a:srgbClr val="FF3399"/>
                </a:solidFill>
              </a:rPr>
              <a:t>Pre-kinder: </a:t>
            </a:r>
            <a:r>
              <a:rPr lang="en-US" sz="5000" dirty="0" smtClean="0"/>
              <a:t>This is a prekindergarten program that is mainly focused at preparing the 3-5 year olds for kindergarten. Children in this program are exposed to learning various contents through exploration and play.</a:t>
            </a:r>
          </a:p>
          <a:p>
            <a:endParaRPr lang="en-US" sz="5000" dirty="0" smtClean="0"/>
          </a:p>
          <a:p>
            <a:endParaRPr lang="en-US" sz="5000" dirty="0" smtClean="0"/>
          </a:p>
          <a:p>
            <a:endParaRPr lang="en-US" dirty="0" smtClean="0"/>
          </a:p>
          <a:p>
            <a:endParaRPr lang="en-US" dirty="0" smtClean="0"/>
          </a:p>
          <a:p>
            <a:pPr>
              <a:buNone/>
            </a:pPr>
            <a:r>
              <a:rPr lang="en-US" dirty="0" smtClean="0">
                <a:solidFill>
                  <a:srgbClr val="FF3399"/>
                </a:solidFill>
                <a:latin typeface="Algerian" pitchFamily="82" charset="0"/>
                <a:cs typeface="Aharoni" pitchFamily="2" charset="-79"/>
              </a:rPr>
              <a:t>				</a:t>
            </a:r>
            <a:endParaRPr lang="en-US" dirty="0">
              <a:solidFill>
                <a:srgbClr val="FF3399"/>
              </a:solidFill>
              <a:latin typeface="Algerian" pitchFamily="82" charset="0"/>
              <a:cs typeface="Aharoni" pitchFamily="2" charset="-79"/>
            </a:endParaRPr>
          </a:p>
          <a:p>
            <a:pPr>
              <a:buNone/>
            </a:pPr>
            <a:endParaRPr lang="en-US" dirty="0" smtClean="0">
              <a:solidFill>
                <a:srgbClr val="FF3399"/>
              </a:solidFill>
              <a:latin typeface="Algerian" pitchFamily="82" charset="0"/>
              <a:cs typeface="Aharoni" pitchFamily="2" charset="-79"/>
            </a:endParaRPr>
          </a:p>
        </p:txBody>
      </p:sp>
      <p:sp>
        <p:nvSpPr>
          <p:cNvPr id="5" name="Content Placeholder 4"/>
          <p:cNvSpPr>
            <a:spLocks noGrp="1"/>
          </p:cNvSpPr>
          <p:nvPr>
            <p:ph sz="quarter" idx="2"/>
          </p:nvPr>
        </p:nvSpPr>
        <p:spPr>
          <a:xfrm>
            <a:off x="5943600" y="1600200"/>
            <a:ext cx="3048000" cy="4953000"/>
          </a:xfrm>
        </p:spPr>
        <p:txBody>
          <a:bodyPr>
            <a:normAutofit fontScale="32500" lnSpcReduction="20000"/>
          </a:bodyPr>
          <a:lstStyle/>
          <a:p>
            <a:pPr algn="ctr">
              <a:buNone/>
            </a:pPr>
            <a:r>
              <a:rPr lang="en-US" sz="6000" b="1" i="1" dirty="0" smtClean="0">
                <a:solidFill>
                  <a:srgbClr val="FF3399"/>
                </a:solidFill>
                <a:latin typeface="Curlz MT" pitchFamily="82" charset="0"/>
              </a:rPr>
              <a:t>l earning </a:t>
            </a:r>
            <a:r>
              <a:rPr lang="en-US" sz="6000" b="1" i="1" dirty="0" smtClean="0">
                <a:solidFill>
                  <a:srgbClr val="002060"/>
                </a:solidFill>
                <a:latin typeface="Curlz MT" pitchFamily="82" charset="0"/>
              </a:rPr>
              <a:t>is </a:t>
            </a:r>
            <a:r>
              <a:rPr lang="en-US" sz="6000" b="1" i="1" dirty="0" smtClean="0">
                <a:solidFill>
                  <a:srgbClr val="00B0F0"/>
                </a:solidFill>
                <a:latin typeface="Curlz MT" pitchFamily="82" charset="0"/>
              </a:rPr>
              <a:t>fun!</a:t>
            </a:r>
            <a:endParaRPr lang="en-US" sz="6000" b="1" i="1" dirty="0">
              <a:solidFill>
                <a:srgbClr val="00B0F0"/>
              </a:solidFill>
              <a:latin typeface="Curlz MT" pitchFamily="82" charset="0"/>
            </a:endParaRPr>
          </a:p>
        </p:txBody>
      </p:sp>
      <p:pic>
        <p:nvPicPr>
          <p:cNvPr id="4099" name="Picture 3" descr="C:\Users\USER\AppData\Local\Microsoft\Windows\Temporary Internet Files\Content.IE5\XCOT17XM\maestra-y-ninos[1].gif"/>
          <p:cNvPicPr>
            <a:picLocks noChangeAspect="1" noChangeArrowheads="1"/>
          </p:cNvPicPr>
          <p:nvPr/>
        </p:nvPicPr>
        <p:blipFill>
          <a:blip r:embed="rId3"/>
          <a:srcRect/>
          <a:stretch>
            <a:fillRect/>
          </a:stretch>
        </p:blipFill>
        <p:spPr bwMode="auto">
          <a:xfrm>
            <a:off x="6019800" y="685800"/>
            <a:ext cx="2895600" cy="5486400"/>
          </a:xfrm>
          <a:prstGeom prst="rect">
            <a:avLst/>
          </a:prstGeom>
          <a:noFill/>
        </p:spPr>
      </p:pic>
    </p:spTree>
  </p:cSld>
  <p:clrMapOvr>
    <a:masterClrMapping/>
  </p:clrMapOvr>
  <p:transition>
    <p:sndAc>
      <p:stSnd>
        <p:snd r:embed="rId2" name="arrow.wav" builtIn="1"/>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486400" cy="1314450"/>
          </a:xfrm>
        </p:spPr>
        <p:txBody>
          <a:bodyPr>
            <a:noAutofit/>
          </a:bodyPr>
          <a:lstStyle/>
          <a:p>
            <a:pPr algn="ctr"/>
            <a:r>
              <a:rPr lang="en-US" sz="4400" dirty="0" smtClean="0">
                <a:latin typeface="Snap ITC" pitchFamily="82" charset="0"/>
              </a:rPr>
              <a:t>M</a:t>
            </a:r>
            <a:r>
              <a:rPr lang="en-US" sz="4400" dirty="0" smtClean="0">
                <a:solidFill>
                  <a:srgbClr val="FF0000"/>
                </a:solidFill>
                <a:latin typeface="Snap ITC" pitchFamily="82" charset="0"/>
              </a:rPr>
              <a:t>o</a:t>
            </a:r>
            <a:r>
              <a:rPr lang="en-US" sz="4400" dirty="0" smtClean="0">
                <a:solidFill>
                  <a:srgbClr val="FF3399"/>
                </a:solidFill>
                <a:latin typeface="Snap ITC" pitchFamily="82" charset="0"/>
              </a:rPr>
              <a:t>n</a:t>
            </a:r>
            <a:r>
              <a:rPr lang="en-US" sz="4400" dirty="0" smtClean="0">
                <a:solidFill>
                  <a:srgbClr val="FFC000"/>
                </a:solidFill>
                <a:latin typeface="Snap ITC" pitchFamily="82" charset="0"/>
              </a:rPr>
              <a:t>t</a:t>
            </a:r>
            <a:r>
              <a:rPr lang="en-US" sz="4400" dirty="0" smtClean="0">
                <a:solidFill>
                  <a:srgbClr val="00B0F0"/>
                </a:solidFill>
                <a:latin typeface="Snap ITC" pitchFamily="82" charset="0"/>
              </a:rPr>
              <a:t>h</a:t>
            </a:r>
            <a:r>
              <a:rPr lang="en-US" sz="4400" dirty="0" smtClean="0">
                <a:latin typeface="Snap ITC" pitchFamily="82" charset="0"/>
              </a:rPr>
              <a:t>l</a:t>
            </a:r>
            <a:r>
              <a:rPr lang="en-US" sz="4400" dirty="0" smtClean="0">
                <a:solidFill>
                  <a:srgbClr val="7030A0"/>
                </a:solidFill>
                <a:latin typeface="Snap ITC" pitchFamily="82" charset="0"/>
              </a:rPr>
              <a:t>y</a:t>
            </a:r>
            <a:r>
              <a:rPr lang="en-US" sz="4400" dirty="0" smtClean="0">
                <a:latin typeface="Snap ITC" pitchFamily="82" charset="0"/>
              </a:rPr>
              <a:t> T</a:t>
            </a:r>
            <a:r>
              <a:rPr lang="en-US" sz="4400" dirty="0" smtClean="0">
                <a:solidFill>
                  <a:srgbClr val="FF0000"/>
                </a:solidFill>
                <a:latin typeface="Snap ITC" pitchFamily="82" charset="0"/>
              </a:rPr>
              <a:t>u</a:t>
            </a:r>
            <a:r>
              <a:rPr lang="en-US" sz="4400" dirty="0" smtClean="0">
                <a:solidFill>
                  <a:srgbClr val="FFC000"/>
                </a:solidFill>
                <a:latin typeface="Snap ITC" pitchFamily="82" charset="0"/>
              </a:rPr>
              <a:t>i</a:t>
            </a:r>
            <a:r>
              <a:rPr lang="en-US" sz="4400" dirty="0" smtClean="0">
                <a:solidFill>
                  <a:srgbClr val="00B0F0"/>
                </a:solidFill>
                <a:latin typeface="Snap ITC" pitchFamily="82" charset="0"/>
              </a:rPr>
              <a:t>ti</a:t>
            </a:r>
            <a:r>
              <a:rPr lang="en-US" sz="4400" dirty="0" smtClean="0">
                <a:solidFill>
                  <a:srgbClr val="7030A0"/>
                </a:solidFill>
                <a:latin typeface="Snap ITC" pitchFamily="82" charset="0"/>
              </a:rPr>
              <a:t>o</a:t>
            </a:r>
            <a:r>
              <a:rPr lang="en-US" sz="4400" dirty="0" smtClean="0">
                <a:solidFill>
                  <a:srgbClr val="FF0000"/>
                </a:solidFill>
                <a:latin typeface="Snap ITC" pitchFamily="82" charset="0"/>
              </a:rPr>
              <a:t>n</a:t>
            </a:r>
            <a:r>
              <a:rPr lang="en-US" sz="4400" dirty="0" smtClean="0">
                <a:latin typeface="Snap ITC" pitchFamily="82" charset="0"/>
              </a:rPr>
              <a:t> </a:t>
            </a:r>
            <a:r>
              <a:rPr lang="en-US" sz="4400" dirty="0" smtClean="0">
                <a:solidFill>
                  <a:srgbClr val="FFC000"/>
                </a:solidFill>
                <a:latin typeface="Snap ITC" pitchFamily="82" charset="0"/>
              </a:rPr>
              <a:t>f</a:t>
            </a:r>
            <a:r>
              <a:rPr lang="en-US" sz="4400" dirty="0" smtClean="0">
                <a:solidFill>
                  <a:srgbClr val="FF3399"/>
                </a:solidFill>
                <a:latin typeface="Snap ITC" pitchFamily="82" charset="0"/>
              </a:rPr>
              <a:t>ee </a:t>
            </a:r>
            <a:r>
              <a:rPr lang="en-US" sz="4400" dirty="0" smtClean="0">
                <a:solidFill>
                  <a:srgbClr val="7030A0"/>
                </a:solidFill>
                <a:latin typeface="Snap ITC" pitchFamily="82" charset="0"/>
              </a:rPr>
              <a:t>$</a:t>
            </a:r>
            <a:endParaRPr lang="en-US" sz="4400" dirty="0">
              <a:solidFill>
                <a:srgbClr val="7030A0"/>
              </a:solidFill>
              <a:latin typeface="Snap ITC" pitchFamily="82" charset="0"/>
            </a:endParaRPr>
          </a:p>
        </p:txBody>
      </p:sp>
      <p:sp>
        <p:nvSpPr>
          <p:cNvPr id="9" name="Text Placeholder 8"/>
          <p:cNvSpPr>
            <a:spLocks noGrp="1"/>
          </p:cNvSpPr>
          <p:nvPr>
            <p:ph type="body" idx="2"/>
          </p:nvPr>
        </p:nvSpPr>
        <p:spPr>
          <a:xfrm>
            <a:off x="457200" y="4800600"/>
            <a:ext cx="7924800" cy="1325563"/>
          </a:xfrm>
        </p:spPr>
        <p:txBody>
          <a:bodyPr>
            <a:normAutofit lnSpcReduction="10000"/>
          </a:bodyPr>
          <a:lstStyle/>
          <a:p>
            <a:pPr>
              <a:buFont typeface="Wingdings" pitchFamily="2" charset="2"/>
              <a:buChar char="v"/>
            </a:pPr>
            <a:r>
              <a:rPr lang="en-US" sz="2400" dirty="0" smtClean="0"/>
              <a:t>We also charge a one-time enrollment fee of 42 $ per .</a:t>
            </a:r>
          </a:p>
          <a:p>
            <a:pPr>
              <a:buFont typeface="Wingdings" pitchFamily="2" charset="2"/>
              <a:buChar char="v"/>
            </a:pPr>
            <a:r>
              <a:rPr lang="en-US" sz="2400" dirty="0" smtClean="0"/>
              <a:t>We allow a space holding fee of 25% of the tuition fee for a holding duration of 30 days.</a:t>
            </a:r>
            <a:endParaRPr lang="en-US" sz="2400" dirty="0"/>
          </a:p>
        </p:txBody>
      </p:sp>
      <p:graphicFrame>
        <p:nvGraphicFramePr>
          <p:cNvPr id="4" name="Content Placeholder 3"/>
          <p:cNvGraphicFramePr>
            <a:graphicFrameLocks noGrp="1"/>
          </p:cNvGraphicFramePr>
          <p:nvPr>
            <p:ph sz="quarter" idx="1"/>
          </p:nvPr>
        </p:nvGraphicFramePr>
        <p:xfrm>
          <a:off x="457198" y="1266332"/>
          <a:ext cx="8235953" cy="3153269"/>
        </p:xfrm>
        <a:graphic>
          <a:graphicData uri="http://schemas.openxmlformats.org/drawingml/2006/table">
            <a:tbl>
              <a:tblPr firstRow="1" bandRow="1">
                <a:tableStyleId>{5C22544A-7EE6-4342-B048-85BDC9FD1C3A}</a:tableStyleId>
              </a:tblPr>
              <a:tblGrid>
                <a:gridCol w="1632079"/>
                <a:gridCol w="1632079"/>
                <a:gridCol w="1632079"/>
                <a:gridCol w="1632079"/>
                <a:gridCol w="1707637"/>
              </a:tblGrid>
              <a:tr h="882509">
                <a:tc>
                  <a:txBody>
                    <a:bodyPr/>
                    <a:lstStyle/>
                    <a:p>
                      <a:r>
                        <a:rPr lang="en-US" dirty="0" smtClean="0"/>
                        <a:t>program</a:t>
                      </a:r>
                      <a:endParaRPr lang="en-US" dirty="0"/>
                    </a:p>
                  </a:txBody>
                  <a:tcPr marL="55764" marR="55764">
                    <a:solidFill>
                      <a:srgbClr val="FF3399"/>
                    </a:solidFill>
                  </a:tcPr>
                </a:tc>
                <a:tc>
                  <a:txBody>
                    <a:bodyPr/>
                    <a:lstStyle/>
                    <a:p>
                      <a:r>
                        <a:rPr lang="en-US" dirty="0" smtClean="0"/>
                        <a:t>2</a:t>
                      </a:r>
                      <a:r>
                        <a:rPr lang="en-US" baseline="0" dirty="0" smtClean="0"/>
                        <a:t> days</a:t>
                      </a:r>
                      <a:endParaRPr lang="en-US" dirty="0"/>
                    </a:p>
                  </a:txBody>
                  <a:tcPr marL="55764" marR="55764">
                    <a:solidFill>
                      <a:srgbClr val="FF3399"/>
                    </a:solidFill>
                  </a:tcPr>
                </a:tc>
                <a:tc>
                  <a:txBody>
                    <a:bodyPr/>
                    <a:lstStyle/>
                    <a:p>
                      <a:r>
                        <a:rPr lang="en-US" dirty="0" smtClean="0"/>
                        <a:t>3days</a:t>
                      </a:r>
                      <a:endParaRPr lang="en-US" dirty="0"/>
                    </a:p>
                  </a:txBody>
                  <a:tcPr marL="55764" marR="55764">
                    <a:solidFill>
                      <a:srgbClr val="FF3399"/>
                    </a:solidFill>
                  </a:tcPr>
                </a:tc>
                <a:tc>
                  <a:txBody>
                    <a:bodyPr/>
                    <a:lstStyle/>
                    <a:p>
                      <a:r>
                        <a:rPr lang="en-US" dirty="0" smtClean="0"/>
                        <a:t>4days</a:t>
                      </a:r>
                      <a:endParaRPr lang="en-US" dirty="0"/>
                    </a:p>
                  </a:txBody>
                  <a:tcPr marL="55764" marR="55764">
                    <a:solidFill>
                      <a:srgbClr val="FF3399"/>
                    </a:solidFill>
                  </a:tcPr>
                </a:tc>
                <a:tc>
                  <a:txBody>
                    <a:bodyPr/>
                    <a:lstStyle/>
                    <a:p>
                      <a:r>
                        <a:rPr lang="en-US" dirty="0" smtClean="0"/>
                        <a:t>Full time</a:t>
                      </a:r>
                      <a:endParaRPr lang="en-US" dirty="0"/>
                    </a:p>
                  </a:txBody>
                  <a:tcPr marL="55764" marR="55764">
                    <a:solidFill>
                      <a:srgbClr val="FF3399"/>
                    </a:solidFill>
                  </a:tcPr>
                </a:tc>
              </a:tr>
              <a:tr h="1022491">
                <a:tc>
                  <a:txBody>
                    <a:bodyPr/>
                    <a:lstStyle/>
                    <a:p>
                      <a:r>
                        <a:rPr lang="en-US" b="1" dirty="0" smtClean="0">
                          <a:solidFill>
                            <a:srgbClr val="FF3399"/>
                          </a:solidFill>
                          <a:latin typeface="Curlz MT" pitchFamily="82" charset="0"/>
                        </a:rPr>
                        <a:t>Tender babies</a:t>
                      </a:r>
                      <a:r>
                        <a:rPr lang="en-US" b="1" dirty="0" smtClean="0"/>
                        <a:t>: </a:t>
                      </a:r>
                      <a:endParaRPr lang="en-US" dirty="0"/>
                    </a:p>
                  </a:txBody>
                  <a:tcPr marL="55764" marR="55764"/>
                </a:tc>
                <a:tc>
                  <a:txBody>
                    <a:bodyPr/>
                    <a:lstStyle/>
                    <a:p>
                      <a:r>
                        <a:rPr lang="en-US" dirty="0" smtClean="0"/>
                        <a:t>690</a:t>
                      </a:r>
                      <a:endParaRPr lang="en-US" dirty="0"/>
                    </a:p>
                  </a:txBody>
                  <a:tcPr marL="55764" marR="55764"/>
                </a:tc>
                <a:tc>
                  <a:txBody>
                    <a:bodyPr/>
                    <a:lstStyle/>
                    <a:p>
                      <a:r>
                        <a:rPr lang="en-US" dirty="0" smtClean="0"/>
                        <a:t>840</a:t>
                      </a:r>
                      <a:endParaRPr lang="en-US" dirty="0"/>
                    </a:p>
                  </a:txBody>
                  <a:tcPr marL="55764" marR="55764"/>
                </a:tc>
                <a:tc>
                  <a:txBody>
                    <a:bodyPr/>
                    <a:lstStyle/>
                    <a:p>
                      <a:r>
                        <a:rPr lang="en-US" dirty="0" smtClean="0"/>
                        <a:t>1008</a:t>
                      </a:r>
                      <a:endParaRPr lang="en-US" dirty="0"/>
                    </a:p>
                  </a:txBody>
                  <a:tcPr marL="55764" marR="55764"/>
                </a:tc>
                <a:tc>
                  <a:txBody>
                    <a:bodyPr/>
                    <a:lstStyle/>
                    <a:p>
                      <a:r>
                        <a:rPr lang="en-US" dirty="0" smtClean="0"/>
                        <a:t>1145</a:t>
                      </a:r>
                      <a:endParaRPr lang="en-US" dirty="0"/>
                    </a:p>
                  </a:txBody>
                  <a:tcPr marL="55764" marR="55764"/>
                </a:tc>
              </a:tr>
              <a:tr h="882509">
                <a:tc>
                  <a:txBody>
                    <a:bodyPr/>
                    <a:lstStyle/>
                    <a:p>
                      <a:r>
                        <a:rPr lang="en-US" b="1" dirty="0" smtClean="0">
                          <a:solidFill>
                            <a:srgbClr val="FF3399"/>
                          </a:solidFill>
                          <a:latin typeface="Curlz MT" pitchFamily="82" charset="0"/>
                        </a:rPr>
                        <a:t>Explorers</a:t>
                      </a:r>
                      <a:endParaRPr lang="en-US" dirty="0"/>
                    </a:p>
                  </a:txBody>
                  <a:tcPr marL="55764" marR="55764"/>
                </a:tc>
                <a:tc>
                  <a:txBody>
                    <a:bodyPr/>
                    <a:lstStyle/>
                    <a:p>
                      <a:r>
                        <a:rPr lang="en-US" dirty="0" smtClean="0"/>
                        <a:t>568</a:t>
                      </a:r>
                      <a:endParaRPr lang="en-US" dirty="0"/>
                    </a:p>
                  </a:txBody>
                  <a:tcPr marL="55764" marR="55764"/>
                </a:tc>
                <a:tc>
                  <a:txBody>
                    <a:bodyPr/>
                    <a:lstStyle/>
                    <a:p>
                      <a:r>
                        <a:rPr lang="en-US" dirty="0" smtClean="0"/>
                        <a:t>735</a:t>
                      </a:r>
                      <a:endParaRPr lang="en-US" dirty="0"/>
                    </a:p>
                  </a:txBody>
                  <a:tcPr marL="55764" marR="55764"/>
                </a:tc>
                <a:tc>
                  <a:txBody>
                    <a:bodyPr/>
                    <a:lstStyle/>
                    <a:p>
                      <a:r>
                        <a:rPr lang="en-US" dirty="0" smtClean="0"/>
                        <a:t>900</a:t>
                      </a:r>
                      <a:endParaRPr lang="en-US" dirty="0"/>
                    </a:p>
                  </a:txBody>
                  <a:tcPr marL="55764" marR="55764"/>
                </a:tc>
                <a:tc>
                  <a:txBody>
                    <a:bodyPr/>
                    <a:lstStyle/>
                    <a:p>
                      <a:r>
                        <a:rPr lang="en-US" dirty="0" smtClean="0"/>
                        <a:t>950</a:t>
                      </a:r>
                      <a:endParaRPr lang="en-US" dirty="0"/>
                    </a:p>
                  </a:txBody>
                  <a:tcPr marL="55764" marR="55764"/>
                </a:tc>
              </a:tr>
              <a:tr h="184291">
                <a:tc>
                  <a:txBody>
                    <a:bodyPr/>
                    <a:lstStyle/>
                    <a:p>
                      <a:r>
                        <a:rPr lang="en-US" b="1" dirty="0" smtClean="0">
                          <a:solidFill>
                            <a:srgbClr val="FF3399"/>
                          </a:solidFill>
                          <a:latin typeface="Curlz MT" pitchFamily="82" charset="0"/>
                        </a:rPr>
                        <a:t>945Pre-kinder: </a:t>
                      </a:r>
                      <a:endParaRPr lang="en-US" dirty="0"/>
                    </a:p>
                  </a:txBody>
                  <a:tcPr marL="55764" marR="55764"/>
                </a:tc>
                <a:tc>
                  <a:txBody>
                    <a:bodyPr/>
                    <a:lstStyle/>
                    <a:p>
                      <a:r>
                        <a:rPr lang="en-US" dirty="0" smtClean="0"/>
                        <a:t>502</a:t>
                      </a:r>
                      <a:endParaRPr lang="en-US" dirty="0"/>
                    </a:p>
                  </a:txBody>
                  <a:tcPr marL="55764" marR="55764"/>
                </a:tc>
                <a:tc>
                  <a:txBody>
                    <a:bodyPr/>
                    <a:lstStyle/>
                    <a:p>
                      <a:r>
                        <a:rPr lang="en-US" dirty="0" smtClean="0"/>
                        <a:t>645</a:t>
                      </a:r>
                      <a:endParaRPr lang="en-US" dirty="0"/>
                    </a:p>
                  </a:txBody>
                  <a:tcPr marL="55764" marR="55764"/>
                </a:tc>
                <a:tc>
                  <a:txBody>
                    <a:bodyPr/>
                    <a:lstStyle/>
                    <a:p>
                      <a:r>
                        <a:rPr lang="en-US" dirty="0" smtClean="0"/>
                        <a:t>755</a:t>
                      </a:r>
                      <a:endParaRPr lang="en-US" dirty="0"/>
                    </a:p>
                  </a:txBody>
                  <a:tcPr marL="55764" marR="55764"/>
                </a:tc>
                <a:tc>
                  <a:txBody>
                    <a:bodyPr/>
                    <a:lstStyle/>
                    <a:p>
                      <a:r>
                        <a:rPr lang="en-US" dirty="0" smtClean="0"/>
                        <a:t>810</a:t>
                      </a:r>
                      <a:endParaRPr lang="en-US" dirty="0"/>
                    </a:p>
                  </a:txBody>
                  <a:tcPr marL="55764" marR="55764"/>
                </a:tc>
              </a:tr>
            </a:tbl>
          </a:graphicData>
        </a:graphic>
      </p:graphicFrame>
    </p:spTree>
  </p:cSld>
  <p:clrMapOvr>
    <a:masterClrMapping/>
  </p:clrMapOvr>
  <p:transition>
    <p:sndAc>
      <p:stSnd>
        <p:snd r:embed="rId2" name="arrow.wav" builtIn="1"/>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FFC000"/>
                </a:solidFill>
                <a:latin typeface="Snap ITC" pitchFamily="82" charset="0"/>
              </a:rPr>
              <a:t>P</a:t>
            </a:r>
            <a:r>
              <a:rPr lang="en-US" dirty="0" smtClean="0">
                <a:solidFill>
                  <a:srgbClr val="0070C0"/>
                </a:solidFill>
                <a:latin typeface="Snap ITC" pitchFamily="82" charset="0"/>
              </a:rPr>
              <a:t>h</a:t>
            </a:r>
            <a:r>
              <a:rPr lang="en-US" dirty="0" smtClean="0">
                <a:latin typeface="Snap ITC" pitchFamily="82" charset="0"/>
              </a:rPr>
              <a:t>i</a:t>
            </a:r>
            <a:r>
              <a:rPr lang="en-US" dirty="0" smtClean="0">
                <a:solidFill>
                  <a:srgbClr val="7030A0"/>
                </a:solidFill>
                <a:latin typeface="Snap ITC" pitchFamily="82" charset="0"/>
              </a:rPr>
              <a:t>lo</a:t>
            </a:r>
            <a:r>
              <a:rPr lang="en-US" dirty="0" smtClean="0">
                <a:solidFill>
                  <a:srgbClr val="FF0000"/>
                </a:solidFill>
                <a:latin typeface="Snap ITC" pitchFamily="82" charset="0"/>
              </a:rPr>
              <a:t>s</a:t>
            </a:r>
            <a:r>
              <a:rPr lang="en-US" dirty="0" smtClean="0">
                <a:latin typeface="Snap ITC" pitchFamily="82" charset="0"/>
              </a:rPr>
              <a:t>o</a:t>
            </a:r>
            <a:r>
              <a:rPr lang="en-US" dirty="0" smtClean="0">
                <a:solidFill>
                  <a:srgbClr val="FF3399"/>
                </a:solidFill>
                <a:latin typeface="Snap ITC" pitchFamily="82" charset="0"/>
              </a:rPr>
              <a:t>p</a:t>
            </a:r>
            <a:r>
              <a:rPr lang="en-US" dirty="0" smtClean="0">
                <a:solidFill>
                  <a:srgbClr val="00B050"/>
                </a:solidFill>
                <a:latin typeface="Snap ITC" pitchFamily="82" charset="0"/>
              </a:rPr>
              <a:t>h</a:t>
            </a:r>
            <a:r>
              <a:rPr lang="en-US" dirty="0" smtClean="0">
                <a:latin typeface="Snap ITC" pitchFamily="82" charset="0"/>
              </a:rPr>
              <a:t>y</a:t>
            </a:r>
            <a:endParaRPr lang="en-US" dirty="0">
              <a:latin typeface="Snap ITC" pitchFamily="82" charset="0"/>
            </a:endParaRPr>
          </a:p>
        </p:txBody>
      </p:sp>
      <p:sp>
        <p:nvSpPr>
          <p:cNvPr id="3" name="Content Placeholder 2"/>
          <p:cNvSpPr>
            <a:spLocks noGrp="1"/>
          </p:cNvSpPr>
          <p:nvPr>
            <p:ph sz="quarter" idx="1"/>
          </p:nvPr>
        </p:nvSpPr>
        <p:spPr>
          <a:xfrm>
            <a:off x="381000" y="1219199"/>
            <a:ext cx="8229600" cy="3581401"/>
          </a:xfrm>
        </p:spPr>
        <p:txBody>
          <a:bodyPr>
            <a:normAutofit fontScale="92500"/>
          </a:bodyPr>
          <a:lstStyle/>
          <a:p>
            <a:r>
              <a:rPr lang="en-US" dirty="0"/>
              <a:t>O</a:t>
            </a:r>
            <a:r>
              <a:rPr lang="en-US" dirty="0" smtClean="0"/>
              <a:t>ur philosophy entails a holistic nurturing of the child’s learning and development based on three core developmentally practices listed below</a:t>
            </a:r>
          </a:p>
          <a:p>
            <a:r>
              <a:rPr lang="en-US" dirty="0" smtClean="0"/>
              <a:t>Teacher’s comprehension of the learning and developmental needs of the age-groups they are dealing with</a:t>
            </a:r>
          </a:p>
          <a:p>
            <a:r>
              <a:rPr lang="en-US" dirty="0" smtClean="0"/>
              <a:t>A child-based (personalized approach to learning and development</a:t>
            </a:r>
          </a:p>
          <a:p>
            <a:r>
              <a:rPr lang="en-US" dirty="0" smtClean="0"/>
              <a:t>Teachers comprehension and respect for the child’s family and cultural background (</a:t>
            </a:r>
            <a:r>
              <a:rPr lang="en-US" dirty="0" smtClean="0"/>
              <a:t>NAEYC a)</a:t>
            </a:r>
            <a:endParaRPr lang="en-US" dirty="0"/>
          </a:p>
        </p:txBody>
      </p:sp>
      <p:pic>
        <p:nvPicPr>
          <p:cNvPr id="5122" name="Picture 2" descr="C:\Users\USER\AppData\Local\Microsoft\Windows\Temporary Internet Files\Content.IE5\XCOT17XM\psicopedagogia[1].jpg"/>
          <p:cNvPicPr>
            <a:picLocks noChangeAspect="1" noChangeArrowheads="1"/>
          </p:cNvPicPr>
          <p:nvPr/>
        </p:nvPicPr>
        <p:blipFill>
          <a:blip r:embed="rId3"/>
          <a:srcRect/>
          <a:stretch>
            <a:fillRect/>
          </a:stretch>
        </p:blipFill>
        <p:spPr bwMode="auto">
          <a:xfrm>
            <a:off x="1676400" y="4546600"/>
            <a:ext cx="6324600" cy="2311400"/>
          </a:xfrm>
          <a:prstGeom prst="rect">
            <a:avLst/>
          </a:prstGeom>
          <a:noFill/>
        </p:spPr>
      </p:pic>
    </p:spTree>
  </p:cSld>
  <p:clrMapOvr>
    <a:masterClrMapping/>
  </p:clrMapOvr>
  <p:transition>
    <p:cut/>
    <p:sndAc>
      <p:stSnd>
        <p:snd r:embed="rId2" name="arrow.wav" builtIn="1"/>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00B050"/>
                </a:solidFill>
                <a:latin typeface="Snap ITC" pitchFamily="82" charset="0"/>
              </a:rPr>
              <a:t>How</a:t>
            </a:r>
            <a:r>
              <a:rPr lang="en-US" dirty="0" smtClean="0">
                <a:latin typeface="Snap ITC" pitchFamily="82" charset="0"/>
              </a:rPr>
              <a:t> </a:t>
            </a:r>
            <a:r>
              <a:rPr lang="en-US" dirty="0" smtClean="0">
                <a:solidFill>
                  <a:srgbClr val="FF3399"/>
                </a:solidFill>
                <a:latin typeface="Snap ITC" pitchFamily="82" charset="0"/>
              </a:rPr>
              <a:t>we</a:t>
            </a:r>
            <a:r>
              <a:rPr lang="en-US" dirty="0" smtClean="0">
                <a:latin typeface="Snap ITC" pitchFamily="82" charset="0"/>
              </a:rPr>
              <a:t> </a:t>
            </a:r>
            <a:r>
              <a:rPr lang="en-US" dirty="0" smtClean="0">
                <a:solidFill>
                  <a:srgbClr val="FFC000"/>
                </a:solidFill>
                <a:latin typeface="Snap ITC" pitchFamily="82" charset="0"/>
              </a:rPr>
              <a:t>address</a:t>
            </a:r>
            <a:r>
              <a:rPr lang="en-US" dirty="0" smtClean="0">
                <a:latin typeface="Snap ITC" pitchFamily="82" charset="0"/>
              </a:rPr>
              <a:t> </a:t>
            </a:r>
            <a:r>
              <a:rPr lang="en-US" dirty="0" smtClean="0">
                <a:solidFill>
                  <a:srgbClr val="00B0F0"/>
                </a:solidFill>
                <a:latin typeface="Snap ITC" pitchFamily="82" charset="0"/>
              </a:rPr>
              <a:t>the</a:t>
            </a:r>
            <a:r>
              <a:rPr lang="en-US" dirty="0" smtClean="0">
                <a:latin typeface="Snap ITC" pitchFamily="82" charset="0"/>
              </a:rPr>
              <a:t> </a:t>
            </a:r>
            <a:r>
              <a:rPr lang="en-US" dirty="0" smtClean="0">
                <a:solidFill>
                  <a:srgbClr val="7030A0"/>
                </a:solidFill>
                <a:latin typeface="Snap ITC" pitchFamily="82" charset="0"/>
              </a:rPr>
              <a:t>ten</a:t>
            </a:r>
            <a:r>
              <a:rPr lang="en-US" dirty="0" smtClean="0">
                <a:latin typeface="Snap ITC" pitchFamily="82" charset="0"/>
              </a:rPr>
              <a:t> </a:t>
            </a:r>
            <a:r>
              <a:rPr lang="en-US" dirty="0" smtClean="0">
                <a:solidFill>
                  <a:srgbClr val="FF0000"/>
                </a:solidFill>
                <a:latin typeface="Snap ITC" pitchFamily="82" charset="0"/>
              </a:rPr>
              <a:t>NAEYC</a:t>
            </a:r>
            <a:r>
              <a:rPr lang="en-US" dirty="0" smtClean="0">
                <a:latin typeface="Snap ITC" pitchFamily="82" charset="0"/>
              </a:rPr>
              <a:t> </a:t>
            </a:r>
            <a:r>
              <a:rPr lang="en-US" dirty="0" smtClean="0">
                <a:solidFill>
                  <a:srgbClr val="FF3399"/>
                </a:solidFill>
                <a:latin typeface="Snap ITC" pitchFamily="82" charset="0"/>
              </a:rPr>
              <a:t>Standards</a:t>
            </a:r>
            <a:endParaRPr lang="en-US" dirty="0">
              <a:solidFill>
                <a:srgbClr val="FF3399"/>
              </a:solidFill>
              <a:latin typeface="Snap ITC" pitchFamily="82" charset="0"/>
            </a:endParaRPr>
          </a:p>
        </p:txBody>
      </p:sp>
      <p:sp>
        <p:nvSpPr>
          <p:cNvPr id="6" name="Content Placeholder 5"/>
          <p:cNvSpPr>
            <a:spLocks noGrp="1"/>
          </p:cNvSpPr>
          <p:nvPr>
            <p:ph sz="quarter" idx="1"/>
          </p:nvPr>
        </p:nvSpPr>
        <p:spPr/>
        <p:txBody>
          <a:bodyPr>
            <a:normAutofit/>
          </a:bodyPr>
          <a:lstStyle/>
          <a:p>
            <a:pPr algn="ctr">
              <a:buNone/>
            </a:pPr>
            <a:r>
              <a:rPr lang="en-US" dirty="0" smtClean="0">
                <a:solidFill>
                  <a:schemeClr val="accent6">
                    <a:lumMod val="50000"/>
                  </a:schemeClr>
                </a:solidFill>
                <a:latin typeface="Snap ITC" pitchFamily="82" charset="0"/>
              </a:rPr>
              <a:t>R</a:t>
            </a:r>
            <a:r>
              <a:rPr lang="en-US" dirty="0" smtClean="0">
                <a:solidFill>
                  <a:srgbClr val="FF0000"/>
                </a:solidFill>
                <a:latin typeface="Snap ITC" pitchFamily="82" charset="0"/>
              </a:rPr>
              <a:t>e</a:t>
            </a:r>
            <a:r>
              <a:rPr lang="en-US" dirty="0" smtClean="0">
                <a:solidFill>
                  <a:srgbClr val="92D050"/>
                </a:solidFill>
                <a:latin typeface="Snap ITC" pitchFamily="82" charset="0"/>
              </a:rPr>
              <a:t>l</a:t>
            </a:r>
            <a:r>
              <a:rPr lang="en-US" dirty="0" smtClean="0">
                <a:solidFill>
                  <a:srgbClr val="FF3399"/>
                </a:solidFill>
                <a:latin typeface="Snap ITC" pitchFamily="82" charset="0"/>
              </a:rPr>
              <a:t>a</a:t>
            </a:r>
            <a:r>
              <a:rPr lang="en-US" dirty="0" smtClean="0">
                <a:solidFill>
                  <a:srgbClr val="FF0000"/>
                </a:solidFill>
                <a:latin typeface="Snap ITC" pitchFamily="82" charset="0"/>
              </a:rPr>
              <a:t>ti</a:t>
            </a:r>
            <a:r>
              <a:rPr lang="en-US" dirty="0" smtClean="0">
                <a:solidFill>
                  <a:srgbClr val="FFFF00"/>
                </a:solidFill>
                <a:latin typeface="Snap ITC" pitchFamily="82" charset="0"/>
              </a:rPr>
              <a:t>on</a:t>
            </a:r>
            <a:r>
              <a:rPr lang="en-US" dirty="0" smtClean="0">
                <a:solidFill>
                  <a:srgbClr val="92D050"/>
                </a:solidFill>
                <a:latin typeface="Snap ITC" pitchFamily="82" charset="0"/>
              </a:rPr>
              <a:t>s</a:t>
            </a:r>
            <a:r>
              <a:rPr lang="en-US" dirty="0" smtClean="0">
                <a:solidFill>
                  <a:srgbClr val="FF0000"/>
                </a:solidFill>
                <a:latin typeface="Snap ITC" pitchFamily="82" charset="0"/>
              </a:rPr>
              <a:t>h</a:t>
            </a:r>
            <a:r>
              <a:rPr lang="en-US" dirty="0" smtClean="0">
                <a:solidFill>
                  <a:srgbClr val="00B0F0"/>
                </a:solidFill>
                <a:latin typeface="Snap ITC" pitchFamily="82" charset="0"/>
              </a:rPr>
              <a:t>i</a:t>
            </a:r>
            <a:r>
              <a:rPr lang="en-US" dirty="0" smtClean="0">
                <a:solidFill>
                  <a:srgbClr val="FF0000"/>
                </a:solidFill>
                <a:latin typeface="Snap ITC" pitchFamily="82" charset="0"/>
              </a:rPr>
              <a:t>p</a:t>
            </a:r>
            <a:r>
              <a:rPr lang="en-US" dirty="0" smtClean="0">
                <a:solidFill>
                  <a:srgbClr val="7030A0"/>
                </a:solidFill>
                <a:latin typeface="Snap ITC" pitchFamily="82" charset="0"/>
              </a:rPr>
              <a:t>s</a:t>
            </a:r>
          </a:p>
          <a:p>
            <a:r>
              <a:rPr lang="en-US" dirty="0"/>
              <a:t>W</a:t>
            </a:r>
            <a:r>
              <a:rPr lang="en-US" dirty="0" smtClean="0"/>
              <a:t>e establish close collaboration with the families and the child’s parents</a:t>
            </a:r>
          </a:p>
          <a:p>
            <a:r>
              <a:rPr lang="en-US" dirty="0" smtClean="0"/>
              <a:t>Communication is facilitated by  parents-teachers conference, meetings and learning experiences for their children</a:t>
            </a:r>
          </a:p>
          <a:p>
            <a:r>
              <a:rPr lang="en-US" dirty="0" smtClean="0"/>
              <a:t>Parents are always welcome in the school, and we encourage them to be involved in the child’s everyday learning</a:t>
            </a:r>
          </a:p>
          <a:p>
            <a:r>
              <a:rPr lang="en-US" dirty="0" smtClean="0"/>
              <a:t>Open administration-staff relationships are enhanced in order to avoid tension and misunderstandings</a:t>
            </a:r>
          </a:p>
          <a:p>
            <a:endParaRPr lang="en-US" dirty="0" smtClean="0"/>
          </a:p>
        </p:txBody>
      </p:sp>
    </p:spTree>
  </p:cSld>
  <p:clrMapOvr>
    <a:masterClrMapping/>
  </p:clrMapOvr>
  <p:transition>
    <p:sndAc>
      <p:stSnd>
        <p:snd r:embed="rId2" name="arrow.wav" builtIn="1"/>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nap ITC" pitchFamily="82" charset="0"/>
              </a:rPr>
              <a:t>C</a:t>
            </a:r>
            <a:r>
              <a:rPr lang="en-US" b="1" dirty="0" smtClean="0">
                <a:solidFill>
                  <a:srgbClr val="FFC000"/>
                </a:solidFill>
                <a:latin typeface="Snap ITC" pitchFamily="82" charset="0"/>
              </a:rPr>
              <a:t>u</a:t>
            </a:r>
            <a:r>
              <a:rPr lang="en-US" b="1" dirty="0" smtClean="0">
                <a:solidFill>
                  <a:srgbClr val="FF3399"/>
                </a:solidFill>
                <a:latin typeface="Snap ITC" pitchFamily="82" charset="0"/>
              </a:rPr>
              <a:t>rr</a:t>
            </a:r>
            <a:r>
              <a:rPr lang="en-US" b="1" dirty="0" smtClean="0">
                <a:solidFill>
                  <a:srgbClr val="00B0F0"/>
                </a:solidFill>
                <a:latin typeface="Snap ITC" pitchFamily="82" charset="0"/>
              </a:rPr>
              <a:t>i</a:t>
            </a:r>
            <a:r>
              <a:rPr lang="en-US" b="1" dirty="0" smtClean="0">
                <a:solidFill>
                  <a:srgbClr val="FF3399"/>
                </a:solidFill>
                <a:latin typeface="Snap ITC" pitchFamily="82" charset="0"/>
              </a:rPr>
              <a:t>c</a:t>
            </a:r>
            <a:r>
              <a:rPr lang="en-US" b="1" dirty="0" smtClean="0">
                <a:solidFill>
                  <a:srgbClr val="FF0000"/>
                </a:solidFill>
                <a:latin typeface="Snap ITC" pitchFamily="82" charset="0"/>
              </a:rPr>
              <a:t>u</a:t>
            </a:r>
            <a:r>
              <a:rPr lang="en-US" b="1" dirty="0" smtClean="0">
                <a:latin typeface="Snap ITC" pitchFamily="82" charset="0"/>
              </a:rPr>
              <a:t>l</a:t>
            </a:r>
            <a:r>
              <a:rPr lang="en-US" b="1" dirty="0" smtClean="0">
                <a:solidFill>
                  <a:srgbClr val="00B050"/>
                </a:solidFill>
                <a:latin typeface="Snap ITC" pitchFamily="82" charset="0"/>
              </a:rPr>
              <a:t>u</a:t>
            </a:r>
            <a:r>
              <a:rPr lang="en-US" b="1" dirty="0" smtClean="0">
                <a:solidFill>
                  <a:srgbClr val="FF3399"/>
                </a:solidFill>
                <a:latin typeface="Snap ITC" pitchFamily="82" charset="0"/>
              </a:rPr>
              <a:t>m</a:t>
            </a:r>
            <a:endParaRPr lang="en-US" b="1" dirty="0">
              <a:solidFill>
                <a:srgbClr val="FF3399"/>
              </a:solidFill>
              <a:latin typeface="Snap ITC" pitchFamily="82" charset="0"/>
            </a:endParaRPr>
          </a:p>
        </p:txBody>
      </p:sp>
      <p:sp>
        <p:nvSpPr>
          <p:cNvPr id="3" name="Content Placeholder 2"/>
          <p:cNvSpPr>
            <a:spLocks noGrp="1"/>
          </p:cNvSpPr>
          <p:nvPr>
            <p:ph sz="quarter" idx="1"/>
          </p:nvPr>
        </p:nvSpPr>
        <p:spPr>
          <a:xfrm>
            <a:off x="457200" y="1295400"/>
            <a:ext cx="5867400" cy="5029200"/>
          </a:xfrm>
        </p:spPr>
        <p:txBody>
          <a:bodyPr>
            <a:normAutofit/>
          </a:bodyPr>
          <a:lstStyle/>
          <a:p>
            <a:r>
              <a:rPr lang="en-US" dirty="0" smtClean="0"/>
              <a:t>Based on the age brackets of our programs (infants- prekindergarten), our curriculum is mostly based on age appropriate practices.</a:t>
            </a:r>
          </a:p>
          <a:p>
            <a:r>
              <a:rPr lang="en-US" dirty="0" smtClean="0"/>
              <a:t>The curriculums are based on social, emotional and physical lessons as well as learning skills.</a:t>
            </a:r>
          </a:p>
          <a:p>
            <a:r>
              <a:rPr lang="en-US" dirty="0" smtClean="0"/>
              <a:t>Play is a vital part of our curriculums for all the programs. </a:t>
            </a:r>
          </a:p>
          <a:p>
            <a:r>
              <a:rPr lang="en-US" dirty="0" smtClean="0"/>
              <a:t>We also offer numerous resources that facilitate hands-on learning (NAEYC).</a:t>
            </a:r>
            <a:endParaRPr lang="en-US" dirty="0"/>
          </a:p>
        </p:txBody>
      </p:sp>
      <p:sp>
        <p:nvSpPr>
          <p:cNvPr id="5" name="Content Placeholder 4"/>
          <p:cNvSpPr>
            <a:spLocks noGrp="1"/>
          </p:cNvSpPr>
          <p:nvPr>
            <p:ph sz="quarter" idx="2"/>
          </p:nvPr>
        </p:nvSpPr>
        <p:spPr>
          <a:xfrm>
            <a:off x="6172200" y="1143000"/>
            <a:ext cx="2590800" cy="5059363"/>
          </a:xfrm>
        </p:spPr>
        <p:txBody>
          <a:bodyPr>
            <a:normAutofit/>
          </a:bodyPr>
          <a:lstStyle/>
          <a:p>
            <a:endParaRPr lang="en-US" dirty="0"/>
          </a:p>
        </p:txBody>
      </p:sp>
      <p:pic>
        <p:nvPicPr>
          <p:cNvPr id="6146" name="Picture 2" descr="C:\Users\USER\AppData\Local\Microsoft\Windows\Temporary Internet Files\Content.IE5\7O1ZI4J1\adolescents_children_189024_tnb[1].png"/>
          <p:cNvPicPr>
            <a:picLocks noChangeAspect="1" noChangeArrowheads="1"/>
          </p:cNvPicPr>
          <p:nvPr/>
        </p:nvPicPr>
        <p:blipFill>
          <a:blip r:embed="rId3"/>
          <a:srcRect/>
          <a:stretch>
            <a:fillRect/>
          </a:stretch>
        </p:blipFill>
        <p:spPr bwMode="auto">
          <a:xfrm>
            <a:off x="6248400" y="1143000"/>
            <a:ext cx="2895600" cy="5257800"/>
          </a:xfrm>
          <a:prstGeom prst="rect">
            <a:avLst/>
          </a:prstGeom>
          <a:noFill/>
        </p:spPr>
      </p:pic>
    </p:spTree>
  </p:cSld>
  <p:clrMapOvr>
    <a:masterClrMapping/>
  </p:clrMapOvr>
  <p:transition>
    <p:sndAc>
      <p:stSnd>
        <p:snd r:embed="rId2" name="arrow.wav" builtIn="1"/>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latin typeface="Snap ITC" pitchFamily="82" charset="0"/>
              </a:rPr>
              <a:t>T</a:t>
            </a:r>
            <a:r>
              <a:rPr lang="en-US" dirty="0" smtClean="0">
                <a:solidFill>
                  <a:srgbClr val="FF3399"/>
                </a:solidFill>
                <a:latin typeface="Snap ITC" pitchFamily="82" charset="0"/>
              </a:rPr>
              <a:t>e</a:t>
            </a:r>
            <a:r>
              <a:rPr lang="en-US" dirty="0" smtClean="0">
                <a:latin typeface="Snap ITC" pitchFamily="82" charset="0"/>
              </a:rPr>
              <a:t>a</a:t>
            </a:r>
            <a:r>
              <a:rPr lang="en-US" dirty="0" smtClean="0">
                <a:solidFill>
                  <a:srgbClr val="FF0000"/>
                </a:solidFill>
                <a:latin typeface="Snap ITC" pitchFamily="82" charset="0"/>
              </a:rPr>
              <a:t>c</a:t>
            </a:r>
            <a:r>
              <a:rPr lang="en-US" dirty="0" smtClean="0">
                <a:latin typeface="Snap ITC" pitchFamily="82" charset="0"/>
              </a:rPr>
              <a:t>h</a:t>
            </a:r>
            <a:r>
              <a:rPr lang="en-US" dirty="0" smtClean="0">
                <a:solidFill>
                  <a:srgbClr val="C00000"/>
                </a:solidFill>
                <a:latin typeface="Snap ITC" pitchFamily="82" charset="0"/>
              </a:rPr>
              <a:t>i</a:t>
            </a:r>
            <a:r>
              <a:rPr lang="en-US" dirty="0" smtClean="0">
                <a:solidFill>
                  <a:srgbClr val="0070C0"/>
                </a:solidFill>
                <a:latin typeface="Snap ITC" pitchFamily="82" charset="0"/>
              </a:rPr>
              <a:t>n</a:t>
            </a:r>
            <a:r>
              <a:rPr lang="en-US" dirty="0" smtClean="0">
                <a:solidFill>
                  <a:srgbClr val="FF3399"/>
                </a:solidFill>
                <a:latin typeface="Snap ITC" pitchFamily="82" charset="0"/>
              </a:rPr>
              <a:t>g</a:t>
            </a:r>
            <a:endParaRPr lang="en-US" dirty="0">
              <a:solidFill>
                <a:srgbClr val="FF3399"/>
              </a:solidFill>
              <a:latin typeface="Snap ITC" pitchFamily="82" charset="0"/>
            </a:endParaRPr>
          </a:p>
        </p:txBody>
      </p:sp>
      <p:sp>
        <p:nvSpPr>
          <p:cNvPr id="3" name="Content Placeholder 2"/>
          <p:cNvSpPr>
            <a:spLocks noGrp="1"/>
          </p:cNvSpPr>
          <p:nvPr>
            <p:ph sz="quarter" idx="1"/>
          </p:nvPr>
        </p:nvSpPr>
        <p:spPr/>
        <p:txBody>
          <a:bodyPr>
            <a:normAutofit fontScale="92500" lnSpcReduction="20000"/>
          </a:bodyPr>
          <a:lstStyle/>
          <a:p>
            <a:r>
              <a:rPr lang="en-US" dirty="0" smtClean="0"/>
              <a:t>We employ qualified teachers who understand the learning and developmental needs of the children they are handling</a:t>
            </a:r>
          </a:p>
          <a:p>
            <a:r>
              <a:rPr lang="en-US" dirty="0" smtClean="0"/>
              <a:t>The teachers employ a child-based approach to learning</a:t>
            </a:r>
          </a:p>
          <a:p>
            <a:r>
              <a:rPr lang="en-US" dirty="0" smtClean="0"/>
              <a:t>They visit the children at home in order to understand the family and cultural background of each child</a:t>
            </a:r>
          </a:p>
          <a:p>
            <a:r>
              <a:rPr lang="en-US" dirty="0" smtClean="0"/>
              <a:t>Teachers facilitate platforms that allows the children to make meaningful choices</a:t>
            </a:r>
          </a:p>
          <a:p>
            <a:r>
              <a:rPr lang="en-US" dirty="0" smtClean="0"/>
              <a:t>They identify stress in each child’s life and support the child in reduce stress and cope with resilience</a:t>
            </a:r>
          </a:p>
          <a:p>
            <a:r>
              <a:rPr lang="en-US" dirty="0" smtClean="0"/>
              <a:t>They provide appropriate experiences, resources and interactions for effective play</a:t>
            </a:r>
          </a:p>
          <a:p>
            <a:r>
              <a:rPr lang="en-US" dirty="0" smtClean="0"/>
              <a:t>They set appropriate challenges for the children, in accordance to the program’s </a:t>
            </a:r>
            <a:r>
              <a:rPr lang="en-US" dirty="0" smtClean="0"/>
              <a:t>curriculum (NAEYC)</a:t>
            </a:r>
            <a:endParaRPr lang="en-US" dirty="0" smtClean="0"/>
          </a:p>
          <a:p>
            <a:endParaRPr lang="en-US" dirty="0"/>
          </a:p>
        </p:txBody>
      </p:sp>
    </p:spTree>
  </p:cSld>
  <p:clrMapOvr>
    <a:masterClrMapping/>
  </p:clrMapOvr>
  <p:transition>
    <p:sndAc>
      <p:stSnd>
        <p:snd r:embed="rId2" name="arrow.wav" builtIn="1"/>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Snap ITC" pitchFamily="82" charset="0"/>
              </a:rPr>
              <a:t>A</a:t>
            </a:r>
            <a:r>
              <a:rPr lang="en-US" dirty="0" smtClean="0">
                <a:solidFill>
                  <a:srgbClr val="FF3399"/>
                </a:solidFill>
                <a:latin typeface="Snap ITC" pitchFamily="82" charset="0"/>
              </a:rPr>
              <a:t>ss</a:t>
            </a:r>
            <a:r>
              <a:rPr lang="en-US" dirty="0" smtClean="0">
                <a:solidFill>
                  <a:srgbClr val="FFFF00"/>
                </a:solidFill>
                <a:latin typeface="Snap ITC" pitchFamily="82" charset="0"/>
              </a:rPr>
              <a:t>e</a:t>
            </a:r>
            <a:r>
              <a:rPr lang="en-US" dirty="0" smtClean="0">
                <a:solidFill>
                  <a:srgbClr val="0070C0"/>
                </a:solidFill>
                <a:latin typeface="Snap ITC" pitchFamily="82" charset="0"/>
              </a:rPr>
              <a:t>ss</a:t>
            </a:r>
            <a:r>
              <a:rPr lang="en-US" dirty="0" smtClean="0">
                <a:solidFill>
                  <a:srgbClr val="C00000"/>
                </a:solidFill>
                <a:latin typeface="Snap ITC" pitchFamily="82" charset="0"/>
              </a:rPr>
              <a:t>m</a:t>
            </a:r>
            <a:r>
              <a:rPr lang="en-US" dirty="0" smtClean="0">
                <a:solidFill>
                  <a:srgbClr val="00B0F0"/>
                </a:solidFill>
                <a:latin typeface="Snap ITC" pitchFamily="82" charset="0"/>
              </a:rPr>
              <a:t>e</a:t>
            </a:r>
            <a:r>
              <a:rPr lang="en-US" dirty="0" smtClean="0">
                <a:solidFill>
                  <a:srgbClr val="7030A0"/>
                </a:solidFill>
                <a:latin typeface="Snap ITC" pitchFamily="82" charset="0"/>
              </a:rPr>
              <a:t>nt</a:t>
            </a:r>
            <a:r>
              <a:rPr lang="en-US" dirty="0" smtClean="0">
                <a:latin typeface="Snap ITC" pitchFamily="82" charset="0"/>
              </a:rPr>
              <a:t> </a:t>
            </a:r>
            <a:r>
              <a:rPr lang="en-US" dirty="0" smtClean="0">
                <a:solidFill>
                  <a:srgbClr val="FF0000"/>
                </a:solidFill>
                <a:latin typeface="Snap ITC" pitchFamily="82" charset="0"/>
              </a:rPr>
              <a:t>of</a:t>
            </a:r>
            <a:r>
              <a:rPr lang="en-US" dirty="0" smtClean="0">
                <a:latin typeface="Snap ITC" pitchFamily="82" charset="0"/>
              </a:rPr>
              <a:t> C</a:t>
            </a:r>
            <a:r>
              <a:rPr lang="en-US" dirty="0" smtClean="0">
                <a:solidFill>
                  <a:srgbClr val="7030A0"/>
                </a:solidFill>
                <a:latin typeface="Snap ITC" pitchFamily="82" charset="0"/>
              </a:rPr>
              <a:t>h</a:t>
            </a:r>
            <a:r>
              <a:rPr lang="en-US" dirty="0" smtClean="0">
                <a:solidFill>
                  <a:srgbClr val="00B050"/>
                </a:solidFill>
                <a:latin typeface="Snap ITC" pitchFamily="82" charset="0"/>
              </a:rPr>
              <a:t>il</a:t>
            </a:r>
            <a:r>
              <a:rPr lang="en-US" dirty="0" smtClean="0">
                <a:latin typeface="Snap ITC" pitchFamily="82" charset="0"/>
              </a:rPr>
              <a:t>d’</a:t>
            </a:r>
            <a:r>
              <a:rPr lang="en-US" dirty="0" smtClean="0">
                <a:solidFill>
                  <a:srgbClr val="FF0000"/>
                </a:solidFill>
                <a:latin typeface="Snap ITC" pitchFamily="82" charset="0"/>
              </a:rPr>
              <a:t>s</a:t>
            </a:r>
            <a:r>
              <a:rPr lang="en-US" dirty="0" smtClean="0">
                <a:latin typeface="Snap ITC" pitchFamily="82" charset="0"/>
              </a:rPr>
              <a:t> </a:t>
            </a:r>
            <a:r>
              <a:rPr lang="en-US" dirty="0" smtClean="0">
                <a:solidFill>
                  <a:srgbClr val="FF3399"/>
                </a:solidFill>
                <a:latin typeface="Snap ITC" pitchFamily="82" charset="0"/>
              </a:rPr>
              <a:t>P</a:t>
            </a:r>
            <a:r>
              <a:rPr lang="en-US" dirty="0" smtClean="0">
                <a:latin typeface="Snap ITC" pitchFamily="82" charset="0"/>
              </a:rPr>
              <a:t>r</a:t>
            </a:r>
            <a:r>
              <a:rPr lang="en-US" dirty="0" smtClean="0">
                <a:solidFill>
                  <a:srgbClr val="92D050"/>
                </a:solidFill>
                <a:latin typeface="Snap ITC" pitchFamily="82" charset="0"/>
              </a:rPr>
              <a:t>o</a:t>
            </a:r>
            <a:r>
              <a:rPr lang="en-US" dirty="0" smtClean="0">
                <a:solidFill>
                  <a:srgbClr val="FFC000"/>
                </a:solidFill>
                <a:latin typeface="Snap ITC" pitchFamily="82" charset="0"/>
              </a:rPr>
              <a:t>g</a:t>
            </a:r>
            <a:r>
              <a:rPr lang="en-US" dirty="0" smtClean="0">
                <a:latin typeface="Snap ITC" pitchFamily="82" charset="0"/>
              </a:rPr>
              <a:t>r</a:t>
            </a:r>
            <a:r>
              <a:rPr lang="en-US" dirty="0" smtClean="0">
                <a:solidFill>
                  <a:srgbClr val="7030A0"/>
                </a:solidFill>
                <a:latin typeface="Snap ITC" pitchFamily="82" charset="0"/>
              </a:rPr>
              <a:t>e</a:t>
            </a:r>
            <a:r>
              <a:rPr lang="en-US" dirty="0" smtClean="0">
                <a:solidFill>
                  <a:srgbClr val="FF0000"/>
                </a:solidFill>
                <a:latin typeface="Snap ITC" pitchFamily="82" charset="0"/>
              </a:rPr>
              <a:t>ss</a:t>
            </a:r>
            <a:endParaRPr lang="en-US" dirty="0">
              <a:solidFill>
                <a:srgbClr val="FF0000"/>
              </a:solidFill>
              <a:latin typeface="Snap ITC" pitchFamily="82" charset="0"/>
            </a:endParaRPr>
          </a:p>
        </p:txBody>
      </p:sp>
      <p:sp>
        <p:nvSpPr>
          <p:cNvPr id="3" name="Content Placeholder 2"/>
          <p:cNvSpPr>
            <a:spLocks noGrp="1"/>
          </p:cNvSpPr>
          <p:nvPr>
            <p:ph sz="quarter" idx="1"/>
          </p:nvPr>
        </p:nvSpPr>
        <p:spPr/>
        <p:txBody>
          <a:bodyPr>
            <a:normAutofit/>
          </a:bodyPr>
          <a:lstStyle/>
          <a:p>
            <a:r>
              <a:rPr lang="en-US" dirty="0" smtClean="0"/>
              <a:t>Our assessment </a:t>
            </a:r>
            <a:r>
              <a:rPr lang="en-US" dirty="0"/>
              <a:t>characteristic </a:t>
            </a:r>
            <a:r>
              <a:rPr lang="en-US" dirty="0" smtClean="0"/>
              <a:t>rely </a:t>
            </a:r>
            <a:r>
              <a:rPr lang="en-US" dirty="0"/>
              <a:t>more on observational and work sampling approaches that are inclined to the child’s performance, processes, and product; in different periods of time, and under different contexts. </a:t>
            </a:r>
            <a:endParaRPr lang="en-US" dirty="0" smtClean="0"/>
          </a:p>
          <a:p>
            <a:r>
              <a:rPr lang="en-US" dirty="0" smtClean="0"/>
              <a:t>We employ </a:t>
            </a:r>
            <a:r>
              <a:rPr lang="en-US" dirty="0"/>
              <a:t>Portfolio systems to keep track of various aspects of assessment. </a:t>
            </a:r>
            <a:endParaRPr lang="en-US" dirty="0" smtClean="0"/>
          </a:p>
          <a:p>
            <a:r>
              <a:rPr lang="en-US" dirty="0" smtClean="0"/>
              <a:t>The </a:t>
            </a:r>
            <a:r>
              <a:rPr lang="en-US" dirty="0"/>
              <a:t>obtained feedback will offer directives in making the necessary rectification and thus ensure continuous quality. </a:t>
            </a:r>
            <a:endParaRPr lang="en-US" dirty="0" smtClean="0"/>
          </a:p>
          <a:p>
            <a:r>
              <a:rPr lang="en-US" dirty="0" smtClean="0"/>
              <a:t>Feedback form parents is also useful in or assessment characteristics</a:t>
            </a:r>
            <a:endParaRPr lang="en-US" dirty="0"/>
          </a:p>
          <a:p>
            <a:endParaRPr lang="en-US" dirty="0"/>
          </a:p>
        </p:txBody>
      </p:sp>
    </p:spTree>
  </p:cSld>
  <p:clrMapOvr>
    <a:masterClrMapping/>
  </p:clrMapOvr>
  <p:transition>
    <p:sndAc>
      <p:stSnd>
        <p:snd r:embed="rId2" name="arrow.wav" builtIn="1"/>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6">
      <a:dk1>
        <a:sysClr val="windowText" lastClr="000000"/>
      </a:dk1>
      <a:lt1>
        <a:sysClr val="window" lastClr="FFFFFF"/>
      </a:lt1>
      <a:dk2>
        <a:srgbClr val="575F6D"/>
      </a:dk2>
      <a:lt2>
        <a:srgbClr val="FFFFFF"/>
      </a:lt2>
      <a:accent1>
        <a:srgbClr val="FE8637"/>
      </a:accent1>
      <a:accent2>
        <a:srgbClr val="00B0F0"/>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471</TotalTime>
  <Words>1538</Words>
  <Application>Microsoft Office PowerPoint</Application>
  <PresentationFormat>On-screen Show (4:3)</PresentationFormat>
  <Paragraphs>202</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Oriel</vt:lpstr>
      <vt:lpstr>Adobe Acrobat Document</vt:lpstr>
      <vt:lpstr>Little Angels Paradise</vt:lpstr>
      <vt:lpstr>Location</vt:lpstr>
      <vt:lpstr>Scope of Service</vt:lpstr>
      <vt:lpstr>Monthly Tuition fee $</vt:lpstr>
      <vt:lpstr>Philosophy</vt:lpstr>
      <vt:lpstr>How we address the ten NAEYC Standards</vt:lpstr>
      <vt:lpstr>Curriculum</vt:lpstr>
      <vt:lpstr>Teaching</vt:lpstr>
      <vt:lpstr>Assessment of Child’s Progress</vt:lpstr>
      <vt:lpstr>Health</vt:lpstr>
      <vt:lpstr>Teachers</vt:lpstr>
      <vt:lpstr>Families</vt:lpstr>
      <vt:lpstr>Community relationships</vt:lpstr>
      <vt:lpstr>Physical Environment</vt:lpstr>
      <vt:lpstr>Leadership and Management</vt:lpstr>
      <vt:lpstr>Testimonial from a Satisfied Parent</vt:lpstr>
      <vt:lpstr>Daily Schedule</vt:lpstr>
      <vt:lpstr>Classroom</vt:lpstr>
      <vt:lpstr>Playground</vt:lpstr>
      <vt:lpstr>Classroom</vt:lpstr>
      <vt:lpstr>Classroom</vt:lpstr>
      <vt:lpstr>Menu</vt:lpstr>
      <vt:lpstr>Website Critique: Bright Horizons</vt:lpstr>
      <vt:lpstr>website evaluation rubric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Angels Paradise</dc:title>
  <dc:creator>USER</dc:creator>
  <cp:lastModifiedBy>USER</cp:lastModifiedBy>
  <cp:revision>4</cp:revision>
  <dcterms:created xsi:type="dcterms:W3CDTF">2018-03-18T16:21:43Z</dcterms:created>
  <dcterms:modified xsi:type="dcterms:W3CDTF">2018-03-19T04:33:02Z</dcterms:modified>
</cp:coreProperties>
</file>