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74" y="17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F77CEC-D76F-4135-8DA4-425757B2E3CF}" type="datetimeFigureOut">
              <a:rPr lang="en-US" smtClean="0"/>
              <a:t>30-Mar-18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5ECE75-ED62-496D-992A-4824957668F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Relationships have to contend</a:t>
            </a:r>
            <a:r>
              <a:rPr lang="en-US" baseline="0" dirty="0" smtClean="0"/>
              <a:t> with struggle, tension, and messiness. Couples need to understand how to deal with these challenges because relationships are indefinite processes of unending flux.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Other couples may also decide</a:t>
            </a:r>
            <a:r>
              <a:rPr lang="en-US" baseline="0" dirty="0" smtClean="0"/>
              <a:t> to employ segmentation; a process that involves the isolating of various aspects of the relationship such that they are separated to reduce tension. </a:t>
            </a:r>
          </a:p>
          <a:p>
            <a:r>
              <a:rPr lang="en-US" baseline="0" dirty="0" smtClean="0"/>
              <a:t>Other couples can also decide to employ a balance as a compromise, whereas others may employ recalibration. This strategy involves reframing a situation, temporary to force the pulls and tugs of a tension into one direction</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people are to comprehend</a:t>
            </a:r>
            <a:r>
              <a:rPr lang="en-US" baseline="0" dirty="0" smtClean="0"/>
              <a:t> the elements of close relationships, they need not rely on the personal traits. Biography and biology, which constitute people’s personal traits, cannot be used to account for the struggle of contradictory tendencies that are associated with people in love. All couples are not the same, but their relationships can experience similar challenges, because the challenges are not dependent on personal traits. Had they been dependent on personal traits, the tensions in relationships may appear to only affect people with a certain character trait and not others.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Partners,</a:t>
            </a:r>
            <a:r>
              <a:rPr lang="en-US" baseline="0" dirty="0" smtClean="0"/>
              <a:t> according to Altman and Taylor’s social penetration theory are assumed to desire more closeness. Partners desire to feel the attraction, which then leads to a sense of closeness. Additionally, relationships also desire certainty and openness. However, real communication does not appear to follow a similar straight path. The path is not smooth in a real world and couples must be prepared to deal with imminent challenges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t>
            </a:r>
            <a:r>
              <a:rPr lang="en-US" i="1" dirty="0" smtClean="0"/>
              <a:t>Children</a:t>
            </a:r>
            <a:r>
              <a:rPr lang="en-US" i="1" baseline="0" dirty="0" smtClean="0"/>
              <a:t> of a </a:t>
            </a:r>
            <a:r>
              <a:rPr lang="en-US" i="1" baseline="0" dirty="0" err="1" smtClean="0"/>
              <a:t>leser</a:t>
            </a:r>
            <a:r>
              <a:rPr lang="en-US" i="1" baseline="0" dirty="0" smtClean="0"/>
              <a:t> God</a:t>
            </a:r>
            <a:r>
              <a:rPr lang="en-US" i="0" baseline="0" dirty="0" smtClean="0"/>
              <a:t>, Sarah and James exhibit the certainty-uncertainty dialect theory. To push James away, Sarah </a:t>
            </a:r>
            <a:r>
              <a:rPr lang="en-US" i="0" baseline="0" dirty="0" err="1" smtClean="0"/>
              <a:t>utilises</a:t>
            </a:r>
            <a:r>
              <a:rPr lang="en-US" i="0" baseline="0" dirty="0" smtClean="0"/>
              <a:t> anger. However, when this tactic fails to work, she withdraws completely from the conversation. As she withdraws from the conversation, James also tries to keep away and this becomes a predictable trend. However, when James, unexpectedly falls into the pool where Sarah was swimming, the unpredictability is broken and Sarah rushes to James to save him and they have their first kiss. Therefore, it can be observed that relationships need to have a balance between predictability and unpredictability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a:t>
            </a:r>
            <a:r>
              <a:rPr lang="en-US" baseline="0" dirty="0" smtClean="0"/>
              <a:t> openness and closedness, partners can exhibit different characteristics that may determine how their partners perceive and understand them. Partners who uphold and exhibit openness share their feelings, fears, and expectations with their partners. However, partners who exhibit closedness appear to shut their heart to their partners by remaining silent. They do not share their feelings, fears, and expectations and, therefore, their partners do not have a way of understanding their partners</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parallel dialectics</a:t>
            </a:r>
            <a:r>
              <a:rPr lang="en-US" baseline="0" dirty="0" smtClean="0"/>
              <a:t> between couple and community include inclusion-seclusion, conventionality-uniqueness, and revelation-concealment. In the inclusion-seclusion theory, abundant privacy is necessary for couples until they formulate a unique code of meanings. However, care should be taken to ensure that privacy does not exceed beyond the limits it can be tolerated. If privacy gets to a point where it cannot be tolerated, the relationship may break. In </a:t>
            </a:r>
            <a:r>
              <a:rPr lang="en-US" i="1" baseline="0" dirty="0" smtClean="0"/>
              <a:t>Children of a Lesser God, </a:t>
            </a:r>
            <a:r>
              <a:rPr lang="en-US" i="0" baseline="0" dirty="0" smtClean="0"/>
              <a:t>Sarah and James exclude themselves from other people and attempts to integrate their dyadic subculture with larger social networks flops</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Individuals are unique with unique</a:t>
            </a:r>
            <a:r>
              <a:rPr lang="en-US" baseline="0" dirty="0" smtClean="0"/>
              <a:t> character traits. Society expectations force people to seek ways of remaining unique and thus, forcing the reproduction of relational patterns. However, it is important that couples’ uniqueness is not excessive such that it causes discomfort to others. If the uniqueness becomes makes others uncomfortable, the other partner may be afraid of initiating a relationship. Therefore, it is important to understand that any relationship will always have to be defined by conventionality and uniqueness, which tend to exist together.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a relationship, couples experience challenges whether to disclose or cover their relationship up from the public. Revealing a relationship means sacrificing the privacy element, and such an action would be extremely devastating if the revelation does not lead to acceptance. Many couples question whether their relationship would be accepted positively by the public and other family members, hence the tension between revealing and concealing. An additional question lingering on the couple is what would be the status of the relationship if it is not received positively by their family members and society. </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a:t>
            </a:r>
            <a:r>
              <a:rPr lang="en-US" baseline="0" dirty="0" smtClean="0"/>
              <a:t> several ways through which couples deal with the dialectical tensions existing in relationships. One of the ways entails denial, whereby couples tend to deny that the problems exist and they may opt for several options as they overlook the prominent issues. For example, couples may decide to opt for separateness in place of connection or employ surprise in lieu of predictability. Others, rather than using denial as their method, they may use disorientation as a result of being overwhelmed by contradictions</a:t>
            </a:r>
            <a:endParaRPr lang="en-US" dirty="0"/>
          </a:p>
        </p:txBody>
      </p:sp>
      <p:sp>
        <p:nvSpPr>
          <p:cNvPr id="4" name="Slide Number Placeholder 3"/>
          <p:cNvSpPr>
            <a:spLocks noGrp="1"/>
          </p:cNvSpPr>
          <p:nvPr>
            <p:ph type="sldNum" sz="quarter" idx="10"/>
          </p:nvPr>
        </p:nvSpPr>
        <p:spPr/>
        <p:txBody>
          <a:bodyPr/>
          <a:lstStyle/>
          <a:p>
            <a:fld id="{BA5ECE75-ED62-496D-992A-4824957668FB}"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9C24BF-0CA8-48E2-BE15-947B27B933D9}"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A9C24BF-0CA8-48E2-BE15-947B27B933D9}"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A9C24BF-0CA8-48E2-BE15-947B27B933D9}"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5A9C24BF-0CA8-48E2-BE15-947B27B933D9}"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A9C24BF-0CA8-48E2-BE15-947B27B933D9}"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699F7FA-5FBE-4252-ABCE-F43050ED3B3E}" type="datetimeFigureOut">
              <a:rPr lang="en-US" smtClean="0"/>
              <a:t>29-Mar-18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A9C24BF-0CA8-48E2-BE15-947B27B933D9}"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A9C24BF-0CA8-48E2-BE15-947B27B933D9}"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5A9C24BF-0CA8-48E2-BE15-947B27B933D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A9C24BF-0CA8-48E2-BE15-947B27B933D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A9C24BF-0CA8-48E2-BE15-947B27B933D9}"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699F7FA-5FBE-4252-ABCE-F43050ED3B3E}" type="datetimeFigureOut">
              <a:rPr lang="en-US" smtClean="0"/>
              <a:t>29-Mar-18</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A9C24BF-0CA8-48E2-BE15-947B27B933D9}"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699F7FA-5FBE-4252-ABCE-F43050ED3B3E}" type="datetimeFigureOut">
              <a:rPr lang="en-US" smtClean="0"/>
              <a:t>29-Mar-18</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699F7FA-5FBE-4252-ABCE-F43050ED3B3E}" type="datetimeFigureOut">
              <a:rPr lang="en-US" smtClean="0"/>
              <a:t>29-Mar-18</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A9C24BF-0CA8-48E2-BE15-947B27B933D9}"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ctrTitle"/>
          </p:nvPr>
        </p:nvSpPr>
        <p:spPr/>
        <p:txBody>
          <a:bodyPr/>
          <a:lstStyle/>
          <a:p>
            <a:r>
              <a:rPr lang="en-US" b="1" dirty="0" smtClean="0">
                <a:solidFill>
                  <a:srgbClr val="FF0000"/>
                </a:solidFill>
                <a:latin typeface="Arial" pitchFamily="34" charset="0"/>
                <a:cs typeface="Arial" pitchFamily="34" charset="0"/>
              </a:rPr>
              <a:t>RELATIONAL DIALECTICS</a:t>
            </a:r>
            <a:endParaRPr lang="en-US" b="1" dirty="0">
              <a:solidFill>
                <a:srgbClr val="FF0000"/>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Competence in the face of contradiction</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To cope with dialectical tension people use several strategies such as; </a:t>
            </a:r>
          </a:p>
          <a:p>
            <a:endParaRPr lang="en-US" dirty="0" smtClean="0"/>
          </a:p>
          <a:p>
            <a:r>
              <a:rPr lang="en-US" dirty="0" smtClean="0"/>
              <a:t>Denial may be through choosing separateness over connection and surprise in place of predictability</a:t>
            </a:r>
          </a:p>
          <a:p>
            <a:endParaRPr lang="en-US" dirty="0" smtClean="0"/>
          </a:p>
          <a:p>
            <a:r>
              <a:rPr lang="en-US" dirty="0" smtClean="0"/>
              <a:t>Couples can also use disorientation due to being overwhelmed by the contradictions </a:t>
            </a:r>
            <a:r>
              <a:rPr lang="en-US" dirty="0" smtClean="0"/>
              <a:t>(Griffin, 2000).</a:t>
            </a:r>
          </a:p>
          <a:p>
            <a:pPr>
              <a:buNone/>
            </a:pPr>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Partners can also use segmentation by isolating various aspects of their relationship</a:t>
            </a:r>
          </a:p>
          <a:p>
            <a:endParaRPr lang="en-US" dirty="0" smtClean="0"/>
          </a:p>
          <a:p>
            <a:r>
              <a:rPr lang="en-US" dirty="0" smtClean="0"/>
              <a:t>They can also employ a balance as a compromise</a:t>
            </a:r>
          </a:p>
          <a:p>
            <a:endParaRPr lang="en-US" dirty="0" smtClean="0"/>
          </a:p>
          <a:p>
            <a:r>
              <a:rPr lang="en-US" dirty="0" smtClean="0"/>
              <a:t>Couples can also employ recalibration, which involves temporal reframing of a situation to streamline the pulls and tugs in one direction </a:t>
            </a:r>
            <a:r>
              <a:rPr lang="en-US" dirty="0" smtClean="0"/>
              <a:t>(Griffin, 2000).</a:t>
            </a:r>
            <a:r>
              <a:rPr lang="en-US" dirty="0" smtClean="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References</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Griffin, E. (2000). </a:t>
            </a:r>
            <a:r>
              <a:rPr lang="en-US" i="1" dirty="0" smtClean="0"/>
              <a:t>Communication: A first look at communication theory</a:t>
            </a:r>
            <a:r>
              <a:rPr lang="en-US" dirty="0" smtClean="0"/>
              <a:t> (4th ed.). New York, NY: McGraw Hill.</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Personal relationships are unique in the sense that they are indefinite processes of unending flux (Griffin, 2000).</a:t>
            </a:r>
          </a:p>
          <a:p>
            <a:endParaRPr lang="en-US" dirty="0" smtClean="0"/>
          </a:p>
          <a:p>
            <a:r>
              <a:rPr lang="en-US" dirty="0" smtClean="0"/>
              <a:t>This indefinite process of unending flux is best exhibited in the </a:t>
            </a:r>
            <a:r>
              <a:rPr lang="en-US" i="1" dirty="0" smtClean="0"/>
              <a:t>Children of a Lesser God</a:t>
            </a:r>
            <a:r>
              <a:rPr lang="en-US" dirty="0" smtClean="0"/>
              <a:t>, a film depicting the existing tensions between the lovers</a:t>
            </a:r>
          </a:p>
          <a:p>
            <a:pPr>
              <a:buNone/>
            </a:pPr>
            <a:endParaRPr lang="en-US" dirty="0" smtClean="0"/>
          </a:p>
          <a:p>
            <a:r>
              <a:rPr lang="en-US" dirty="0" smtClean="0"/>
              <a:t>The woman is deaf and the man is a speech teacher (</a:t>
            </a:r>
            <a:r>
              <a:rPr lang="en-US" dirty="0" smtClean="0"/>
              <a:t>Griffin, 2000).</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The Push-me-pull-you dialectics</a:t>
            </a:r>
            <a:endParaRPr lang="en-US" b="1" dirty="0">
              <a:solidFill>
                <a:srgbClr val="FF0000"/>
              </a:solidFill>
            </a:endParaRPr>
          </a:p>
        </p:txBody>
      </p:sp>
      <p:sp>
        <p:nvSpPr>
          <p:cNvPr id="3" name="Content Placeholder 2"/>
          <p:cNvSpPr>
            <a:spLocks noGrp="1"/>
          </p:cNvSpPr>
          <p:nvPr>
            <p:ph sz="quarter" idx="1"/>
          </p:nvPr>
        </p:nvSpPr>
        <p:spPr/>
        <p:txBody>
          <a:bodyPr>
            <a:normAutofit/>
          </a:bodyPr>
          <a:lstStyle/>
          <a:p>
            <a:r>
              <a:rPr lang="en-US" dirty="0" smtClean="0"/>
              <a:t>Personal traits should not be considered if people want to comprehend the elements of close relationships </a:t>
            </a:r>
            <a:r>
              <a:rPr lang="en-US" dirty="0" smtClean="0"/>
              <a:t>(Griffin, 2000).</a:t>
            </a:r>
          </a:p>
          <a:p>
            <a:pPr>
              <a:buNone/>
            </a:pPr>
            <a:endParaRPr lang="en-US" dirty="0" smtClean="0"/>
          </a:p>
          <a:p>
            <a:r>
              <a:rPr lang="en-US" dirty="0" smtClean="0"/>
              <a:t>There are existing contradictory tendencies,  which are not related to individual traits</a:t>
            </a:r>
          </a:p>
          <a:p>
            <a:pPr>
              <a:buNone/>
            </a:pPr>
            <a:endParaRPr lang="en-US" dirty="0" smtClean="0"/>
          </a:p>
          <a:p>
            <a:r>
              <a:rPr lang="en-US" dirty="0" smtClean="0"/>
              <a:t>Bonding takes place in both interdependence with the other and autonomy from the other </a:t>
            </a:r>
            <a:r>
              <a:rPr lang="en-US" dirty="0" smtClean="0"/>
              <a:t>(Griffin, 2000).</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620000" cy="838200"/>
          </a:xfrm>
        </p:spPr>
        <p:txBody>
          <a:bodyPr>
            <a:noAutofit/>
          </a:bodyPr>
          <a:lstStyle/>
          <a:p>
            <a:r>
              <a:rPr lang="en-US" sz="3600" b="1" dirty="0" smtClean="0">
                <a:solidFill>
                  <a:srgbClr val="FF0000"/>
                </a:solidFill>
              </a:rPr>
              <a:t>The Three Relational Dialects</a:t>
            </a:r>
            <a:endParaRPr lang="en-US" sz="3600" b="1" dirty="0">
              <a:solidFill>
                <a:srgbClr val="FF0000"/>
              </a:solidFill>
            </a:endParaRPr>
          </a:p>
        </p:txBody>
      </p:sp>
      <p:sp>
        <p:nvSpPr>
          <p:cNvPr id="3" name="Content Placeholder 2"/>
          <p:cNvSpPr>
            <a:spLocks noGrp="1"/>
          </p:cNvSpPr>
          <p:nvPr>
            <p:ph sz="quarter" idx="1"/>
          </p:nvPr>
        </p:nvSpPr>
        <p:spPr>
          <a:xfrm>
            <a:off x="457200" y="1752600"/>
            <a:ext cx="8153400" cy="4373563"/>
          </a:xfrm>
        </p:spPr>
        <p:txBody>
          <a:bodyPr/>
          <a:lstStyle/>
          <a:p>
            <a:r>
              <a:rPr lang="en-US" dirty="0" smtClean="0"/>
              <a:t>The traditional ideals of certainty, closeness, and openness are the major goals in relationships</a:t>
            </a:r>
          </a:p>
          <a:p>
            <a:endParaRPr lang="en-US" dirty="0" smtClean="0"/>
          </a:p>
          <a:p>
            <a:pPr>
              <a:buNone/>
            </a:pPr>
            <a:endParaRPr lang="en-US" dirty="0" smtClean="0"/>
          </a:p>
          <a:p>
            <a:r>
              <a:rPr lang="en-US" dirty="0" smtClean="0"/>
              <a:t>However, real communication within family, companionship, and romance rarely pursue a straight course toward these objectives </a:t>
            </a:r>
            <a:r>
              <a:rPr lang="en-US" dirty="0" smtClean="0"/>
              <a:t>(Griffin, 2000).</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quarter" idx="1"/>
          </p:nvPr>
        </p:nvSpPr>
        <p:spPr/>
        <p:txBody>
          <a:bodyPr/>
          <a:lstStyle/>
          <a:p>
            <a:r>
              <a:rPr lang="en-US" dirty="0" smtClean="0"/>
              <a:t>Under certainty and uncertainty, predictability is required in relationships</a:t>
            </a:r>
          </a:p>
          <a:p>
            <a:endParaRPr lang="en-US" dirty="0" smtClean="0"/>
          </a:p>
          <a:p>
            <a:r>
              <a:rPr lang="en-US" dirty="0" smtClean="0"/>
              <a:t>However, predictability can also have negative impacts on relationships. </a:t>
            </a:r>
          </a:p>
          <a:p>
            <a:endParaRPr lang="en-US" dirty="0" smtClean="0"/>
          </a:p>
          <a:p>
            <a:r>
              <a:rPr lang="en-US" dirty="0" smtClean="0"/>
              <a:t>A relationship needs to have a balance between predictability and unpredictability </a:t>
            </a:r>
            <a:r>
              <a:rPr lang="en-US" dirty="0" smtClean="0"/>
              <a:t>(Griffin, 2000).</a:t>
            </a:r>
          </a:p>
          <a:p>
            <a:pPr>
              <a:buNone/>
            </a:pP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Openness and closedness</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Sometimes in relationships, partners can be extremely open that it is easy to understand their inner thoughts</a:t>
            </a:r>
          </a:p>
          <a:p>
            <a:endParaRPr lang="en-US" dirty="0" smtClean="0"/>
          </a:p>
          <a:p>
            <a:r>
              <a:rPr lang="en-US" dirty="0" smtClean="0"/>
              <a:t>However, other partners keep their hearts closed such that it becomes challenging for their partners to understand their thoughts and desires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Parallel dialectics between couple and community</a:t>
            </a:r>
            <a:endParaRPr lang="en-US" b="1" dirty="0">
              <a:solidFill>
                <a:srgbClr val="FF0000"/>
              </a:solidFill>
            </a:endParaRPr>
          </a:p>
        </p:txBody>
      </p:sp>
      <p:sp>
        <p:nvSpPr>
          <p:cNvPr id="3" name="Content Placeholder 2"/>
          <p:cNvSpPr>
            <a:spLocks noGrp="1"/>
          </p:cNvSpPr>
          <p:nvPr>
            <p:ph sz="quarter" idx="1"/>
          </p:nvPr>
        </p:nvSpPr>
        <p:spPr/>
        <p:txBody>
          <a:bodyPr/>
          <a:lstStyle/>
          <a:p>
            <a:r>
              <a:rPr lang="en-US" dirty="0" smtClean="0"/>
              <a:t>In inclusion and seclusion, couples require abundant privacy until they have formulated a code of meanings </a:t>
            </a:r>
            <a:r>
              <a:rPr lang="en-US" dirty="0" smtClean="0"/>
              <a:t>(Griffin, 2000).</a:t>
            </a:r>
          </a:p>
          <a:p>
            <a:endParaRPr lang="en-US" dirty="0" smtClean="0"/>
          </a:p>
          <a:p>
            <a:r>
              <a:rPr lang="en-US" dirty="0" smtClean="0"/>
              <a:t>A development of codes of meanings would ensure the relationship jells </a:t>
            </a:r>
          </a:p>
          <a:p>
            <a:endParaRPr lang="en-US" dirty="0" smtClean="0"/>
          </a:p>
          <a:p>
            <a:r>
              <a:rPr lang="en-US" dirty="0" smtClean="0"/>
              <a:t>In conventionality and uniqueness, society plays a role in reproducing relational patterns </a:t>
            </a:r>
            <a:r>
              <a:rPr lang="en-US" dirty="0" smtClean="0"/>
              <a:t>(Griffin, 2000).</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However, partners should be cautious of their uniqueness in order not to make others uncomfortable </a:t>
            </a:r>
            <a:r>
              <a:rPr lang="en-US" dirty="0" smtClean="0"/>
              <a:t>(Griffin, 2000).</a:t>
            </a:r>
          </a:p>
          <a:p>
            <a:endParaRPr lang="en-US" dirty="0" smtClean="0"/>
          </a:p>
          <a:p>
            <a:r>
              <a:rPr lang="en-US" dirty="0" smtClean="0"/>
              <a:t>Conformity also can cause more challenges and therefore, partners need to ensure to maintain a balance between uniqueness and conformity </a:t>
            </a:r>
            <a:r>
              <a:rPr lang="en-US" dirty="0" smtClean="0"/>
              <a:t>(Griffin, 2000).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Couples are torn between disclosing or covering it up under revealing and concealment concept</a:t>
            </a:r>
            <a:r>
              <a:rPr lang="en-US" dirty="0" smtClean="0"/>
              <a:t>(Griffin, 2000).</a:t>
            </a:r>
          </a:p>
          <a:p>
            <a:endParaRPr lang="en-US" dirty="0" smtClean="0"/>
          </a:p>
          <a:p>
            <a:endParaRPr lang="en-US" dirty="0" smtClean="0"/>
          </a:p>
          <a:p>
            <a:r>
              <a:rPr lang="en-US" dirty="0" smtClean="0"/>
              <a:t>Revealing a relationship means sacrificing the privacy element. However, revealing a relationship does not equal societal acceptance</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2233</TotalTime>
  <Words>1375</Words>
  <Application>Microsoft Office PowerPoint</Application>
  <PresentationFormat>On-screen Show (4:3)</PresentationFormat>
  <Paragraphs>76</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RELATIONAL DIALECTICS</vt:lpstr>
      <vt:lpstr>Slide 2</vt:lpstr>
      <vt:lpstr>The Push-me-pull-you dialectics</vt:lpstr>
      <vt:lpstr>The Three Relational Dialects</vt:lpstr>
      <vt:lpstr>   </vt:lpstr>
      <vt:lpstr>Openness and closedness</vt:lpstr>
      <vt:lpstr>Parallel dialectics between couple and community</vt:lpstr>
      <vt:lpstr>Slide 8</vt:lpstr>
      <vt:lpstr>Slide 9</vt:lpstr>
      <vt:lpstr>Competence in the face of contradiction</vt:lpstr>
      <vt:lpstr>Slide 11</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dc:creator>
  <cp:lastModifiedBy>Michael</cp:lastModifiedBy>
  <cp:revision>279</cp:revision>
  <dcterms:created xsi:type="dcterms:W3CDTF">2018-03-29T18:23:59Z</dcterms:created>
  <dcterms:modified xsi:type="dcterms:W3CDTF">2018-03-31T07:37:37Z</dcterms:modified>
</cp:coreProperties>
</file>