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31" autoAdjust="0"/>
  </p:normalViewPr>
  <p:slideViewPr>
    <p:cSldViewPr snapToGrid="0">
      <p:cViewPr varScale="1">
        <p:scale>
          <a:sx n="75" d="100"/>
          <a:sy n="75" d="100"/>
        </p:scale>
        <p:origin x="540" y="72"/>
      </p:cViewPr>
      <p:guideLst/>
    </p:cSldViewPr>
  </p:slideViewPr>
  <p:notesTextViewPr>
    <p:cViewPr>
      <p:scale>
        <a:sx n="1" d="1"/>
        <a:sy n="1" d="1"/>
      </p:scale>
      <p:origin x="0" y="-414"/>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58C4CC-C2E5-418C-821D-668E0F9732D4}" type="datetimeFigureOut">
              <a:rPr lang="en-US" smtClean="0"/>
              <a:t>25-May-18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07BADF-7BB5-4EFA-A17B-D3EA195554A4}" type="slidenum">
              <a:rPr lang="en-US" smtClean="0"/>
              <a:t>‹#›</a:t>
            </a:fld>
            <a:endParaRPr lang="en-US"/>
          </a:p>
        </p:txBody>
      </p:sp>
    </p:spTree>
    <p:extLst>
      <p:ext uri="{BB962C8B-B14F-4D97-AF65-F5344CB8AC3E}">
        <p14:creationId xmlns:p14="http://schemas.microsoft.com/office/powerpoint/2010/main" val="477941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REBT uses a cognitive</a:t>
            </a:r>
            <a:r>
              <a:rPr lang="en-US" baseline="0" dirty="0" smtClean="0"/>
              <a:t> approach where patients are taught to challenge their negative thoughts or negative self-statements so that they do not believe </a:t>
            </a:r>
            <a:r>
              <a:rPr lang="en-US" baseline="0" dirty="0" err="1" smtClean="0"/>
              <a:t>them.The</a:t>
            </a:r>
            <a:r>
              <a:rPr lang="en-US" baseline="0" dirty="0" smtClean="0"/>
              <a:t> therapy session achieves this by countering the negative thoughts with positive thinking as changing thoughts results in more positive feelings which helps improve the overall mood of an individual hence removing them from the depressed state they might be in.</a:t>
            </a:r>
            <a:endParaRPr lang="en-US" dirty="0"/>
          </a:p>
        </p:txBody>
      </p:sp>
      <p:sp>
        <p:nvSpPr>
          <p:cNvPr id="4" name="Slide Number Placeholder 3"/>
          <p:cNvSpPr>
            <a:spLocks noGrp="1"/>
          </p:cNvSpPr>
          <p:nvPr>
            <p:ph type="sldNum" sz="quarter" idx="10"/>
          </p:nvPr>
        </p:nvSpPr>
        <p:spPr/>
        <p:txBody>
          <a:bodyPr/>
          <a:lstStyle/>
          <a:p>
            <a:fld id="{4607BADF-7BB5-4EFA-A17B-D3EA195554A4}" type="slidenum">
              <a:rPr lang="en-US" smtClean="0"/>
              <a:t>2</a:t>
            </a:fld>
            <a:endParaRPr lang="en-US"/>
          </a:p>
        </p:txBody>
      </p:sp>
    </p:spTree>
    <p:extLst>
      <p:ext uri="{BB962C8B-B14F-4D97-AF65-F5344CB8AC3E}">
        <p14:creationId xmlns:p14="http://schemas.microsoft.com/office/powerpoint/2010/main" val="2088047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Cognitive techniques teach the patients how to deal with negative thoughts.</a:t>
            </a:r>
            <a:r>
              <a:rPr lang="en-US" baseline="0" dirty="0" smtClean="0"/>
              <a:t> The methods highly rely on challenging, explaining and teaching(</a:t>
            </a:r>
            <a:r>
              <a:rPr lang="en-US" dirty="0" smtClean="0">
                <a:latin typeface="Times New Roman" panose="02020603050405020304" pitchFamily="18" charset="0"/>
                <a:cs typeface="Times New Roman" panose="02020603050405020304" pitchFamily="18" charset="0"/>
              </a:rPr>
              <a:t>Ellis&amp; </a:t>
            </a:r>
            <a:r>
              <a:rPr lang="en-US" dirty="0" err="1" smtClean="0">
                <a:latin typeface="Times New Roman" panose="02020603050405020304" pitchFamily="18" charset="0"/>
                <a:cs typeface="Times New Roman" panose="02020603050405020304" pitchFamily="18" charset="0"/>
              </a:rPr>
              <a:t>Joffe</a:t>
            </a:r>
            <a:r>
              <a:rPr lang="en-US" dirty="0" smtClean="0">
                <a:latin typeface="Times New Roman" panose="02020603050405020304" pitchFamily="18" charset="0"/>
                <a:cs typeface="Times New Roman" panose="02020603050405020304" pitchFamily="18" charset="0"/>
              </a:rPr>
              <a:t> ,2011)</a:t>
            </a:r>
            <a:r>
              <a:rPr lang="en-US" baseline="0" dirty="0" smtClean="0"/>
              <a:t>.</a:t>
            </a:r>
          </a:p>
          <a:p>
            <a:r>
              <a:rPr lang="en-US" dirty="0" smtClean="0"/>
              <a:t>Emotive techniques</a:t>
            </a:r>
            <a:r>
              <a:rPr lang="en-US" baseline="0" dirty="0" smtClean="0"/>
              <a:t> aim to help patients understand the significance of unconditional self-acceptance to help clients deal with their irrational beliefs.</a:t>
            </a:r>
          </a:p>
          <a:p>
            <a:r>
              <a:rPr lang="en-US" baseline="0" dirty="0" smtClean="0"/>
              <a:t>Behavioral techniques aim to modify behavior by improving an individual’s mood.</a:t>
            </a:r>
            <a:endParaRPr lang="en-US" dirty="0"/>
          </a:p>
        </p:txBody>
      </p:sp>
      <p:sp>
        <p:nvSpPr>
          <p:cNvPr id="4" name="Slide Number Placeholder 3"/>
          <p:cNvSpPr>
            <a:spLocks noGrp="1"/>
          </p:cNvSpPr>
          <p:nvPr>
            <p:ph type="sldNum" sz="quarter" idx="10"/>
          </p:nvPr>
        </p:nvSpPr>
        <p:spPr/>
        <p:txBody>
          <a:bodyPr/>
          <a:lstStyle/>
          <a:p>
            <a:fld id="{4607BADF-7BB5-4EFA-A17B-D3EA195554A4}" type="slidenum">
              <a:rPr lang="en-US" smtClean="0"/>
              <a:t>3</a:t>
            </a:fld>
            <a:endParaRPr lang="en-US"/>
          </a:p>
        </p:txBody>
      </p:sp>
    </p:spTree>
    <p:extLst>
      <p:ext uri="{BB962C8B-B14F-4D97-AF65-F5344CB8AC3E}">
        <p14:creationId xmlns:p14="http://schemas.microsoft.com/office/powerpoint/2010/main" val="16283520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Rational Analysis</a:t>
            </a:r>
            <a:r>
              <a:rPr lang="en-US" baseline="0" dirty="0" smtClean="0"/>
              <a:t> entails teaching clients how to dispute irrational beliefs on their own.</a:t>
            </a:r>
          </a:p>
          <a:p>
            <a:r>
              <a:rPr lang="en-US" baseline="0" dirty="0" smtClean="0"/>
              <a:t>Changing one’s language-replacing or modifying the imprecise language that results in distorted thinking processes in individuals.</a:t>
            </a:r>
          </a:p>
          <a:p>
            <a:r>
              <a:rPr lang="en-US" dirty="0" smtClean="0"/>
              <a:t>Doing cognitive homework-clients</a:t>
            </a:r>
            <a:r>
              <a:rPr lang="en-US" baseline="0" dirty="0" smtClean="0"/>
              <a:t> make a list of their beliefs and problems and analyze how these beliefs cause personal problems.</a:t>
            </a:r>
          </a:p>
        </p:txBody>
      </p:sp>
      <p:sp>
        <p:nvSpPr>
          <p:cNvPr id="4" name="Slide Number Placeholder 3"/>
          <p:cNvSpPr>
            <a:spLocks noGrp="1"/>
          </p:cNvSpPr>
          <p:nvPr>
            <p:ph type="sldNum" sz="quarter" idx="10"/>
          </p:nvPr>
        </p:nvSpPr>
        <p:spPr/>
        <p:txBody>
          <a:bodyPr/>
          <a:lstStyle/>
          <a:p>
            <a:fld id="{4607BADF-7BB5-4EFA-A17B-D3EA195554A4}" type="slidenum">
              <a:rPr lang="en-US" smtClean="0"/>
              <a:t>4</a:t>
            </a:fld>
            <a:endParaRPr lang="en-US"/>
          </a:p>
        </p:txBody>
      </p:sp>
    </p:spTree>
    <p:extLst>
      <p:ext uri="{BB962C8B-B14F-4D97-AF65-F5344CB8AC3E}">
        <p14:creationId xmlns:p14="http://schemas.microsoft.com/office/powerpoint/2010/main" val="14753855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Bibliotherapy</a:t>
            </a:r>
            <a:r>
              <a:rPr lang="en-US" dirty="0" smtClean="0"/>
              <a:t>-Involves</a:t>
            </a:r>
            <a:r>
              <a:rPr lang="en-US" baseline="0" dirty="0" smtClean="0"/>
              <a:t> using books as part of the treatment during therapy sessions.</a:t>
            </a:r>
          </a:p>
          <a:p>
            <a:r>
              <a:rPr lang="en-US" baseline="0" dirty="0" smtClean="0"/>
              <a:t>Reframing-re-evaluating bad events and putting them in </a:t>
            </a:r>
            <a:r>
              <a:rPr lang="en-US" baseline="0" dirty="0" err="1" smtClean="0"/>
              <a:t>perspective.The</a:t>
            </a:r>
            <a:r>
              <a:rPr lang="en-US" baseline="0" dirty="0" smtClean="0"/>
              <a:t> events may be re-evaluated as uncomfortable or concerning rather than unbearable or awful.</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Psych</a:t>
            </a:r>
            <a:r>
              <a:rPr lang="en-US" baseline="0" dirty="0" smtClean="0"/>
              <a:t> educational methods use materials such as articles, books or DVDs to teach clients the nature of their problems and how they can treat them.</a:t>
            </a:r>
            <a:endParaRPr lang="en-US" dirty="0" smtClean="0"/>
          </a:p>
          <a:p>
            <a:endParaRPr lang="en-US" dirty="0"/>
          </a:p>
        </p:txBody>
      </p:sp>
      <p:sp>
        <p:nvSpPr>
          <p:cNvPr id="4" name="Slide Number Placeholder 3"/>
          <p:cNvSpPr>
            <a:spLocks noGrp="1"/>
          </p:cNvSpPr>
          <p:nvPr>
            <p:ph type="sldNum" sz="quarter" idx="10"/>
          </p:nvPr>
        </p:nvSpPr>
        <p:spPr/>
        <p:txBody>
          <a:bodyPr/>
          <a:lstStyle/>
          <a:p>
            <a:fld id="{4607BADF-7BB5-4EFA-A17B-D3EA195554A4}" type="slidenum">
              <a:rPr lang="en-US" smtClean="0"/>
              <a:t>5</a:t>
            </a:fld>
            <a:endParaRPr lang="en-US"/>
          </a:p>
        </p:txBody>
      </p:sp>
    </p:spTree>
    <p:extLst>
      <p:ext uri="{BB962C8B-B14F-4D97-AF65-F5344CB8AC3E}">
        <p14:creationId xmlns:p14="http://schemas.microsoft.com/office/powerpoint/2010/main" val="13759636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Rational emotive imagery-A mental practice that establishes emotional patterns where clients imagine themselves to be in the worst situations and changing them to more positive</a:t>
            </a:r>
            <a:r>
              <a:rPr lang="en-US" baseline="0" dirty="0" smtClean="0"/>
              <a:t> and healthy feelings.</a:t>
            </a:r>
          </a:p>
          <a:p>
            <a:r>
              <a:rPr lang="en-US" baseline="0" dirty="0" smtClean="0"/>
              <a:t>Use of force and vigor-Assists clients to go from intellectual to emotional insights to help the client understand the irrationality of a belief.</a:t>
            </a:r>
          </a:p>
          <a:p>
            <a:r>
              <a:rPr lang="en-US" baseline="0" dirty="0" smtClean="0"/>
              <a:t>Role-playing- clients act out certain behaviors to show how they feel in certain situations with the therapist.</a:t>
            </a:r>
          </a:p>
          <a:p>
            <a:r>
              <a:rPr lang="en-US" baseline="0" dirty="0" smtClean="0"/>
              <a:t>Shame attacking exercises- aim to reduce the shame that clients feel when they behave in certain ways.</a:t>
            </a:r>
            <a:endParaRPr lang="en-US" dirty="0"/>
          </a:p>
        </p:txBody>
      </p:sp>
      <p:sp>
        <p:nvSpPr>
          <p:cNvPr id="4" name="Slide Number Placeholder 3"/>
          <p:cNvSpPr>
            <a:spLocks noGrp="1"/>
          </p:cNvSpPr>
          <p:nvPr>
            <p:ph type="sldNum" sz="quarter" idx="10"/>
          </p:nvPr>
        </p:nvSpPr>
        <p:spPr/>
        <p:txBody>
          <a:bodyPr/>
          <a:lstStyle/>
          <a:p>
            <a:fld id="{4607BADF-7BB5-4EFA-A17B-D3EA195554A4}" type="slidenum">
              <a:rPr lang="en-US" smtClean="0"/>
              <a:t>6</a:t>
            </a:fld>
            <a:endParaRPr lang="en-US"/>
          </a:p>
        </p:txBody>
      </p:sp>
    </p:spTree>
    <p:extLst>
      <p:ext uri="{BB962C8B-B14F-4D97-AF65-F5344CB8AC3E}">
        <p14:creationId xmlns:p14="http://schemas.microsoft.com/office/powerpoint/2010/main" val="19706105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behavioral homework assignments enable clients to acquire new skills outside the therapy sessions which may be of more value to the client than some of the things learned during the therapy session</a:t>
            </a:r>
            <a:r>
              <a:rPr lang="en-US" dirty="0" smtClean="0">
                <a:latin typeface="Times New Roman" panose="02020603050405020304" pitchFamily="18" charset="0"/>
                <a:cs typeface="Times New Roman" panose="02020603050405020304" pitchFamily="18" charset="0"/>
              </a:rPr>
              <a:t>(Ellis, Dryden, &amp; </a:t>
            </a:r>
            <a:r>
              <a:rPr lang="en-US" dirty="0" err="1" smtClean="0">
                <a:latin typeface="Times New Roman" panose="02020603050405020304" pitchFamily="18" charset="0"/>
                <a:cs typeface="Times New Roman" panose="02020603050405020304" pitchFamily="18" charset="0"/>
              </a:rPr>
              <a:t>DiGiuseppe</a:t>
            </a:r>
            <a:r>
              <a:rPr lang="en-US" dirty="0" smtClean="0">
                <a:latin typeface="Times New Roman" panose="02020603050405020304" pitchFamily="18" charset="0"/>
                <a:cs typeface="Times New Roman" panose="02020603050405020304" pitchFamily="18" charset="0"/>
              </a:rPr>
              <a:t>, 2007)</a:t>
            </a:r>
            <a:r>
              <a:rPr lang="en-US" baseline="0" dirty="0" smtClean="0"/>
              <a:t>. This is based on the fact that the assignments may involve new difficult tasks  which require the clients to incorporate different actions or approaches.</a:t>
            </a:r>
            <a:endParaRPr lang="en-US" dirty="0"/>
          </a:p>
        </p:txBody>
      </p:sp>
      <p:sp>
        <p:nvSpPr>
          <p:cNvPr id="4" name="Slide Number Placeholder 3"/>
          <p:cNvSpPr>
            <a:spLocks noGrp="1"/>
          </p:cNvSpPr>
          <p:nvPr>
            <p:ph type="sldNum" sz="quarter" idx="10"/>
          </p:nvPr>
        </p:nvSpPr>
        <p:spPr/>
        <p:txBody>
          <a:bodyPr/>
          <a:lstStyle/>
          <a:p>
            <a:fld id="{4607BADF-7BB5-4EFA-A17B-D3EA195554A4}" type="slidenum">
              <a:rPr lang="en-US" smtClean="0"/>
              <a:t>7</a:t>
            </a:fld>
            <a:endParaRPr lang="en-US"/>
          </a:p>
        </p:txBody>
      </p:sp>
    </p:spTree>
    <p:extLst>
      <p:ext uri="{BB962C8B-B14F-4D97-AF65-F5344CB8AC3E}">
        <p14:creationId xmlns:p14="http://schemas.microsoft.com/office/powerpoint/2010/main" val="36384923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REBT is successful in therapy sessions because it gives clients an opportunity</a:t>
            </a:r>
            <a:r>
              <a:rPr lang="en-US" baseline="0" dirty="0" smtClean="0"/>
              <a:t> to conduct a self-analysis which is important in identifying some of the causes of their problems or issues. The techniques are meant to help them eliminate these problems and know how to deal with similar issues in the future. These techniques are also successful because they give the individual an opportunity to form more functional and positive beliefs.</a:t>
            </a:r>
            <a:endParaRPr lang="en-US" dirty="0"/>
          </a:p>
        </p:txBody>
      </p:sp>
      <p:sp>
        <p:nvSpPr>
          <p:cNvPr id="4" name="Slide Number Placeholder 3"/>
          <p:cNvSpPr>
            <a:spLocks noGrp="1"/>
          </p:cNvSpPr>
          <p:nvPr>
            <p:ph type="sldNum" sz="quarter" idx="10"/>
          </p:nvPr>
        </p:nvSpPr>
        <p:spPr/>
        <p:txBody>
          <a:bodyPr/>
          <a:lstStyle/>
          <a:p>
            <a:fld id="{4607BADF-7BB5-4EFA-A17B-D3EA195554A4}" type="slidenum">
              <a:rPr lang="en-US" smtClean="0"/>
              <a:t>8</a:t>
            </a:fld>
            <a:endParaRPr lang="en-US"/>
          </a:p>
        </p:txBody>
      </p:sp>
    </p:spTree>
    <p:extLst>
      <p:ext uri="{BB962C8B-B14F-4D97-AF65-F5344CB8AC3E}">
        <p14:creationId xmlns:p14="http://schemas.microsoft.com/office/powerpoint/2010/main" val="40570120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a:t>
            </a:r>
            <a:r>
              <a:rPr lang="en-US" baseline="0" dirty="0" smtClean="0"/>
              <a:t> person’s interpretation or perception of the world is best explained using the ABC method which stands for the activating event, the belief that a person has about the event and the consequence of the </a:t>
            </a:r>
            <a:r>
              <a:rPr lang="en-US" baseline="0" dirty="0" err="1" smtClean="0"/>
              <a:t>event.Therefore,negative</a:t>
            </a:r>
            <a:r>
              <a:rPr lang="en-US" baseline="0" dirty="0" smtClean="0"/>
              <a:t> self-talk results in negative feelings while positive thoughts result in positive feelings.</a:t>
            </a:r>
            <a:endParaRPr lang="en-US" dirty="0"/>
          </a:p>
        </p:txBody>
      </p:sp>
      <p:sp>
        <p:nvSpPr>
          <p:cNvPr id="4" name="Slide Number Placeholder 3"/>
          <p:cNvSpPr>
            <a:spLocks noGrp="1"/>
          </p:cNvSpPr>
          <p:nvPr>
            <p:ph type="sldNum" sz="quarter" idx="10"/>
          </p:nvPr>
        </p:nvSpPr>
        <p:spPr/>
        <p:txBody>
          <a:bodyPr/>
          <a:lstStyle/>
          <a:p>
            <a:fld id="{4607BADF-7BB5-4EFA-A17B-D3EA195554A4}" type="slidenum">
              <a:rPr lang="en-US" smtClean="0"/>
              <a:t>9</a:t>
            </a:fld>
            <a:endParaRPr lang="en-US"/>
          </a:p>
        </p:txBody>
      </p:sp>
    </p:spTree>
    <p:extLst>
      <p:ext uri="{BB962C8B-B14F-4D97-AF65-F5344CB8AC3E}">
        <p14:creationId xmlns:p14="http://schemas.microsoft.com/office/powerpoint/2010/main" val="2835649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2036595-F068-4BC8-AD80-7FEE68D83689}" type="datetimeFigureOut">
              <a:rPr lang="en-US" smtClean="0"/>
              <a:t>25-May-18</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A8426177-5C23-4AC6-8E5E-F19AF4FEEC05}" type="slidenum">
              <a:rPr lang="en-US" smtClean="0"/>
              <a:t>‹#›</a:t>
            </a:fld>
            <a:endParaRPr lang="en-US"/>
          </a:p>
        </p:txBody>
      </p:sp>
    </p:spTree>
    <p:extLst>
      <p:ext uri="{BB962C8B-B14F-4D97-AF65-F5344CB8AC3E}">
        <p14:creationId xmlns:p14="http://schemas.microsoft.com/office/powerpoint/2010/main" val="2204410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036595-F068-4BC8-AD80-7FEE68D83689}" type="datetimeFigureOut">
              <a:rPr lang="en-US" smtClean="0"/>
              <a:t>25-May-18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426177-5C23-4AC6-8E5E-F19AF4FEEC05}" type="slidenum">
              <a:rPr lang="en-US" smtClean="0"/>
              <a:t>‹#›</a:t>
            </a:fld>
            <a:endParaRPr lang="en-US"/>
          </a:p>
        </p:txBody>
      </p:sp>
    </p:spTree>
    <p:extLst>
      <p:ext uri="{BB962C8B-B14F-4D97-AF65-F5344CB8AC3E}">
        <p14:creationId xmlns:p14="http://schemas.microsoft.com/office/powerpoint/2010/main" val="2401216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036595-F068-4BC8-AD80-7FEE68D83689}" type="datetimeFigureOut">
              <a:rPr lang="en-US" smtClean="0"/>
              <a:t>25-May-18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426177-5C23-4AC6-8E5E-F19AF4FEEC05}" type="slidenum">
              <a:rPr lang="en-US" smtClean="0"/>
              <a:t>‹#›</a:t>
            </a:fld>
            <a:endParaRPr lang="en-US"/>
          </a:p>
        </p:txBody>
      </p:sp>
    </p:spTree>
    <p:extLst>
      <p:ext uri="{BB962C8B-B14F-4D97-AF65-F5344CB8AC3E}">
        <p14:creationId xmlns:p14="http://schemas.microsoft.com/office/powerpoint/2010/main" val="42165437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036595-F068-4BC8-AD80-7FEE68D83689}" type="datetimeFigureOut">
              <a:rPr lang="en-US" smtClean="0"/>
              <a:t>25-May-18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426177-5C23-4AC6-8E5E-F19AF4FEEC05}" type="slidenum">
              <a:rPr lang="en-US" smtClean="0"/>
              <a:t>‹#›</a:t>
            </a:fld>
            <a:endParaRPr lang="en-US"/>
          </a:p>
        </p:txBody>
      </p:sp>
    </p:spTree>
    <p:extLst>
      <p:ext uri="{BB962C8B-B14F-4D97-AF65-F5344CB8AC3E}">
        <p14:creationId xmlns:p14="http://schemas.microsoft.com/office/powerpoint/2010/main" val="20996088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036595-F068-4BC8-AD80-7FEE68D83689}" type="datetimeFigureOut">
              <a:rPr lang="en-US" smtClean="0"/>
              <a:t>25-May-18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426177-5C23-4AC6-8E5E-F19AF4FEEC05}" type="slidenum">
              <a:rPr lang="en-US" smtClean="0"/>
              <a:t>‹#›</a:t>
            </a:fld>
            <a:endParaRPr lang="en-US"/>
          </a:p>
        </p:txBody>
      </p:sp>
    </p:spTree>
    <p:extLst>
      <p:ext uri="{BB962C8B-B14F-4D97-AF65-F5344CB8AC3E}">
        <p14:creationId xmlns:p14="http://schemas.microsoft.com/office/powerpoint/2010/main" val="16234819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036595-F068-4BC8-AD80-7FEE68D83689}" type="datetimeFigureOut">
              <a:rPr lang="en-US" smtClean="0"/>
              <a:t>25-May-18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426177-5C23-4AC6-8E5E-F19AF4FEEC05}" type="slidenum">
              <a:rPr lang="en-US" smtClean="0"/>
              <a:t>‹#›</a:t>
            </a:fld>
            <a:endParaRPr lang="en-US"/>
          </a:p>
        </p:txBody>
      </p:sp>
    </p:spTree>
    <p:extLst>
      <p:ext uri="{BB962C8B-B14F-4D97-AF65-F5344CB8AC3E}">
        <p14:creationId xmlns:p14="http://schemas.microsoft.com/office/powerpoint/2010/main" val="18217155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036595-F068-4BC8-AD80-7FEE68D83689}" type="datetimeFigureOut">
              <a:rPr lang="en-US" smtClean="0"/>
              <a:t>25-May-18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426177-5C23-4AC6-8E5E-F19AF4FEEC05}" type="slidenum">
              <a:rPr lang="en-US" smtClean="0"/>
              <a:t>‹#›</a:t>
            </a:fld>
            <a:endParaRPr lang="en-US"/>
          </a:p>
        </p:txBody>
      </p:sp>
    </p:spTree>
    <p:extLst>
      <p:ext uri="{BB962C8B-B14F-4D97-AF65-F5344CB8AC3E}">
        <p14:creationId xmlns:p14="http://schemas.microsoft.com/office/powerpoint/2010/main" val="5546308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2036595-F068-4BC8-AD80-7FEE68D83689}" type="datetimeFigureOut">
              <a:rPr lang="en-US" smtClean="0"/>
              <a:t>25-May-18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426177-5C23-4AC6-8E5E-F19AF4FEEC05}" type="slidenum">
              <a:rPr lang="en-US" smtClean="0"/>
              <a:t>‹#›</a:t>
            </a:fld>
            <a:endParaRPr lang="en-US"/>
          </a:p>
        </p:txBody>
      </p:sp>
    </p:spTree>
    <p:extLst>
      <p:ext uri="{BB962C8B-B14F-4D97-AF65-F5344CB8AC3E}">
        <p14:creationId xmlns:p14="http://schemas.microsoft.com/office/powerpoint/2010/main" val="21732902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2036595-F068-4BC8-AD80-7FEE68D83689}" type="datetimeFigureOut">
              <a:rPr lang="en-US" smtClean="0"/>
              <a:t>25-May-18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426177-5C23-4AC6-8E5E-F19AF4FEEC05}" type="slidenum">
              <a:rPr lang="en-US" smtClean="0"/>
              <a:t>‹#›</a:t>
            </a:fld>
            <a:endParaRPr lang="en-US"/>
          </a:p>
        </p:txBody>
      </p:sp>
    </p:spTree>
    <p:extLst>
      <p:ext uri="{BB962C8B-B14F-4D97-AF65-F5344CB8AC3E}">
        <p14:creationId xmlns:p14="http://schemas.microsoft.com/office/powerpoint/2010/main" val="521966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2036595-F068-4BC8-AD80-7FEE68D83689}" type="datetimeFigureOut">
              <a:rPr lang="en-US" smtClean="0"/>
              <a:t>25-May-18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A8426177-5C23-4AC6-8E5E-F19AF4FEEC05}" type="slidenum">
              <a:rPr lang="en-US" smtClean="0"/>
              <a:t>‹#›</a:t>
            </a:fld>
            <a:endParaRPr lang="en-US"/>
          </a:p>
        </p:txBody>
      </p:sp>
    </p:spTree>
    <p:extLst>
      <p:ext uri="{BB962C8B-B14F-4D97-AF65-F5344CB8AC3E}">
        <p14:creationId xmlns:p14="http://schemas.microsoft.com/office/powerpoint/2010/main" val="2381658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036595-F068-4BC8-AD80-7FEE68D83689}" type="datetimeFigureOut">
              <a:rPr lang="en-US" smtClean="0"/>
              <a:t>25-May-18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426177-5C23-4AC6-8E5E-F19AF4FEEC05}" type="slidenum">
              <a:rPr lang="en-US" smtClean="0"/>
              <a:t>‹#›</a:t>
            </a:fld>
            <a:endParaRPr lang="en-US"/>
          </a:p>
        </p:txBody>
      </p:sp>
    </p:spTree>
    <p:extLst>
      <p:ext uri="{BB962C8B-B14F-4D97-AF65-F5344CB8AC3E}">
        <p14:creationId xmlns:p14="http://schemas.microsoft.com/office/powerpoint/2010/main" val="3986766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2036595-F068-4BC8-AD80-7FEE68D83689}" type="datetimeFigureOut">
              <a:rPr lang="en-US" smtClean="0"/>
              <a:t>25-May-18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426177-5C23-4AC6-8E5E-F19AF4FEEC05}" type="slidenum">
              <a:rPr lang="en-US" smtClean="0"/>
              <a:t>‹#›</a:t>
            </a:fld>
            <a:endParaRPr lang="en-US"/>
          </a:p>
        </p:txBody>
      </p:sp>
    </p:spTree>
    <p:extLst>
      <p:ext uri="{BB962C8B-B14F-4D97-AF65-F5344CB8AC3E}">
        <p14:creationId xmlns:p14="http://schemas.microsoft.com/office/powerpoint/2010/main" val="3100377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2036595-F068-4BC8-AD80-7FEE68D83689}" type="datetimeFigureOut">
              <a:rPr lang="en-US" smtClean="0"/>
              <a:t>25-May-18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426177-5C23-4AC6-8E5E-F19AF4FEEC05}" type="slidenum">
              <a:rPr lang="en-US" smtClean="0"/>
              <a:t>‹#›</a:t>
            </a:fld>
            <a:endParaRPr lang="en-US"/>
          </a:p>
        </p:txBody>
      </p:sp>
    </p:spTree>
    <p:extLst>
      <p:ext uri="{BB962C8B-B14F-4D97-AF65-F5344CB8AC3E}">
        <p14:creationId xmlns:p14="http://schemas.microsoft.com/office/powerpoint/2010/main" val="1323860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2036595-F068-4BC8-AD80-7FEE68D83689}" type="datetimeFigureOut">
              <a:rPr lang="en-US" smtClean="0"/>
              <a:t>25-May-18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426177-5C23-4AC6-8E5E-F19AF4FEEC05}" type="slidenum">
              <a:rPr lang="en-US" smtClean="0"/>
              <a:t>‹#›</a:t>
            </a:fld>
            <a:endParaRPr lang="en-US"/>
          </a:p>
        </p:txBody>
      </p:sp>
    </p:spTree>
    <p:extLst>
      <p:ext uri="{BB962C8B-B14F-4D97-AF65-F5344CB8AC3E}">
        <p14:creationId xmlns:p14="http://schemas.microsoft.com/office/powerpoint/2010/main" val="522744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036595-F068-4BC8-AD80-7FEE68D83689}" type="datetimeFigureOut">
              <a:rPr lang="en-US" smtClean="0"/>
              <a:t>25-May-18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426177-5C23-4AC6-8E5E-F19AF4FEEC05}" type="slidenum">
              <a:rPr lang="en-US" smtClean="0"/>
              <a:t>‹#›</a:t>
            </a:fld>
            <a:endParaRPr lang="en-US"/>
          </a:p>
        </p:txBody>
      </p:sp>
    </p:spTree>
    <p:extLst>
      <p:ext uri="{BB962C8B-B14F-4D97-AF65-F5344CB8AC3E}">
        <p14:creationId xmlns:p14="http://schemas.microsoft.com/office/powerpoint/2010/main" val="2314616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036595-F068-4BC8-AD80-7FEE68D83689}" type="datetimeFigureOut">
              <a:rPr lang="en-US" smtClean="0"/>
              <a:t>25-May-18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426177-5C23-4AC6-8E5E-F19AF4FEEC05}" type="slidenum">
              <a:rPr lang="en-US" smtClean="0"/>
              <a:t>‹#›</a:t>
            </a:fld>
            <a:endParaRPr lang="en-US"/>
          </a:p>
        </p:txBody>
      </p:sp>
    </p:spTree>
    <p:extLst>
      <p:ext uri="{BB962C8B-B14F-4D97-AF65-F5344CB8AC3E}">
        <p14:creationId xmlns:p14="http://schemas.microsoft.com/office/powerpoint/2010/main" val="2104332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036595-F068-4BC8-AD80-7FEE68D83689}" type="datetimeFigureOut">
              <a:rPr lang="en-US" smtClean="0"/>
              <a:t>25-May-18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426177-5C23-4AC6-8E5E-F19AF4FEEC05}" type="slidenum">
              <a:rPr lang="en-US" smtClean="0"/>
              <a:t>‹#›</a:t>
            </a:fld>
            <a:endParaRPr lang="en-US"/>
          </a:p>
        </p:txBody>
      </p:sp>
    </p:spTree>
    <p:extLst>
      <p:ext uri="{BB962C8B-B14F-4D97-AF65-F5344CB8AC3E}">
        <p14:creationId xmlns:p14="http://schemas.microsoft.com/office/powerpoint/2010/main" val="4161057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2036595-F068-4BC8-AD80-7FEE68D83689}" type="datetimeFigureOut">
              <a:rPr lang="en-US" smtClean="0"/>
              <a:t>25-May-18</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8426177-5C23-4AC6-8E5E-F19AF4FEEC05}" type="slidenum">
              <a:rPr lang="en-US" smtClean="0"/>
              <a:t>‹#›</a:t>
            </a:fld>
            <a:endParaRPr lang="en-US"/>
          </a:p>
        </p:txBody>
      </p:sp>
    </p:spTree>
    <p:extLst>
      <p:ext uri="{BB962C8B-B14F-4D97-AF65-F5344CB8AC3E}">
        <p14:creationId xmlns:p14="http://schemas.microsoft.com/office/powerpoint/2010/main" val="13206359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dirty="0" smtClean="0">
                <a:latin typeface="Times New Roman" panose="02020603050405020304" pitchFamily="18" charset="0"/>
                <a:cs typeface="Times New Roman" panose="02020603050405020304" pitchFamily="18" charset="0"/>
              </a:rPr>
              <a:t>Rational Emotive Behavior Therapy</a:t>
            </a:r>
            <a:endParaRPr lang="en-US" sz="48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normAutofit lnSpcReduction="10000"/>
          </a:bodyPr>
          <a:lstStyle/>
          <a:p>
            <a:r>
              <a:rPr lang="en-US" dirty="0" smtClean="0">
                <a:latin typeface="Times New Roman" panose="02020603050405020304" pitchFamily="18" charset="0"/>
                <a:cs typeface="Times New Roman" panose="02020603050405020304" pitchFamily="18" charset="0"/>
              </a:rPr>
              <a:t>Name:</a:t>
            </a:r>
          </a:p>
          <a:p>
            <a:r>
              <a:rPr lang="en-US" dirty="0" smtClean="0">
                <a:latin typeface="Times New Roman" panose="02020603050405020304" pitchFamily="18" charset="0"/>
                <a:cs typeface="Times New Roman" panose="02020603050405020304" pitchFamily="18" charset="0"/>
              </a:rPr>
              <a:t>Institution:</a:t>
            </a:r>
          </a:p>
          <a:p>
            <a:r>
              <a:rPr lang="en-US" dirty="0" smtClean="0">
                <a:latin typeface="Times New Roman" panose="02020603050405020304" pitchFamily="18" charset="0"/>
                <a:cs typeface="Times New Roman" panose="02020603050405020304" pitchFamily="18" charset="0"/>
              </a:rPr>
              <a:t>Date:</a:t>
            </a:r>
          </a:p>
          <a:p>
            <a:endParaRPr lang="en-US" dirty="0"/>
          </a:p>
        </p:txBody>
      </p:sp>
    </p:spTree>
    <p:extLst>
      <p:ext uri="{BB962C8B-B14F-4D97-AF65-F5344CB8AC3E}">
        <p14:creationId xmlns:p14="http://schemas.microsoft.com/office/powerpoint/2010/main" val="3624602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References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Ellis, A., &amp; </a:t>
            </a:r>
            <a:r>
              <a:rPr lang="en-US" dirty="0" err="1">
                <a:latin typeface="Times New Roman" panose="02020603050405020304" pitchFamily="18" charset="0"/>
                <a:cs typeface="Times New Roman" panose="02020603050405020304" pitchFamily="18" charset="0"/>
              </a:rPr>
              <a:t>Joffe</a:t>
            </a:r>
            <a:r>
              <a:rPr lang="en-US" dirty="0">
                <a:latin typeface="Times New Roman" panose="02020603050405020304" pitchFamily="18" charset="0"/>
                <a:cs typeface="Times New Roman" panose="02020603050405020304" pitchFamily="18" charset="0"/>
              </a:rPr>
              <a:t>, E. D. (2011). </a:t>
            </a:r>
            <a:r>
              <a:rPr lang="en-US" i="1" dirty="0">
                <a:latin typeface="Times New Roman" panose="02020603050405020304" pitchFamily="18" charset="0"/>
                <a:cs typeface="Times New Roman" panose="02020603050405020304" pitchFamily="18" charset="0"/>
              </a:rPr>
              <a:t>Rational emotive behavior therapy</a:t>
            </a:r>
            <a:r>
              <a:rPr lang="en-US" dirty="0">
                <a:latin typeface="Times New Roman" panose="02020603050405020304" pitchFamily="18" charset="0"/>
                <a:cs typeface="Times New Roman" panose="02020603050405020304" pitchFamily="18" charset="0"/>
              </a:rPr>
              <a:t>. Washington, D.C: American Psychological Association</a:t>
            </a:r>
            <a:r>
              <a:rPr lang="en-US" dirty="0" smtClean="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Ellis, A., Dryden, W., &amp; </a:t>
            </a:r>
            <a:r>
              <a:rPr lang="en-US" dirty="0" err="1">
                <a:latin typeface="Times New Roman" panose="02020603050405020304" pitchFamily="18" charset="0"/>
                <a:cs typeface="Times New Roman" panose="02020603050405020304" pitchFamily="18" charset="0"/>
              </a:rPr>
              <a:t>DiGiuseppe</a:t>
            </a:r>
            <a:r>
              <a:rPr lang="en-US" dirty="0">
                <a:latin typeface="Times New Roman" panose="02020603050405020304" pitchFamily="18" charset="0"/>
                <a:cs typeface="Times New Roman" panose="02020603050405020304" pitchFamily="18" charset="0"/>
              </a:rPr>
              <a:t>, R. (2007). </a:t>
            </a:r>
            <a:r>
              <a:rPr lang="en-US" i="1" dirty="0">
                <a:latin typeface="Times New Roman" panose="02020603050405020304" pitchFamily="18" charset="0"/>
                <a:cs typeface="Times New Roman" panose="02020603050405020304" pitchFamily="18" charset="0"/>
              </a:rPr>
              <a:t>The practice of rational emotive behavior therapy</a:t>
            </a:r>
            <a:r>
              <a:rPr lang="en-US" dirty="0">
                <a:latin typeface="Times New Roman" panose="02020603050405020304" pitchFamily="18" charset="0"/>
                <a:cs typeface="Times New Roman" panose="02020603050405020304" pitchFamily="18" charset="0"/>
              </a:rPr>
              <a:t>. New York: Springer Publishing.</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3186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Introduction</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nSpc>
                <a:spcPct val="150000"/>
              </a:lnSpc>
            </a:pPr>
            <a:r>
              <a:rPr lang="en-US" dirty="0" smtClean="0">
                <a:latin typeface="Times New Roman" panose="02020603050405020304" pitchFamily="18" charset="0"/>
                <a:cs typeface="Times New Roman" panose="02020603050405020304" pitchFamily="18" charset="0"/>
              </a:rPr>
              <a:t>Relative emotive behavior therapy primary goal is to change the self-defeating thoughts by training people to view their predicaments in life in a more rational way</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Ellis&amp; </a:t>
            </a:r>
            <a:r>
              <a:rPr lang="en-US" dirty="0" err="1" smtClean="0">
                <a:latin typeface="Times New Roman" panose="02020603050405020304" pitchFamily="18" charset="0"/>
                <a:cs typeface="Times New Roman" panose="02020603050405020304" pitchFamily="18" charset="0"/>
              </a:rPr>
              <a:t>Joffe</a:t>
            </a:r>
            <a:r>
              <a:rPr lang="en-US" dirty="0" smtClean="0">
                <a:latin typeface="Times New Roman" panose="02020603050405020304" pitchFamily="18" charset="0"/>
                <a:cs typeface="Times New Roman" panose="02020603050405020304" pitchFamily="18" charset="0"/>
              </a:rPr>
              <a:t> ,2011).</a:t>
            </a:r>
          </a:p>
          <a:p>
            <a:pPr>
              <a:lnSpc>
                <a:spcPct val="150000"/>
              </a:lnSpc>
            </a:pPr>
            <a:r>
              <a:rPr lang="en-US" dirty="0" smtClean="0">
                <a:latin typeface="Times New Roman" panose="02020603050405020304" pitchFamily="18" charset="0"/>
                <a:cs typeface="Times New Roman" panose="02020603050405020304" pitchFamily="18" charset="0"/>
              </a:rPr>
              <a:t>REBT uses different techniques, where each technique is tailored to the patient’s needs.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0984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REBT Techniques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The following techniques or strategies are used in REBT during therapy sessions.</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Cognitive techniques</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Emotive Techniques</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Behavioral Techniques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0761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Cognitive Techniques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The methods under cognitive techniques include ;</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Rational Analysis </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Changing one’s language</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Doing cognitive homework </a:t>
            </a:r>
          </a:p>
        </p:txBody>
      </p:sp>
    </p:spTree>
    <p:extLst>
      <p:ext uri="{BB962C8B-B14F-4D97-AF65-F5344CB8AC3E}">
        <p14:creationId xmlns:p14="http://schemas.microsoft.com/office/powerpoint/2010/main" val="3556302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Cognitive Techniques Cont.</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err="1" smtClean="0">
                <a:latin typeface="Times New Roman" panose="02020603050405020304" pitchFamily="18" charset="0"/>
                <a:cs typeface="Times New Roman" panose="02020603050405020304" pitchFamily="18" charset="0"/>
              </a:rPr>
              <a:t>Bibliotherapy</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Reframing</a:t>
            </a:r>
          </a:p>
          <a:p>
            <a:r>
              <a:rPr lang="en-US" dirty="0" smtClean="0">
                <a:latin typeface="Times New Roman" panose="02020603050405020304" pitchFamily="18" charset="0"/>
                <a:cs typeface="Times New Roman" panose="02020603050405020304" pitchFamily="18" charset="0"/>
              </a:rPr>
              <a:t>Psych educational methods</a:t>
            </a:r>
          </a:p>
          <a:p>
            <a:endParaRPr lang="en-US" dirty="0" smtClean="0"/>
          </a:p>
          <a:p>
            <a:endParaRPr lang="en-US" dirty="0"/>
          </a:p>
        </p:txBody>
      </p:sp>
    </p:spTree>
    <p:extLst>
      <p:ext uri="{BB962C8B-B14F-4D97-AF65-F5344CB8AC3E}">
        <p14:creationId xmlns:p14="http://schemas.microsoft.com/office/powerpoint/2010/main" val="1376872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Emotive Techniques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The methods under emotive techniques include;</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Rational-emotive Imagery </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Use of force and vigor</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Role Playing</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Shame attacking exercise</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7250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Behavioral Techniques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nSpc>
                <a:spcPct val="150000"/>
              </a:lnSpc>
            </a:pPr>
            <a:r>
              <a:rPr lang="en-US" dirty="0" smtClean="0">
                <a:latin typeface="Times New Roman" panose="02020603050405020304" pitchFamily="18" charset="0"/>
                <a:cs typeface="Times New Roman" panose="02020603050405020304" pitchFamily="18" charset="0"/>
              </a:rPr>
              <a:t>The techniques utilize the standard therapy procedures such as  </a:t>
            </a:r>
          </a:p>
          <a:p>
            <a:pPr marL="0" indent="0">
              <a:lnSpc>
                <a:spcPct val="150000"/>
              </a:lnSpc>
              <a:buNone/>
            </a:pPr>
            <a:r>
              <a:rPr lang="en-US" dirty="0" smtClean="0">
                <a:latin typeface="Times New Roman" panose="02020603050405020304" pitchFamily="18" charset="0"/>
                <a:cs typeface="Times New Roman" panose="02020603050405020304" pitchFamily="18" charset="0"/>
              </a:rPr>
              <a:t>Self-management principles, Operant conditioning, relaxation techniques</a:t>
            </a:r>
          </a:p>
          <a:p>
            <a:pPr marL="0" indent="0">
              <a:lnSpc>
                <a:spcPct val="150000"/>
              </a:lnSpc>
              <a:buNone/>
            </a:pPr>
            <a:r>
              <a:rPr lang="en-US" dirty="0" smtClean="0">
                <a:latin typeface="Times New Roman" panose="02020603050405020304" pitchFamily="18" charset="0"/>
                <a:cs typeface="Times New Roman" panose="02020603050405020304" pitchFamily="18" charset="0"/>
              </a:rPr>
              <a:t>Modelling. The main method includes behavioral homework assignments.</a:t>
            </a:r>
          </a:p>
          <a:p>
            <a:pPr marL="0" indent="0">
              <a:lnSpc>
                <a:spcPct val="150000"/>
              </a:lnSpc>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4256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Application of REBT</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nSpc>
                <a:spcPct val="150000"/>
              </a:lnSpc>
            </a:pPr>
            <a:r>
              <a:rPr lang="en-US" dirty="0" smtClean="0">
                <a:latin typeface="Times New Roman" panose="02020603050405020304" pitchFamily="18" charset="0"/>
                <a:cs typeface="Times New Roman" panose="02020603050405020304" pitchFamily="18" charset="0"/>
              </a:rPr>
              <a:t>The techniques in REBT were effective in helping the client deal with the negative emotions and to become self-reliant as well as accept themselves (Ellis, </a:t>
            </a:r>
            <a:r>
              <a:rPr lang="en-US" dirty="0">
                <a:latin typeface="Times New Roman" panose="02020603050405020304" pitchFamily="18" charset="0"/>
                <a:cs typeface="Times New Roman" panose="02020603050405020304" pitchFamily="18" charset="0"/>
              </a:rPr>
              <a:t>Dryden</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&amp; </a:t>
            </a:r>
            <a:r>
              <a:rPr lang="en-US" dirty="0" err="1" smtClean="0">
                <a:latin typeface="Times New Roman" panose="02020603050405020304" pitchFamily="18" charset="0"/>
                <a:cs typeface="Times New Roman" panose="02020603050405020304" pitchFamily="18" charset="0"/>
              </a:rPr>
              <a:t>DiGiuseppe</a:t>
            </a:r>
            <a:r>
              <a:rPr lang="en-US" dirty="0" smtClean="0">
                <a:latin typeface="Times New Roman" panose="02020603050405020304" pitchFamily="18" charset="0"/>
                <a:cs typeface="Times New Roman" panose="02020603050405020304" pitchFamily="18" charset="0"/>
              </a:rPr>
              <a:t>, 2007</a:t>
            </a:r>
            <a:r>
              <a:rPr lang="en-US" dirty="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a:t>
            </a:r>
          </a:p>
          <a:p>
            <a:pPr>
              <a:lnSpc>
                <a:spcPct val="150000"/>
              </a:lnSpc>
            </a:pPr>
            <a:r>
              <a:rPr lang="en-US" dirty="0" smtClean="0">
                <a:latin typeface="Times New Roman" panose="02020603050405020304" pitchFamily="18" charset="0"/>
                <a:cs typeface="Times New Roman" panose="02020603050405020304" pitchFamily="18" charset="0"/>
              </a:rPr>
              <a:t>The methods also allow clients to know how to deal with similar issues in the future since the focus is on both present and future issues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2778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Conclusion</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nSpc>
                <a:spcPct val="150000"/>
              </a:lnSpc>
            </a:pPr>
            <a:r>
              <a:rPr lang="en-US" dirty="0" smtClean="0">
                <a:latin typeface="Times New Roman" panose="02020603050405020304" pitchFamily="18" charset="0"/>
                <a:cs typeface="Times New Roman" panose="02020603050405020304" pitchFamily="18" charset="0"/>
              </a:rPr>
              <a:t>The techniques in REBT help clients understand and rectify their unhealthy thinking patterns. It is based on the notion that how we perceive the world around us highly determines how we feel and act.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2868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154</TotalTime>
  <Words>794</Words>
  <Application>Microsoft Office PowerPoint</Application>
  <PresentationFormat>Widescreen</PresentationFormat>
  <Paragraphs>64</Paragraphs>
  <Slides>10</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Corbel</vt:lpstr>
      <vt:lpstr>Times New Roman</vt:lpstr>
      <vt:lpstr>Wingdings</vt:lpstr>
      <vt:lpstr>Parallax</vt:lpstr>
      <vt:lpstr>Rational Emotive Behavior Therapy</vt:lpstr>
      <vt:lpstr>Introduction</vt:lpstr>
      <vt:lpstr>REBT Techniques</vt:lpstr>
      <vt:lpstr>Cognitive Techniques</vt:lpstr>
      <vt:lpstr>Cognitive Techniques Cont.</vt:lpstr>
      <vt:lpstr>Emotive Techniques</vt:lpstr>
      <vt:lpstr>Behavioral Techniques</vt:lpstr>
      <vt:lpstr>Application of REBT</vt:lpstr>
      <vt:lpstr>Conclusion</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Rational</dc:title>
  <dc:creator>ian mugambi</dc:creator>
  <cp:lastModifiedBy>ian mugambi</cp:lastModifiedBy>
  <cp:revision>29</cp:revision>
  <dcterms:created xsi:type="dcterms:W3CDTF">2018-05-25T02:13:33Z</dcterms:created>
  <dcterms:modified xsi:type="dcterms:W3CDTF">2018-05-25T04:48:23Z</dcterms:modified>
</cp:coreProperties>
</file>