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2" r:id="rId7"/>
    <p:sldId id="261"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31" autoAdjust="0"/>
  </p:normalViewPr>
  <p:slideViewPr>
    <p:cSldViewPr snapToGrid="0">
      <p:cViewPr varScale="1">
        <p:scale>
          <a:sx n="75" d="100"/>
          <a:sy n="75"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DF26-2131-47BD-BC0C-7C55F50ECD6F}" type="datetimeFigureOut">
              <a:rPr lang="en-US" smtClean="0"/>
              <a:t>28-May-18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2DDCD-EC31-491A-8EC3-4E868D29EE39}" type="slidenum">
              <a:rPr lang="en-US" smtClean="0"/>
              <a:t>‹#›</a:t>
            </a:fld>
            <a:endParaRPr lang="en-US"/>
          </a:p>
        </p:txBody>
      </p:sp>
    </p:spTree>
    <p:extLst>
      <p:ext uri="{BB962C8B-B14F-4D97-AF65-F5344CB8AC3E}">
        <p14:creationId xmlns:p14="http://schemas.microsoft.com/office/powerpoint/2010/main" val="70179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Store branding is an important</a:t>
            </a:r>
            <a:r>
              <a:rPr lang="en-US" baseline="0" dirty="0" smtClean="0"/>
              <a:t> advertising tool for retail companies because it not only makes the brand known to the consumers but also enable the consumers to differentiate the company’s brand with that of the competitors in the industry. Store brands also have a positive impact on the company’s overall image in the sense that the prices and the values in the store reflect to the company’s brand image(Kremer, 2012). It also increases brand awareness in the market.</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2</a:t>
            </a:fld>
            <a:endParaRPr lang="en-US"/>
          </a:p>
        </p:txBody>
      </p:sp>
    </p:spTree>
    <p:extLst>
      <p:ext uri="{BB962C8B-B14F-4D97-AF65-F5344CB8AC3E}">
        <p14:creationId xmlns:p14="http://schemas.microsoft.com/office/powerpoint/2010/main" val="267327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design of the exterior of a shop engage customers with the company’s products as the store</a:t>
            </a:r>
            <a:r>
              <a:rPr lang="en-US" baseline="0" dirty="0" smtClean="0"/>
              <a:t> makes the products visible to the customers .For instance, most  Forever 21 shops have large glass windows to enable their target customers to have a sneak peek of what is inside the shops. It is a way of influencing their target customers to enter the shop and purchase the products. The windows also allow enough lighting in the shops which allows customers to have a good shopping experience.</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3</a:t>
            </a:fld>
            <a:endParaRPr lang="en-US"/>
          </a:p>
        </p:txBody>
      </p:sp>
    </p:spTree>
    <p:extLst>
      <p:ext uri="{BB962C8B-B14F-4D97-AF65-F5344CB8AC3E}">
        <p14:creationId xmlns:p14="http://schemas.microsoft.com/office/powerpoint/2010/main" val="177294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store layout of Forever</a:t>
            </a:r>
            <a:r>
              <a:rPr lang="en-US" baseline="0" dirty="0" smtClean="0"/>
              <a:t> 21 is designed in a way that the men, women and kids sections are separate and clearly identified which helps the customers have an easy shopping experience and to get their desired product easily. The store layout also has a wide customer path which is designed to accommodate strollers and also enhance the interior image of the store. Therefore, customers are able to walk around comfortably without feeling constricted in any way.</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4</a:t>
            </a:fld>
            <a:endParaRPr lang="en-US"/>
          </a:p>
        </p:txBody>
      </p:sp>
    </p:spTree>
    <p:extLst>
      <p:ext uri="{BB962C8B-B14F-4D97-AF65-F5344CB8AC3E}">
        <p14:creationId xmlns:p14="http://schemas.microsoft.com/office/powerpoint/2010/main" val="225937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store signage is</a:t>
            </a:r>
            <a:r>
              <a:rPr lang="en-US" baseline="0" dirty="0" smtClean="0"/>
              <a:t> an opportunity for companies to promote their brand. It is also a way to promote the company’s identity and also give first time customers an impression about the brand and give them a memorable first impression(</a:t>
            </a:r>
            <a:r>
              <a:rPr lang="en-US" dirty="0" smtClean="0"/>
              <a:t>O'Donnell</a:t>
            </a:r>
            <a:r>
              <a:rPr lang="en-US" baseline="0" dirty="0" smtClean="0"/>
              <a:t> </a:t>
            </a:r>
            <a:r>
              <a:rPr lang="en-US" dirty="0" smtClean="0"/>
              <a:t>&amp; Yarrow,2013)</a:t>
            </a:r>
            <a:r>
              <a:rPr lang="en-US" baseline="0" dirty="0" smtClean="0"/>
              <a:t>. Forever 21 understands this concept as most of the company’s retail store have a signage with the name of the company as well as window displays which are meant to help promote the clothes to the target customers as well as  influencing their purchase decisions.</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5</a:t>
            </a:fld>
            <a:endParaRPr lang="en-US"/>
          </a:p>
        </p:txBody>
      </p:sp>
    </p:spTree>
    <p:extLst>
      <p:ext uri="{BB962C8B-B14F-4D97-AF65-F5344CB8AC3E}">
        <p14:creationId xmlns:p14="http://schemas.microsoft.com/office/powerpoint/2010/main" val="377978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Forever 21 has four</a:t>
            </a:r>
            <a:r>
              <a:rPr lang="en-US" baseline="0" dirty="0" smtClean="0"/>
              <a:t> different departments that cater for the different needs of their customers in the market. The departments are found in different sections of the store where the merchandise are arranged in a way that is easy for the customers to identify what they want to purchase. The fact that these departments promote convenience for shoppers enhance the overall brand image of the company hence allowing the company to acquire a large market share in the fashion industry(Plunkett,2008).</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6</a:t>
            </a:fld>
            <a:endParaRPr lang="en-US"/>
          </a:p>
        </p:txBody>
      </p:sp>
    </p:spTree>
    <p:extLst>
      <p:ext uri="{BB962C8B-B14F-4D97-AF65-F5344CB8AC3E}">
        <p14:creationId xmlns:p14="http://schemas.microsoft.com/office/powerpoint/2010/main" val="101293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strategies in forever</a:t>
            </a:r>
            <a:r>
              <a:rPr lang="en-US" baseline="0" dirty="0" smtClean="0"/>
              <a:t> 21 store designs that seem to guide shoppers are the company’s great window displays and website</a:t>
            </a:r>
            <a:r>
              <a:rPr lang="en-US" baseline="0" dirty="0" smtClean="0"/>
              <a:t>(</a:t>
            </a:r>
            <a:r>
              <a:rPr lang="en-US" dirty="0" smtClean="0"/>
              <a:t>O'Donnell</a:t>
            </a:r>
            <a:r>
              <a:rPr lang="en-US" baseline="0" dirty="0" smtClean="0"/>
              <a:t> </a:t>
            </a:r>
            <a:r>
              <a:rPr lang="en-US" dirty="0" smtClean="0"/>
              <a:t>&amp; Yarrow,2013)</a:t>
            </a:r>
            <a:r>
              <a:rPr lang="en-US" baseline="0" dirty="0" smtClean="0"/>
              <a:t>The company’s website specifically has procedures that make it easy for the shoppers to identify the products that they want to purchase. The window displays allow the customers to identify what they will get from entering the store. This is a strategy of attracting specific type of customers that the company aims to get.</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7</a:t>
            </a:fld>
            <a:endParaRPr lang="en-US"/>
          </a:p>
        </p:txBody>
      </p:sp>
    </p:spTree>
    <p:extLst>
      <p:ext uri="{BB962C8B-B14F-4D97-AF65-F5344CB8AC3E}">
        <p14:creationId xmlns:p14="http://schemas.microsoft.com/office/powerpoint/2010/main" val="129038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Forever 21 products</a:t>
            </a:r>
            <a:r>
              <a:rPr lang="en-US" baseline="0" dirty="0" smtClean="0"/>
              <a:t> are mainly trendy fashion items meaning that the demand for their clothes and accessories is high. Thus, their trendy items satisfies the need of most customers. However, to ensure that a purchase is made, forever 21 stores have sales associates that assist customers while doing their shopping and influence their purchasing decisions. The online shopping at Forever 21 also has easy steps that customers can easily follow while making their purchases.</a:t>
            </a:r>
            <a:endParaRPr lang="en-US" dirty="0"/>
          </a:p>
        </p:txBody>
      </p:sp>
      <p:sp>
        <p:nvSpPr>
          <p:cNvPr id="4" name="Slide Number Placeholder 3"/>
          <p:cNvSpPr>
            <a:spLocks noGrp="1"/>
          </p:cNvSpPr>
          <p:nvPr>
            <p:ph type="sldNum" sz="quarter" idx="10"/>
          </p:nvPr>
        </p:nvSpPr>
        <p:spPr/>
        <p:txBody>
          <a:bodyPr/>
          <a:lstStyle/>
          <a:p>
            <a:fld id="{D932DDCD-EC31-491A-8EC3-4E868D29EE39}" type="slidenum">
              <a:rPr lang="en-US" smtClean="0"/>
              <a:t>8</a:t>
            </a:fld>
            <a:endParaRPr lang="en-US"/>
          </a:p>
        </p:txBody>
      </p:sp>
    </p:spTree>
    <p:extLst>
      <p:ext uri="{BB962C8B-B14F-4D97-AF65-F5344CB8AC3E}">
        <p14:creationId xmlns:p14="http://schemas.microsoft.com/office/powerpoint/2010/main" val="2993081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5D4B465-BEA9-4714-B25E-A30B7A28F95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6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4D56A-34A5-4BAE-9844-9B5263560C4A}" type="datetimeFigureOut">
              <a:rPr lang="en-US" smtClean="0"/>
              <a:t>28-May-18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22685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82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06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85611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85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00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11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4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91687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4D56A-34A5-4BAE-9844-9B5263560C4A}" type="datetimeFigureOut">
              <a:rPr lang="en-US" smtClean="0"/>
              <a:t>28-May-18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4B465-BEA9-4714-B25E-A30B7A28F95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49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64D56A-34A5-4BAE-9844-9B5263560C4A}" type="datetimeFigureOut">
              <a:rPr lang="en-US" smtClean="0"/>
              <a:t>28-May-18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395162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64D56A-34A5-4BAE-9844-9B5263560C4A}" type="datetimeFigureOut">
              <a:rPr lang="en-US" smtClean="0"/>
              <a:t>28-May-18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4B465-BEA9-4714-B25E-A30B7A28F95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56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64D56A-34A5-4BAE-9844-9B5263560C4A}" type="datetimeFigureOut">
              <a:rPr lang="en-US" smtClean="0"/>
              <a:t>28-May-18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4B465-BEA9-4714-B25E-A30B7A28F95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02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D56A-34A5-4BAE-9844-9B5263560C4A}" type="datetimeFigureOut">
              <a:rPr lang="en-US" smtClean="0"/>
              <a:t>28-May-18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11305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4D56A-34A5-4BAE-9844-9B5263560C4A}" type="datetimeFigureOut">
              <a:rPr lang="en-US" smtClean="0"/>
              <a:t>28-May-18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4B465-BEA9-4714-B25E-A30B7A28F95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7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4D56A-34A5-4BAE-9844-9B5263560C4A}" type="datetimeFigureOut">
              <a:rPr lang="en-US" smtClean="0"/>
              <a:t>28-May-18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4B465-BEA9-4714-B25E-A30B7A28F95A}" type="slidenum">
              <a:rPr lang="en-US" smtClean="0"/>
              <a:t>‹#›</a:t>
            </a:fld>
            <a:endParaRPr lang="en-US"/>
          </a:p>
        </p:txBody>
      </p:sp>
    </p:spTree>
    <p:extLst>
      <p:ext uri="{BB962C8B-B14F-4D97-AF65-F5344CB8AC3E}">
        <p14:creationId xmlns:p14="http://schemas.microsoft.com/office/powerpoint/2010/main" val="13737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64D56A-34A5-4BAE-9844-9B5263560C4A}" type="datetimeFigureOut">
              <a:rPr lang="en-US" smtClean="0"/>
              <a:t>28-May-18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D4B465-BEA9-4714-B25E-A30B7A28F95A}" type="slidenum">
              <a:rPr lang="en-US" smtClean="0"/>
              <a:t>‹#›</a:t>
            </a:fld>
            <a:endParaRPr lang="en-US"/>
          </a:p>
        </p:txBody>
      </p:sp>
    </p:spTree>
    <p:extLst>
      <p:ext uri="{BB962C8B-B14F-4D97-AF65-F5344CB8AC3E}">
        <p14:creationId xmlns:p14="http://schemas.microsoft.com/office/powerpoint/2010/main" val="39520165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The In-Store Buying Experience-Forever </a:t>
            </a:r>
            <a:r>
              <a:rPr lang="en-US" dirty="0" smtClean="0"/>
              <a:t>21</a:t>
            </a:r>
            <a:endParaRPr lang="en-US" dirty="0"/>
          </a:p>
        </p:txBody>
      </p:sp>
      <p:sp>
        <p:nvSpPr>
          <p:cNvPr id="3" name="Subtitle 2"/>
          <p:cNvSpPr>
            <a:spLocks noGrp="1"/>
          </p:cNvSpPr>
          <p:nvPr>
            <p:ph type="subTitle"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Name:</a:t>
            </a:r>
          </a:p>
          <a:p>
            <a:r>
              <a:rPr lang="en-US" dirty="0" smtClean="0">
                <a:latin typeface="Times New Roman" panose="02020603050405020304" pitchFamily="18" charset="0"/>
                <a:cs typeface="Times New Roman" panose="02020603050405020304" pitchFamily="18" charset="0"/>
              </a:rPr>
              <a:t>Institution:</a:t>
            </a:r>
          </a:p>
          <a:p>
            <a:r>
              <a:rPr lang="en-US" dirty="0" smtClean="0">
                <a:latin typeface="Times New Roman" panose="02020603050405020304" pitchFamily="18" charset="0"/>
                <a:cs typeface="Times New Roman" panose="02020603050405020304" pitchFamily="18" charset="0"/>
              </a:rPr>
              <a:t>Date</a:t>
            </a:r>
            <a:endParaRPr lang="en-US" dirty="0"/>
          </a:p>
        </p:txBody>
      </p:sp>
    </p:spTree>
    <p:extLst>
      <p:ext uri="{BB962C8B-B14F-4D97-AF65-F5344CB8AC3E}">
        <p14:creationId xmlns:p14="http://schemas.microsoft.com/office/powerpoint/2010/main" val="138708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indent="-457200"/>
            <a:r>
              <a:rPr lang="en-US" dirty="0" smtClean="0">
                <a:latin typeface="Times New Roman" panose="02020603050405020304" pitchFamily="18" charset="0"/>
                <a:cs typeface="Times New Roman" panose="02020603050405020304" pitchFamily="18" charset="0"/>
              </a:rPr>
              <a:t>Kremer. F.(2012). </a:t>
            </a:r>
            <a:r>
              <a:rPr lang="en-US" dirty="0">
                <a:latin typeface="Times New Roman" panose="02020603050405020304" pitchFamily="18" charset="0"/>
                <a:cs typeface="Times New Roman" panose="02020603050405020304" pitchFamily="18" charset="0"/>
              </a:rPr>
              <a:t>How store brands build retailer brand </a:t>
            </a:r>
            <a:r>
              <a:rPr lang="en-US" dirty="0" smtClean="0">
                <a:latin typeface="Times New Roman" panose="02020603050405020304" pitchFamily="18" charset="0"/>
                <a:cs typeface="Times New Roman" panose="02020603050405020304" pitchFamily="18" charset="0"/>
              </a:rPr>
              <a:t>image. </a:t>
            </a:r>
            <a:r>
              <a:rPr lang="en-US" i="1" dirty="0" smtClean="0">
                <a:latin typeface="Times New Roman" panose="02020603050405020304" pitchFamily="18" charset="0"/>
                <a:cs typeface="Times New Roman" panose="02020603050405020304" pitchFamily="18" charset="0"/>
              </a:rPr>
              <a:t>International Journal of Retail and Distribution Management. </a:t>
            </a:r>
            <a:r>
              <a:rPr lang="en-US" dirty="0" smtClean="0">
                <a:latin typeface="Times New Roman" panose="02020603050405020304" pitchFamily="18" charset="0"/>
                <a:cs typeface="Times New Roman" panose="02020603050405020304" pitchFamily="18" charset="0"/>
              </a:rPr>
              <a:t>40(7).</a:t>
            </a:r>
          </a:p>
          <a:p>
            <a:pPr indent="-457200"/>
            <a:r>
              <a:rPr lang="en-US" dirty="0">
                <a:latin typeface="Times New Roman" panose="02020603050405020304" pitchFamily="18" charset="0"/>
                <a:cs typeface="Times New Roman" panose="02020603050405020304" pitchFamily="18" charset="0"/>
              </a:rPr>
              <a:t>O'Donnell, J., &amp; Yarrow, K. (2013). </a:t>
            </a:r>
            <a:r>
              <a:rPr lang="en-US" i="1" dirty="0">
                <a:latin typeface="Times New Roman" panose="02020603050405020304" pitchFamily="18" charset="0"/>
                <a:cs typeface="Times New Roman" panose="02020603050405020304" pitchFamily="18" charset="0"/>
              </a:rPr>
              <a:t>Gen buy: How tweens, teens and twenty-</a:t>
            </a:r>
            <a:r>
              <a:rPr lang="en-US" i="1" dirty="0" err="1">
                <a:latin typeface="Times New Roman" panose="02020603050405020304" pitchFamily="18" charset="0"/>
                <a:cs typeface="Times New Roman" panose="02020603050405020304" pitchFamily="18" charset="0"/>
              </a:rPr>
              <a:t>somethings</a:t>
            </a:r>
            <a:r>
              <a:rPr lang="en-US" i="1" dirty="0">
                <a:latin typeface="Times New Roman" panose="02020603050405020304" pitchFamily="18" charset="0"/>
                <a:cs typeface="Times New Roman" panose="02020603050405020304" pitchFamily="18" charset="0"/>
              </a:rPr>
              <a:t> are revolutionizing retail</a:t>
            </a:r>
            <a:r>
              <a:rPr lang="en-US" dirty="0">
                <a:latin typeface="Times New Roman" panose="02020603050405020304" pitchFamily="18" charset="0"/>
                <a:cs typeface="Times New Roman" panose="02020603050405020304" pitchFamily="18" charset="0"/>
              </a:rPr>
              <a:t>. San Francisco, </a:t>
            </a:r>
            <a:r>
              <a:rPr lang="en-US" dirty="0" err="1">
                <a:latin typeface="Times New Roman" panose="02020603050405020304" pitchFamily="18" charset="0"/>
                <a:cs typeface="Times New Roman" panose="02020603050405020304" pitchFamily="18" charset="0"/>
              </a:rPr>
              <a:t>Calif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Jossey</a:t>
            </a:r>
            <a:r>
              <a:rPr lang="en-US" dirty="0">
                <a:latin typeface="Times New Roman" panose="02020603050405020304" pitchFamily="18" charset="0"/>
                <a:cs typeface="Times New Roman" panose="02020603050405020304" pitchFamily="18" charset="0"/>
              </a:rPr>
              <a:t>-Bass.</a:t>
            </a:r>
          </a:p>
          <a:p>
            <a:pPr indent="-457200"/>
            <a:r>
              <a:rPr lang="en-US" dirty="0">
                <a:latin typeface="Times New Roman" panose="02020603050405020304" pitchFamily="18" charset="0"/>
                <a:cs typeface="Times New Roman" panose="02020603050405020304" pitchFamily="18" charset="0"/>
              </a:rPr>
              <a:t>Plunkett, J. W., &amp; Plunkett Research, Ltd. (2008). </a:t>
            </a:r>
            <a:r>
              <a:rPr lang="en-US" i="1" dirty="0">
                <a:latin typeface="Times New Roman" panose="02020603050405020304" pitchFamily="18" charset="0"/>
                <a:cs typeface="Times New Roman" panose="02020603050405020304" pitchFamily="18" charset="0"/>
              </a:rPr>
              <a:t>Plunkett's apparel &amp; textiles industry almanac 2008: The only comprehensive guide to apparel companies and trends</a:t>
            </a:r>
            <a:r>
              <a:rPr lang="en-US" dirty="0">
                <a:latin typeface="Times New Roman" panose="02020603050405020304" pitchFamily="18" charset="0"/>
                <a:cs typeface="Times New Roman" panose="02020603050405020304" pitchFamily="18" charset="0"/>
              </a:rPr>
              <a:t>. Houston, Tex: Plunkett Research.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86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58924"/>
            <a:ext cx="10515600" cy="1325563"/>
          </a:xfrm>
        </p:spPr>
        <p:txBody>
          <a:bodyPr/>
          <a:lstStyle/>
          <a:p>
            <a:pPr algn="ctr"/>
            <a:r>
              <a:rPr lang="en-US" dirty="0" smtClean="0"/>
              <a:t>Store Branding</a:t>
            </a:r>
            <a:endParaRPr lang="en-US" dirty="0"/>
          </a:p>
        </p:txBody>
      </p:sp>
      <p:sp>
        <p:nvSpPr>
          <p:cNvPr id="5" name="Content Placeholder 4"/>
          <p:cNvSpPr>
            <a:spLocks noGrp="1"/>
          </p:cNvSpPr>
          <p:nvPr>
            <p:ph sz="half" idx="1"/>
          </p:nvPr>
        </p:nvSpPr>
        <p:spPr>
          <a:xfrm>
            <a:off x="1307481" y="3376865"/>
            <a:ext cx="4250169" cy="2964558"/>
          </a:xfrm>
        </p:spPr>
        <p:txBody>
          <a:bodyPr>
            <a:normAutofit fontScale="47500" lnSpcReduction="20000"/>
          </a:bodyPr>
          <a:lstStyle/>
          <a:p>
            <a:endParaRPr lang="en-US" dirty="0" smtClean="0"/>
          </a:p>
          <a:p>
            <a:endParaRPr lang="en-US" sz="1500"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5100" dirty="0" smtClean="0"/>
              <a:t>Butterboom.com</a:t>
            </a:r>
            <a:endParaRPr lang="en-US" sz="5100" dirty="0"/>
          </a:p>
        </p:txBody>
      </p:sp>
      <p:sp>
        <p:nvSpPr>
          <p:cNvPr id="4" name="Content Placeholder 3"/>
          <p:cNvSpPr>
            <a:spLocks noGrp="1"/>
          </p:cNvSpPr>
          <p:nvPr>
            <p:ph sz="half" idx="2"/>
          </p:nvPr>
        </p:nvSpPr>
        <p:spPr/>
        <p:txBody>
          <a:bodyPr>
            <a:normAutofit fontScale="47500" lnSpcReduction="20000"/>
          </a:bodyPr>
          <a:lstStyle/>
          <a:p>
            <a:endParaRPr lang="en-US" dirty="0"/>
          </a:p>
          <a:p>
            <a:pPr>
              <a:lnSpc>
                <a:spcPct val="120000"/>
              </a:lnSpc>
            </a:pPr>
            <a:r>
              <a:rPr lang="en-US" sz="5100" dirty="0" smtClean="0">
                <a:latin typeface="Times New Roman" panose="02020603050405020304" pitchFamily="18" charset="0"/>
                <a:cs typeface="Times New Roman" panose="02020603050405020304" pitchFamily="18" charset="0"/>
              </a:rPr>
              <a:t>Customers easily identify with the brand</a:t>
            </a:r>
          </a:p>
          <a:p>
            <a:pPr>
              <a:lnSpc>
                <a:spcPct val="120000"/>
              </a:lnSpc>
            </a:pPr>
            <a:r>
              <a:rPr lang="en-US" sz="5100" dirty="0" smtClean="0">
                <a:latin typeface="Times New Roman" panose="02020603050405020304" pitchFamily="18" charset="0"/>
                <a:cs typeface="Times New Roman" panose="02020603050405020304" pitchFamily="18" charset="0"/>
              </a:rPr>
              <a:t>The company Is able to differentiate itself with brands in the similar industry.</a:t>
            </a:r>
          </a:p>
          <a:p>
            <a:pPr>
              <a:lnSpc>
                <a:spcPct val="120000"/>
              </a:lnSpc>
            </a:pPr>
            <a:r>
              <a:rPr lang="en-US" sz="5100" dirty="0" smtClean="0">
                <a:latin typeface="Times New Roman" panose="02020603050405020304" pitchFamily="18" charset="0"/>
                <a:cs typeface="Times New Roman" panose="02020603050405020304" pitchFamily="18" charset="0"/>
              </a:rPr>
              <a:t>Make the brand unmistakable for the customers</a:t>
            </a:r>
            <a:endParaRPr lang="en-US" sz="5100" dirty="0">
              <a:latin typeface="Times New Roman" panose="02020603050405020304" pitchFamily="18" charset="0"/>
              <a:cs typeface="Times New Roman" panose="02020603050405020304" pitchFamily="18" charset="0"/>
            </a:endParaRPr>
          </a:p>
        </p:txBody>
      </p:sp>
      <p:sp>
        <p:nvSpPr>
          <p:cNvPr id="6" name="AutoShape 4" descr="Image result for forever 21"/>
          <p:cNvSpPr>
            <a:spLocks noChangeAspect="1" noChangeArrowheads="1"/>
          </p:cNvSpPr>
          <p:nvPr/>
        </p:nvSpPr>
        <p:spPr bwMode="auto">
          <a:xfrm>
            <a:off x="1723118" y="28362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forever 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forever 21 st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89" y="2273300"/>
            <a:ext cx="4931196" cy="285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1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Store Exterior</a:t>
            </a:r>
            <a:endParaRPr lang="en-US" dirty="0">
              <a:latin typeface="Times New Roman" panose="02020603050405020304" pitchFamily="18" charset="0"/>
              <a:cs typeface="Times New Roman" panose="02020603050405020304" pitchFamily="18" charset="0"/>
            </a:endParaRPr>
          </a:p>
        </p:txBody>
      </p:sp>
      <p:pic>
        <p:nvPicPr>
          <p:cNvPr id="2050" name="Picture 2" descr="Image result for store exterior of forever 2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71183" y="2090058"/>
            <a:ext cx="4685496" cy="33725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Enhance visibility of products</a:t>
            </a:r>
          </a:p>
          <a:p>
            <a:pPr>
              <a:lnSpc>
                <a:spcPct val="150000"/>
              </a:lnSpc>
            </a:pPr>
            <a:r>
              <a:rPr lang="en-US" dirty="0" smtClean="0">
                <a:latin typeface="Times New Roman" panose="02020603050405020304" pitchFamily="18" charset="0"/>
                <a:cs typeface="Times New Roman" panose="02020603050405020304" pitchFamily="18" charset="0"/>
              </a:rPr>
              <a:t>Convenience for target customers.</a:t>
            </a:r>
          </a:p>
          <a:p>
            <a:pPr>
              <a:lnSpc>
                <a:spcPct val="150000"/>
              </a:lnSpc>
            </a:pPr>
            <a:r>
              <a:rPr lang="en-US" dirty="0" smtClean="0">
                <a:latin typeface="Times New Roman" panose="02020603050405020304" pitchFamily="18" charset="0"/>
                <a:cs typeface="Times New Roman" panose="02020603050405020304" pitchFamily="18" charset="0"/>
              </a:rPr>
              <a:t>Contributes to the customers’ shopping experience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5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Store Layout</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Customers are able to get the desired product easily.</a:t>
            </a:r>
          </a:p>
          <a:p>
            <a:r>
              <a:rPr lang="en-US" dirty="0" smtClean="0">
                <a:latin typeface="Times New Roman" panose="02020603050405020304" pitchFamily="18" charset="0"/>
                <a:cs typeface="Times New Roman" panose="02020603050405020304" pitchFamily="18" charset="0"/>
              </a:rPr>
              <a:t>The partitions and arrangement of attires make the shopping experience easy and interesting</a:t>
            </a:r>
            <a:r>
              <a:rPr lang="en-US" dirty="0" smtClean="0"/>
              <a:t>.</a:t>
            </a:r>
            <a:endParaRPr lang="en-US" dirty="0"/>
          </a:p>
        </p:txBody>
      </p:sp>
      <p:sp>
        <p:nvSpPr>
          <p:cNvPr id="5" name="Content Placeholder 4"/>
          <p:cNvSpPr>
            <a:spLocks noGrp="1"/>
          </p:cNvSpPr>
          <p:nvPr>
            <p:ph sz="half"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Pintrest.com</a:t>
            </a:r>
            <a:endParaRPr lang="en-US" dirty="0"/>
          </a:p>
        </p:txBody>
      </p:sp>
      <p:pic>
        <p:nvPicPr>
          <p:cNvPr id="7" name="Picture 2" descr="Image result for forever 21 store layou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5402" y="2285999"/>
            <a:ext cx="4718050" cy="314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3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Store Signage </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914400" y="1948584"/>
            <a:ext cx="5181600" cy="4351338"/>
          </a:xfrm>
        </p:spPr>
        <p:txBody>
          <a:bodyPr>
            <a:normAutofit lnSpcReduction="10000"/>
          </a:bodyPr>
          <a:lstStyle/>
          <a:p>
            <a:endParaRPr lang="en-US" dirty="0" smtClean="0"/>
          </a:p>
          <a:p>
            <a:endParaRPr lang="en-US" dirty="0"/>
          </a:p>
          <a:p>
            <a:endParaRPr lang="en-US" sz="1400"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Msmagazine.com</a:t>
            </a:r>
            <a:endParaRPr lang="en-US" dirty="0"/>
          </a:p>
        </p:txBody>
      </p:sp>
      <p:sp>
        <p:nvSpPr>
          <p:cNvPr id="4" name="Content Placeholder 3"/>
          <p:cNvSpPr>
            <a:spLocks noGrp="1"/>
          </p:cNvSpPr>
          <p:nvPr>
            <p:ph sz="half" idx="2"/>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Gives customers a memorable first impression about the brand.</a:t>
            </a:r>
          </a:p>
          <a:p>
            <a:r>
              <a:rPr lang="en-US" dirty="0" smtClean="0">
                <a:latin typeface="Times New Roman" panose="02020603050405020304" pitchFamily="18" charset="0"/>
                <a:cs typeface="Times New Roman" panose="02020603050405020304" pitchFamily="18" charset="0"/>
              </a:rPr>
              <a:t>The window displays promote the brand.</a:t>
            </a:r>
          </a:p>
          <a:p>
            <a:r>
              <a:rPr lang="en-US" dirty="0" smtClean="0">
                <a:latin typeface="Times New Roman" panose="02020603050405020304" pitchFamily="18" charset="0"/>
                <a:cs typeface="Times New Roman" panose="02020603050405020304" pitchFamily="18" charset="0"/>
              </a:rPr>
              <a:t>Influence the purchase decisions of customers.</a:t>
            </a:r>
          </a:p>
          <a:p>
            <a:pPr marL="0" indent="0">
              <a:buNone/>
            </a:pPr>
            <a:endParaRPr lang="en-US" dirty="0"/>
          </a:p>
        </p:txBody>
      </p:sp>
      <p:pic>
        <p:nvPicPr>
          <p:cNvPr id="4102" name="Picture 6" descr="Image result for forever 21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0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Store Departments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628265" y="2285999"/>
            <a:ext cx="4086735" cy="7048414"/>
          </a:xfrm>
        </p:spPr>
        <p:txBody>
          <a:bodyPr/>
          <a:lstStyle/>
          <a:p>
            <a:endParaRPr lang="en-US" sz="1200" dirty="0" smtClean="0"/>
          </a:p>
          <a:p>
            <a:endParaRPr lang="en-US" sz="1200" dirty="0"/>
          </a:p>
          <a:p>
            <a:endParaRPr lang="en-US" dirty="0" smtClean="0"/>
          </a:p>
          <a:p>
            <a:endParaRPr lang="en-US" dirty="0"/>
          </a:p>
          <a:p>
            <a:endParaRPr lang="en-US" dirty="0" smtClean="0"/>
          </a:p>
          <a:p>
            <a:r>
              <a:rPr lang="en-US" dirty="0" smtClean="0"/>
              <a:t>Twitter.com</a:t>
            </a:r>
            <a:endParaRPr lang="en-US" dirty="0"/>
          </a:p>
          <a:p>
            <a:pPr marL="0" indent="0">
              <a:buNone/>
            </a:pPr>
            <a:endParaRPr lang="en-US" dirty="0"/>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Forever 21 stores have four different departments;</a:t>
            </a:r>
          </a:p>
          <a:p>
            <a:r>
              <a:rPr lang="en-US" dirty="0" smtClean="0">
                <a:latin typeface="Times New Roman" panose="02020603050405020304" pitchFamily="18" charset="0"/>
                <a:cs typeface="Times New Roman" panose="02020603050405020304" pitchFamily="18" charset="0"/>
              </a:rPr>
              <a:t>Women</a:t>
            </a:r>
          </a:p>
          <a:p>
            <a:r>
              <a:rPr lang="en-US" dirty="0" smtClean="0">
                <a:latin typeface="Times New Roman" panose="02020603050405020304" pitchFamily="18" charset="0"/>
                <a:cs typeface="Times New Roman" panose="02020603050405020304" pitchFamily="18" charset="0"/>
              </a:rPr>
              <a:t>Men</a:t>
            </a:r>
          </a:p>
          <a:p>
            <a:r>
              <a:rPr lang="en-US" dirty="0" smtClean="0">
                <a:latin typeface="Times New Roman" panose="02020603050405020304" pitchFamily="18" charset="0"/>
                <a:cs typeface="Times New Roman" panose="02020603050405020304" pitchFamily="18" charset="0"/>
              </a:rPr>
              <a:t>Plus size</a:t>
            </a:r>
          </a:p>
          <a:p>
            <a:r>
              <a:rPr lang="en-US" dirty="0" smtClean="0">
                <a:latin typeface="Times New Roman" panose="02020603050405020304" pitchFamily="18" charset="0"/>
                <a:cs typeface="Times New Roman" panose="02020603050405020304" pitchFamily="18" charset="0"/>
              </a:rPr>
              <a:t>Kids</a:t>
            </a:r>
            <a:endParaRPr lang="en-US" dirty="0">
              <a:latin typeface="Times New Roman" panose="02020603050405020304" pitchFamily="18" charset="0"/>
              <a:cs typeface="Times New Roman" panose="02020603050405020304" pitchFamily="18" charset="0"/>
            </a:endParaRPr>
          </a:p>
        </p:txBody>
      </p:sp>
      <p:sp>
        <p:nvSpPr>
          <p:cNvPr id="5" name="AutoShape 2" descr="Image result for forever 21 men department"/>
          <p:cNvSpPr>
            <a:spLocks noChangeAspect="1" noChangeArrowheads="1"/>
          </p:cNvSpPr>
          <p:nvPr/>
        </p:nvSpPr>
        <p:spPr bwMode="auto">
          <a:xfrm flipH="1" flipV="1">
            <a:off x="1628265" y="2704782"/>
            <a:ext cx="3987787" cy="42229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forever 21 men department"/>
          <p:cNvSpPr>
            <a:spLocks noChangeAspect="1" noChangeArrowheads="1"/>
          </p:cNvSpPr>
          <p:nvPr/>
        </p:nvSpPr>
        <p:spPr bwMode="auto">
          <a:xfrm>
            <a:off x="1917702" y="1976541"/>
            <a:ext cx="3238498" cy="32385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forever 21 men depart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Image result for forever 21 men,women,kids,beauty depar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940" y="2655927"/>
            <a:ext cx="269557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0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Store Traffic Design Strategy</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Autofit/>
          </a:bodyPr>
          <a:lstStyle/>
          <a:p>
            <a:r>
              <a:rPr lang="en-US" sz="3200" dirty="0" smtClean="0">
                <a:latin typeface="Times New Roman" panose="02020603050405020304" pitchFamily="18" charset="0"/>
                <a:cs typeface="Times New Roman" panose="02020603050405020304" pitchFamily="18" charset="0"/>
              </a:rPr>
              <a:t>Great window displays</a:t>
            </a:r>
          </a:p>
          <a:p>
            <a:r>
              <a:rPr lang="en-US" sz="3200" dirty="0" smtClean="0">
                <a:latin typeface="Times New Roman" panose="02020603050405020304" pitchFamily="18" charset="0"/>
                <a:cs typeface="Times New Roman" panose="02020603050405020304" pitchFamily="18" charset="0"/>
              </a:rPr>
              <a:t>Great website</a:t>
            </a:r>
          </a:p>
        </p:txBody>
      </p:sp>
      <p:sp>
        <p:nvSpPr>
          <p:cNvPr id="5" name="AutoShape 2" descr="Image result for forever 21 window display"/>
          <p:cNvSpPr>
            <a:spLocks noGrp="1" noChangeAspect="1" noChangeArrowheads="1"/>
          </p:cNvSpPr>
          <p:nvPr>
            <p:ph sz="half" idx="1"/>
          </p:nvPr>
        </p:nvSpPr>
        <p:spPr bwMode="auto">
          <a:xfrm>
            <a:off x="1290955" y="3870619"/>
            <a:ext cx="3903346" cy="18075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sz="1800" dirty="0"/>
          </a:p>
          <a:p>
            <a:pPr marL="0" indent="0">
              <a:buNone/>
            </a:pPr>
            <a:endParaRPr lang="en-US" sz="1800" dirty="0" smtClean="0"/>
          </a:p>
          <a:p>
            <a:pPr marL="0" indent="0">
              <a:buNone/>
            </a:pPr>
            <a:r>
              <a:rPr lang="en-US" dirty="0" smtClean="0"/>
              <a:t>Gettyimages.com</a:t>
            </a:r>
            <a:endParaRPr lang="en-US" dirty="0"/>
          </a:p>
          <a:p>
            <a:pPr marL="0" indent="0">
              <a:buNone/>
            </a:pPr>
            <a:endParaRPr lang="en-US" dirty="0"/>
          </a:p>
        </p:txBody>
      </p:sp>
      <p:sp>
        <p:nvSpPr>
          <p:cNvPr id="6" name="AutoShape 4" descr="Image result for forever 21 window dis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Image result for forever 21 window dis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0955" y="1962617"/>
            <a:ext cx="4248149" cy="283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2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4" y="568212"/>
            <a:ext cx="9601196" cy="1303867"/>
          </a:xfrm>
        </p:spPr>
        <p:txBody>
          <a:bodyPr/>
          <a:lstStyle/>
          <a:p>
            <a:r>
              <a:rPr lang="en-US" dirty="0" smtClean="0">
                <a:latin typeface="Times New Roman" panose="02020603050405020304" pitchFamily="18" charset="0"/>
                <a:cs typeface="Times New Roman" panose="02020603050405020304" pitchFamily="18" charset="0"/>
              </a:rPr>
              <a:t>Purchase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0000" lnSpcReduction="20000"/>
          </a:bodyPr>
          <a:lstStyle/>
          <a:p>
            <a:endParaRPr lang="en-US" dirty="0" smtClean="0"/>
          </a:p>
          <a:p>
            <a:endParaRPr lang="en-US" sz="13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Beyondtheblur.com</a:t>
            </a:r>
            <a:endParaRPr lang="en-US" dirty="0"/>
          </a:p>
        </p:txBody>
      </p:sp>
      <p:sp>
        <p:nvSpPr>
          <p:cNvPr id="4" name="Content Placeholder 3"/>
          <p:cNvSpPr>
            <a:spLocks noGrp="1"/>
          </p:cNvSpPr>
          <p:nvPr>
            <p:ph sz="half" idx="2"/>
          </p:nvPr>
        </p:nvSpPr>
        <p:spPr/>
        <p:txBody>
          <a:bodyPr>
            <a:normAutofit fontScale="70000" lnSpcReduction="20000"/>
          </a:bodyPr>
          <a:lstStyle/>
          <a:p>
            <a:r>
              <a:rPr lang="en-US" sz="2800" dirty="0" smtClean="0">
                <a:latin typeface="Times New Roman" panose="02020603050405020304" pitchFamily="18" charset="0"/>
                <a:cs typeface="Times New Roman" panose="02020603050405020304" pitchFamily="18" charset="0"/>
              </a:rPr>
              <a:t>They have sales associates in their physical stores to assist customers.</a:t>
            </a:r>
          </a:p>
          <a:p>
            <a:r>
              <a:rPr lang="en-US" sz="2800" dirty="0" smtClean="0">
                <a:latin typeface="Times New Roman" panose="02020603050405020304" pitchFamily="18" charset="0"/>
                <a:cs typeface="Times New Roman" panose="02020603050405020304" pitchFamily="18" charset="0"/>
              </a:rPr>
              <a:t>The online platform also has step by step guides of the purchasing process.</a:t>
            </a:r>
            <a:endParaRPr lang="en-US" sz="2800" dirty="0">
              <a:latin typeface="Times New Roman" panose="02020603050405020304" pitchFamily="18" charset="0"/>
              <a:cs typeface="Times New Roman" panose="02020603050405020304" pitchFamily="18" charset="0"/>
            </a:endParaRPr>
          </a:p>
        </p:txBody>
      </p:sp>
      <p:pic>
        <p:nvPicPr>
          <p:cNvPr id="5126" name="Picture 6" descr="Image result for purchase process in forever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5" y="1872079"/>
            <a:ext cx="4253345" cy="357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6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Some of the aspects discussed such as store branding, store signage and store exterior all play a significant role in the marketing of Forever 21 products.</a:t>
            </a:r>
          </a:p>
          <a:p>
            <a:r>
              <a:rPr lang="en-US" dirty="0" smtClean="0">
                <a:latin typeface="Times New Roman" panose="02020603050405020304" pitchFamily="18" charset="0"/>
                <a:cs typeface="Times New Roman" panose="02020603050405020304" pitchFamily="18" charset="0"/>
              </a:rPr>
              <a:t>The store signage and branding are crucial in communicating to the target customers the products available in a company’s retail store.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3329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406</TotalTime>
  <Words>848</Words>
  <Application>Microsoft Office PowerPoint</Application>
  <PresentationFormat>Widescreen</PresentationFormat>
  <Paragraphs>98</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Times New Roman</vt:lpstr>
      <vt:lpstr>Organic</vt:lpstr>
      <vt:lpstr>The In-Store Buying Experience-Forever 21</vt:lpstr>
      <vt:lpstr>Store Branding</vt:lpstr>
      <vt:lpstr>Store Exterior</vt:lpstr>
      <vt:lpstr>Store Layout</vt:lpstr>
      <vt:lpstr>Store Signage </vt:lpstr>
      <vt:lpstr>Store Departments</vt:lpstr>
      <vt:lpstr>Store Traffic Design Strategy</vt:lpstr>
      <vt:lpstr>Purchase process</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In-Store Buying Experience</dc:title>
  <dc:creator>ian mugambi</dc:creator>
  <cp:lastModifiedBy>ian mugambi</cp:lastModifiedBy>
  <cp:revision>43</cp:revision>
  <dcterms:created xsi:type="dcterms:W3CDTF">2018-05-28T08:16:31Z</dcterms:created>
  <dcterms:modified xsi:type="dcterms:W3CDTF">2018-05-28T15:03:12Z</dcterms:modified>
</cp:coreProperties>
</file>