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0" r:id="rId4"/>
    <p:sldId id="258" r:id="rId5"/>
    <p:sldId id="259" r:id="rId6"/>
    <p:sldId id="261" r:id="rId7"/>
    <p:sldId id="263" r:id="rId8"/>
    <p:sldId id="262"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31" autoAdjust="0"/>
  </p:normalViewPr>
  <p:slideViewPr>
    <p:cSldViewPr snapToGrid="0">
      <p:cViewPr varScale="1">
        <p:scale>
          <a:sx n="75" d="100"/>
          <a:sy n="75" d="100"/>
        </p:scale>
        <p:origin x="54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651A50-C4E5-4D4D-B13C-1855CE974E77}" type="datetimeFigureOut">
              <a:rPr lang="en-US" smtClean="0"/>
              <a:t>09-Nov-18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D5EDED-3D1E-4CE7-B3FE-88B654C9096B}" type="slidenum">
              <a:rPr lang="en-US" smtClean="0"/>
              <a:t>‹#›</a:t>
            </a:fld>
            <a:endParaRPr lang="en-US"/>
          </a:p>
        </p:txBody>
      </p:sp>
    </p:spTree>
    <p:extLst>
      <p:ext uri="{BB962C8B-B14F-4D97-AF65-F5344CB8AC3E}">
        <p14:creationId xmlns:p14="http://schemas.microsoft.com/office/powerpoint/2010/main" val="2430933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path towards self-driven cars began with increased automation features such as anti lock brakes</a:t>
            </a:r>
            <a:r>
              <a:rPr lang="en-US" baseline="0" dirty="0" smtClean="0"/>
              <a:t> and cruise controls. However, it is between 2010-2016 that major advancements took place leading to the establishment of self-driven cars. According to the NHTSA, the advancement included the emergence of rearview cameras, electronic stability features and blind spot detection features (Maurer,2018). The most recent development of self-driven cars is that by Tesla which is knows as Tesla autopilot. Google has also developed its own automated car knows as </a:t>
            </a:r>
            <a:r>
              <a:rPr lang="en-US" baseline="0" dirty="0" err="1" smtClean="0"/>
              <a:t>Waymo</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EBD5EDED-3D1E-4CE7-B3FE-88B654C9096B}" type="slidenum">
              <a:rPr lang="en-US" smtClean="0"/>
              <a:t>3</a:t>
            </a:fld>
            <a:endParaRPr lang="en-US"/>
          </a:p>
        </p:txBody>
      </p:sp>
    </p:spTree>
    <p:extLst>
      <p:ext uri="{BB962C8B-B14F-4D97-AF65-F5344CB8AC3E}">
        <p14:creationId xmlns:p14="http://schemas.microsoft.com/office/powerpoint/2010/main" val="744463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Level 0-</a:t>
            </a:r>
            <a:r>
              <a:rPr lang="en-US" baseline="0" dirty="0" smtClean="0"/>
              <a:t> very little automation but has driver assistance technologies.</a:t>
            </a:r>
          </a:p>
          <a:p>
            <a:r>
              <a:rPr lang="en-US" baseline="0" dirty="0" smtClean="0"/>
              <a:t>Level 1-Has advanced driver assistance system (ADAS) which helps the driver in steering, braking or accelerating but not simultaneously. It also has rearview cameras.</a:t>
            </a:r>
          </a:p>
          <a:p>
            <a:r>
              <a:rPr lang="en-US" baseline="0" dirty="0" smtClean="0"/>
              <a:t>Level 2-Has the ADAS which enable the driver to brake, accelerate or steer simultaneously.</a:t>
            </a:r>
          </a:p>
          <a:p>
            <a:r>
              <a:rPr lang="en-US" baseline="0" dirty="0" smtClean="0"/>
              <a:t>Level 3- The ADAS performs all the driving tasks in certain circumstances such as parking the car.</a:t>
            </a:r>
          </a:p>
          <a:p>
            <a:r>
              <a:rPr lang="en-US" baseline="0" dirty="0" smtClean="0"/>
              <a:t>Level 4- The driver does not perform any tasks since the ADAS performs the driving tasks and monitors the surroundings.</a:t>
            </a:r>
          </a:p>
          <a:p>
            <a:r>
              <a:rPr lang="en-US" baseline="0" dirty="0" smtClean="0"/>
              <a:t>Level 5- The ADAS does all the driving in all circumstances and the driver does not have to perform any tasks.</a:t>
            </a:r>
            <a:endParaRPr lang="en-US" dirty="0"/>
          </a:p>
        </p:txBody>
      </p:sp>
      <p:sp>
        <p:nvSpPr>
          <p:cNvPr id="4" name="Slide Number Placeholder 3"/>
          <p:cNvSpPr>
            <a:spLocks noGrp="1"/>
          </p:cNvSpPr>
          <p:nvPr>
            <p:ph type="sldNum" sz="quarter" idx="10"/>
          </p:nvPr>
        </p:nvSpPr>
        <p:spPr/>
        <p:txBody>
          <a:bodyPr/>
          <a:lstStyle/>
          <a:p>
            <a:fld id="{EBD5EDED-3D1E-4CE7-B3FE-88B654C9096B}" type="slidenum">
              <a:rPr lang="en-US" smtClean="0"/>
              <a:t>4</a:t>
            </a:fld>
            <a:endParaRPr lang="en-US"/>
          </a:p>
        </p:txBody>
      </p:sp>
    </p:spTree>
    <p:extLst>
      <p:ext uri="{BB962C8B-B14F-4D97-AF65-F5344CB8AC3E}">
        <p14:creationId xmlns:p14="http://schemas.microsoft.com/office/powerpoint/2010/main" val="36008351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understand how the self-driven cars work, we look at Google’s </a:t>
            </a:r>
            <a:r>
              <a:rPr lang="en-US" baseline="0" dirty="0" err="1" smtClean="0"/>
              <a:t>Waymo</a:t>
            </a:r>
            <a:r>
              <a:rPr lang="en-US" baseline="0" dirty="0" smtClean="0"/>
              <a:t>. The car utilizes the cameras, the sensors, light detectors and combines all the data obtained to identify everything around the vehicle. The car’s software also includes Google Maps that enable the car to identify things such as traffic lights, landmarks and lights. The driver can also take control of the car by overriding the ADAS function.</a:t>
            </a:r>
            <a:endParaRPr lang="en-US" dirty="0"/>
          </a:p>
        </p:txBody>
      </p:sp>
      <p:sp>
        <p:nvSpPr>
          <p:cNvPr id="4" name="Slide Number Placeholder 3"/>
          <p:cNvSpPr>
            <a:spLocks noGrp="1"/>
          </p:cNvSpPr>
          <p:nvPr>
            <p:ph type="sldNum" sz="quarter" idx="10"/>
          </p:nvPr>
        </p:nvSpPr>
        <p:spPr/>
        <p:txBody>
          <a:bodyPr/>
          <a:lstStyle/>
          <a:p>
            <a:fld id="{EBD5EDED-3D1E-4CE7-B3FE-88B654C9096B}" type="slidenum">
              <a:rPr lang="en-US" smtClean="0"/>
              <a:t>5</a:t>
            </a:fld>
            <a:endParaRPr lang="en-US"/>
          </a:p>
        </p:txBody>
      </p:sp>
    </p:spTree>
    <p:extLst>
      <p:ext uri="{BB962C8B-B14F-4D97-AF65-F5344CB8AC3E}">
        <p14:creationId xmlns:p14="http://schemas.microsoft.com/office/powerpoint/2010/main" val="2832003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Following the tremendous advancement of technology in</a:t>
            </a:r>
            <a:r>
              <a:rPr lang="en-US" baseline="0" dirty="0" smtClean="0"/>
              <a:t> the recent years, most auto companies have taken the initiative to work on self-driven car prototypes. These prototypes vary with the level of autonomy hence some of them require the driver’s help and attention. As of now, the popular prototypes of the self-driven cars include Google’s </a:t>
            </a:r>
            <a:r>
              <a:rPr lang="en-US" baseline="0" dirty="0" err="1" smtClean="0"/>
              <a:t>Waymo</a:t>
            </a:r>
            <a:r>
              <a:rPr lang="en-US" baseline="0" dirty="0" smtClean="0"/>
              <a:t> and Tesla’s autopilot. Hyundai has a strategic partnership with Aurora to enable the company to develop software and hardware of automated cars by 2021.</a:t>
            </a:r>
            <a:endParaRPr lang="en-US" dirty="0"/>
          </a:p>
        </p:txBody>
      </p:sp>
      <p:sp>
        <p:nvSpPr>
          <p:cNvPr id="4" name="Slide Number Placeholder 3"/>
          <p:cNvSpPr>
            <a:spLocks noGrp="1"/>
          </p:cNvSpPr>
          <p:nvPr>
            <p:ph type="sldNum" sz="quarter" idx="10"/>
          </p:nvPr>
        </p:nvSpPr>
        <p:spPr/>
        <p:txBody>
          <a:bodyPr/>
          <a:lstStyle/>
          <a:p>
            <a:fld id="{EBD5EDED-3D1E-4CE7-B3FE-88B654C9096B}" type="slidenum">
              <a:rPr lang="en-US" smtClean="0"/>
              <a:t>6</a:t>
            </a:fld>
            <a:endParaRPr lang="en-US"/>
          </a:p>
        </p:txBody>
      </p:sp>
    </p:spTree>
    <p:extLst>
      <p:ext uri="{BB962C8B-B14F-4D97-AF65-F5344CB8AC3E}">
        <p14:creationId xmlns:p14="http://schemas.microsoft.com/office/powerpoint/2010/main" val="4213093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ethical dilemmas portray the challenges that the manufacturers of the self-driven vehicles face when it comes to programming the cars. This is to ensure that the safety of both the passengers and pedestrians are not compromised. As such manufacturers are coming up with safety measures by programming the vehicles to hit on objects rather than pedestrians to minimize the risks. However, this means risking the lives of the passengers hence the manufacturers need to embed ethical principles that will act as guidelines in situations of unavoidable harm.</a:t>
            </a:r>
            <a:endParaRPr lang="en-US" dirty="0"/>
          </a:p>
        </p:txBody>
      </p:sp>
      <p:sp>
        <p:nvSpPr>
          <p:cNvPr id="4" name="Slide Number Placeholder 3"/>
          <p:cNvSpPr>
            <a:spLocks noGrp="1"/>
          </p:cNvSpPr>
          <p:nvPr>
            <p:ph type="sldNum" sz="quarter" idx="10"/>
          </p:nvPr>
        </p:nvSpPr>
        <p:spPr/>
        <p:txBody>
          <a:bodyPr/>
          <a:lstStyle/>
          <a:p>
            <a:fld id="{EBD5EDED-3D1E-4CE7-B3FE-88B654C9096B}" type="slidenum">
              <a:rPr lang="en-US" smtClean="0"/>
              <a:t>7</a:t>
            </a:fld>
            <a:endParaRPr lang="en-US"/>
          </a:p>
        </p:txBody>
      </p:sp>
    </p:spTree>
    <p:extLst>
      <p:ext uri="{BB962C8B-B14F-4D97-AF65-F5344CB8AC3E}">
        <p14:creationId xmlns:p14="http://schemas.microsoft.com/office/powerpoint/2010/main" val="227788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Crosswalks, turns or intersections pose greater</a:t>
            </a:r>
            <a:r>
              <a:rPr lang="en-US" baseline="0" dirty="0" smtClean="0"/>
              <a:t> ethical challenges for self-driven cars. To anticipate such extreme cases, it would be better for the manufacturers to incorporate software that include guidelines in such situations of unavoidable harm to prevent harm to others and the passengers as well. Philosophers are also building ethical algorithms to solve the problems</a:t>
            </a:r>
            <a:endParaRPr lang="en-US" dirty="0"/>
          </a:p>
        </p:txBody>
      </p:sp>
      <p:sp>
        <p:nvSpPr>
          <p:cNvPr id="4" name="Slide Number Placeholder 3"/>
          <p:cNvSpPr>
            <a:spLocks noGrp="1"/>
          </p:cNvSpPr>
          <p:nvPr>
            <p:ph type="sldNum" sz="quarter" idx="10"/>
          </p:nvPr>
        </p:nvSpPr>
        <p:spPr/>
        <p:txBody>
          <a:bodyPr/>
          <a:lstStyle/>
          <a:p>
            <a:fld id="{EBD5EDED-3D1E-4CE7-B3FE-88B654C9096B}" type="slidenum">
              <a:rPr lang="en-US" smtClean="0"/>
              <a:t>8</a:t>
            </a:fld>
            <a:endParaRPr lang="en-US"/>
          </a:p>
        </p:txBody>
      </p:sp>
    </p:spTree>
    <p:extLst>
      <p:ext uri="{BB962C8B-B14F-4D97-AF65-F5344CB8AC3E}">
        <p14:creationId xmlns:p14="http://schemas.microsoft.com/office/powerpoint/2010/main" val="5703688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as much as the self-driven cars pose great ethical challenges,</a:t>
            </a:r>
            <a:r>
              <a:rPr lang="en-US" baseline="0" dirty="0" smtClean="0"/>
              <a:t> they have numerous advantages. For instance, they promote the safety of the passengers by reducing the number of accidents caused by human error. They also help reduce traffic congestion since they can be programmed to space out automatically hence eliminating the behavior of selfish drivers on the roads. Furthermore, eliminating traffic congestion would help save the fuel altogether. The cars would also enable people to tackle some tasks such as responding to emails while on the road hence enhancing productivity especially for busy executives. The other benefit is that it would enable the mobility of people who cannot drive such as the disabled, children and elderly since they only have to set their destinations.</a:t>
            </a:r>
            <a:endParaRPr lang="en-US" dirty="0"/>
          </a:p>
        </p:txBody>
      </p:sp>
      <p:sp>
        <p:nvSpPr>
          <p:cNvPr id="4" name="Slide Number Placeholder 3"/>
          <p:cNvSpPr>
            <a:spLocks noGrp="1"/>
          </p:cNvSpPr>
          <p:nvPr>
            <p:ph type="sldNum" sz="quarter" idx="10"/>
          </p:nvPr>
        </p:nvSpPr>
        <p:spPr/>
        <p:txBody>
          <a:bodyPr/>
          <a:lstStyle/>
          <a:p>
            <a:fld id="{EBD5EDED-3D1E-4CE7-B3FE-88B654C9096B}" type="slidenum">
              <a:rPr lang="en-US" smtClean="0"/>
              <a:t>9</a:t>
            </a:fld>
            <a:endParaRPr lang="en-US"/>
          </a:p>
        </p:txBody>
      </p:sp>
    </p:spTree>
    <p:extLst>
      <p:ext uri="{BB962C8B-B14F-4D97-AF65-F5344CB8AC3E}">
        <p14:creationId xmlns:p14="http://schemas.microsoft.com/office/powerpoint/2010/main" val="19350129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Following the amount of technology that the self-driven cars use, they</a:t>
            </a:r>
            <a:r>
              <a:rPr lang="en-US" baseline="0" dirty="0" smtClean="0"/>
              <a:t> are easily susceptible to hacking which may cause malfunction and result in serious crashed. Another disadvantage would be on the effect it would have on the drivers)</a:t>
            </a:r>
            <a:r>
              <a:rPr lang="en-US" baseline="0" dirty="0" smtClean="0"/>
              <a:t> 8 (Maurer,201</a:t>
            </a:r>
            <a:r>
              <a:rPr lang="en-US" baseline="0" dirty="0" smtClean="0"/>
              <a:t>. Their skills may not be required once these vehicles saturate the market hence raising unemployment rates. Furthermore, bad weather conditions may affect the laser sensors and the cameras having a great impact on the functioning of the car.</a:t>
            </a:r>
            <a:endParaRPr lang="en-US" dirty="0"/>
          </a:p>
        </p:txBody>
      </p:sp>
      <p:sp>
        <p:nvSpPr>
          <p:cNvPr id="4" name="Slide Number Placeholder 3"/>
          <p:cNvSpPr>
            <a:spLocks noGrp="1"/>
          </p:cNvSpPr>
          <p:nvPr>
            <p:ph type="sldNum" sz="quarter" idx="10"/>
          </p:nvPr>
        </p:nvSpPr>
        <p:spPr/>
        <p:txBody>
          <a:bodyPr/>
          <a:lstStyle/>
          <a:p>
            <a:fld id="{EBD5EDED-3D1E-4CE7-B3FE-88B654C9096B}" type="slidenum">
              <a:rPr lang="en-US" smtClean="0"/>
              <a:t>10</a:t>
            </a:fld>
            <a:endParaRPr lang="en-US"/>
          </a:p>
        </p:txBody>
      </p:sp>
    </p:spTree>
    <p:extLst>
      <p:ext uri="{BB962C8B-B14F-4D97-AF65-F5344CB8AC3E}">
        <p14:creationId xmlns:p14="http://schemas.microsoft.com/office/powerpoint/2010/main" val="36229452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9579415-E787-4CD3-BADB-42545332547B}" type="datetimeFigureOut">
              <a:rPr lang="en-US" smtClean="0"/>
              <a:t>08-Nov-18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4185991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79415-E787-4CD3-BADB-42545332547B}" type="datetimeFigureOut">
              <a:rPr lang="en-US" smtClean="0"/>
              <a:t>08-Nov-18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1676080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79415-E787-4CD3-BADB-42545332547B}" type="datetimeFigureOut">
              <a:rPr lang="en-US" smtClean="0"/>
              <a:t>08-Nov-18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740278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79415-E787-4CD3-BADB-42545332547B}" type="datetimeFigureOut">
              <a:rPr lang="en-US" smtClean="0"/>
              <a:t>08-Nov-18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06417CE0-4BDF-4FBB-9994-AAA067AFC5CB}"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960071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79415-E787-4CD3-BADB-42545332547B}" type="datetimeFigureOut">
              <a:rPr lang="en-US" smtClean="0"/>
              <a:t>08-Nov-18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12354119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9579415-E787-4CD3-BADB-42545332547B}" type="datetimeFigureOut">
              <a:rPr lang="en-US" smtClean="0"/>
              <a:t>08-Nov-18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1262781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9579415-E787-4CD3-BADB-42545332547B}" type="datetimeFigureOut">
              <a:rPr lang="en-US" smtClean="0"/>
              <a:t>08-Nov-18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18030971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9579415-E787-4CD3-BADB-42545332547B}" type="datetimeFigureOut">
              <a:rPr lang="en-US" smtClean="0"/>
              <a:t>08-Nov-18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32039204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9579415-E787-4CD3-BADB-42545332547B}" type="datetimeFigureOut">
              <a:rPr lang="en-US" smtClean="0"/>
              <a:t>08-Nov-18</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06417CE0-4BDF-4FBB-9994-AAA067AFC5CB}" type="slidenum">
              <a:rPr lang="en-US" smtClean="0"/>
              <a:t>‹#›</a:t>
            </a:fld>
            <a:endParaRPr lang="en-US"/>
          </a:p>
        </p:txBody>
      </p:sp>
    </p:spTree>
    <p:extLst>
      <p:ext uri="{BB962C8B-B14F-4D97-AF65-F5344CB8AC3E}">
        <p14:creationId xmlns:p14="http://schemas.microsoft.com/office/powerpoint/2010/main" val="746173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9579415-E787-4CD3-BADB-42545332547B}" type="datetimeFigureOut">
              <a:rPr lang="en-US" smtClean="0"/>
              <a:t>08-Nov-18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92747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579415-E787-4CD3-BADB-42545332547B}" type="datetimeFigureOut">
              <a:rPr lang="en-US" smtClean="0"/>
              <a:t>08-Nov-18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3169551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9579415-E787-4CD3-BADB-42545332547B}" type="datetimeFigureOut">
              <a:rPr lang="en-US" smtClean="0"/>
              <a:t>08-Nov-18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1490155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9579415-E787-4CD3-BADB-42545332547B}" type="datetimeFigureOut">
              <a:rPr lang="en-US" smtClean="0"/>
              <a:t>08-Nov-18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1686438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9579415-E787-4CD3-BADB-42545332547B}" type="datetimeFigureOut">
              <a:rPr lang="en-US" smtClean="0"/>
              <a:t>08-Nov-18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536481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B9579415-E787-4CD3-BADB-42545332547B}" type="datetimeFigureOut">
              <a:rPr lang="en-US" smtClean="0"/>
              <a:t>08-Nov-18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927488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79415-E787-4CD3-BADB-42545332547B}" type="datetimeFigureOut">
              <a:rPr lang="en-US" smtClean="0"/>
              <a:t>08-Nov-18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2171617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79415-E787-4CD3-BADB-42545332547B}" type="datetimeFigureOut">
              <a:rPr lang="en-US" smtClean="0"/>
              <a:t>08-Nov-18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17CE0-4BDF-4FBB-9994-AAA067AFC5CB}" type="slidenum">
              <a:rPr lang="en-US" smtClean="0"/>
              <a:t>‹#›</a:t>
            </a:fld>
            <a:endParaRPr lang="en-US"/>
          </a:p>
        </p:txBody>
      </p:sp>
    </p:spTree>
    <p:extLst>
      <p:ext uri="{BB962C8B-B14F-4D97-AF65-F5344CB8AC3E}">
        <p14:creationId xmlns:p14="http://schemas.microsoft.com/office/powerpoint/2010/main" val="1293816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9579415-E787-4CD3-BADB-42545332547B}" type="datetimeFigureOut">
              <a:rPr lang="en-US" smtClean="0"/>
              <a:t>08-Nov-18</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06417CE0-4BDF-4FBB-9994-AAA067AFC5CB}" type="slidenum">
              <a:rPr lang="en-US" smtClean="0"/>
              <a:t>‹#›</a:t>
            </a:fld>
            <a:endParaRPr lang="en-US"/>
          </a:p>
        </p:txBody>
      </p:sp>
    </p:spTree>
    <p:extLst>
      <p:ext uri="{BB962C8B-B14F-4D97-AF65-F5344CB8AC3E}">
        <p14:creationId xmlns:p14="http://schemas.microsoft.com/office/powerpoint/2010/main" val="302852349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theconversation.com/the-everyday-ethical-challenges-of-self-driving-cars-92710"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dirty="0" smtClean="0"/>
              <a:t>Self-Driving Car</a:t>
            </a:r>
            <a:endParaRPr lang="en-US" sz="5400" dirty="0"/>
          </a:p>
        </p:txBody>
      </p:sp>
      <p:sp>
        <p:nvSpPr>
          <p:cNvPr id="3" name="Subtitle 2"/>
          <p:cNvSpPr>
            <a:spLocks noGrp="1"/>
          </p:cNvSpPr>
          <p:nvPr>
            <p:ph type="subTitle" idx="1"/>
          </p:nvPr>
        </p:nvSpPr>
        <p:spPr/>
        <p:txBody>
          <a:bodyPr>
            <a:normAutofit fontScale="32500" lnSpcReduction="20000"/>
          </a:bodyPr>
          <a:lstStyle/>
          <a:p>
            <a:r>
              <a:rPr lang="en-US" sz="4000" cap="none" dirty="0" smtClean="0">
                <a:latin typeface="Times New Roman" panose="02020603050405020304" pitchFamily="18" charset="0"/>
                <a:cs typeface="Times New Roman" panose="02020603050405020304" pitchFamily="18" charset="0"/>
              </a:rPr>
              <a:t>Student’s Name:</a:t>
            </a:r>
          </a:p>
          <a:p>
            <a:r>
              <a:rPr lang="en-US" sz="4000" cap="none" dirty="0" smtClean="0">
                <a:latin typeface="Times New Roman" panose="02020603050405020304" pitchFamily="18" charset="0"/>
                <a:cs typeface="Times New Roman" panose="02020603050405020304" pitchFamily="18" charset="0"/>
              </a:rPr>
              <a:t>Professor:</a:t>
            </a:r>
          </a:p>
          <a:p>
            <a:r>
              <a:rPr lang="en-US" sz="4000" cap="none" dirty="0" smtClean="0">
                <a:latin typeface="Times New Roman" panose="02020603050405020304" pitchFamily="18" charset="0"/>
                <a:cs typeface="Times New Roman" panose="02020603050405020304" pitchFamily="18" charset="0"/>
              </a:rPr>
              <a:t>Course:</a:t>
            </a:r>
          </a:p>
          <a:p>
            <a:r>
              <a:rPr lang="en-US" sz="4000" cap="none" dirty="0" smtClean="0">
                <a:latin typeface="Times New Roman" panose="02020603050405020304" pitchFamily="18" charset="0"/>
                <a:cs typeface="Times New Roman" panose="02020603050405020304" pitchFamily="18" charset="0"/>
              </a:rPr>
              <a:t>Date:</a:t>
            </a:r>
          </a:p>
          <a:p>
            <a:endParaRPr lang="en-US" dirty="0"/>
          </a:p>
        </p:txBody>
      </p:sp>
    </p:spTree>
    <p:extLst>
      <p:ext uri="{BB962C8B-B14F-4D97-AF65-F5344CB8AC3E}">
        <p14:creationId xmlns:p14="http://schemas.microsoft.com/office/powerpoint/2010/main" val="548093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Times New Roman" panose="02020603050405020304" pitchFamily="18" charset="0"/>
                <a:cs typeface="Times New Roman" panose="02020603050405020304" pitchFamily="18" charset="0"/>
              </a:rPr>
              <a:t>Cons of Self-driving cars </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nSpc>
                <a:spcPct val="150000"/>
              </a:lnSpc>
            </a:pPr>
            <a:r>
              <a:rPr lang="en-US" dirty="0" smtClean="0">
                <a:latin typeface="Times New Roman" panose="02020603050405020304" pitchFamily="18" charset="0"/>
                <a:cs typeface="Times New Roman" panose="02020603050405020304" pitchFamily="18" charset="0"/>
              </a:rPr>
              <a:t>Hacking problems</a:t>
            </a:r>
          </a:p>
          <a:p>
            <a:pPr>
              <a:lnSpc>
                <a:spcPct val="150000"/>
              </a:lnSpc>
            </a:pPr>
            <a:r>
              <a:rPr lang="en-US" dirty="0" smtClean="0">
                <a:latin typeface="Times New Roman" panose="02020603050405020304" pitchFamily="18" charset="0"/>
                <a:cs typeface="Times New Roman" panose="02020603050405020304" pitchFamily="18" charset="0"/>
              </a:rPr>
              <a:t>Ethical issues</a:t>
            </a:r>
          </a:p>
          <a:p>
            <a:pPr>
              <a:lnSpc>
                <a:spcPct val="150000"/>
              </a:lnSpc>
            </a:pPr>
            <a:r>
              <a:rPr lang="en-US" dirty="0" smtClean="0">
                <a:latin typeface="Times New Roman" panose="02020603050405020304" pitchFamily="18" charset="0"/>
                <a:cs typeface="Times New Roman" panose="02020603050405020304" pitchFamily="18" charset="0"/>
              </a:rPr>
              <a:t>Computer malfunctions could cause serious crashes</a:t>
            </a:r>
          </a:p>
          <a:p>
            <a:pPr>
              <a:lnSpc>
                <a:spcPct val="150000"/>
              </a:lnSpc>
            </a:pPr>
            <a:r>
              <a:rPr lang="en-US" dirty="0" smtClean="0">
                <a:latin typeface="Times New Roman" panose="02020603050405020304" pitchFamily="18" charset="0"/>
                <a:cs typeface="Times New Roman" panose="02020603050405020304" pitchFamily="18" charset="0"/>
              </a:rPr>
              <a:t>Increased unemployment for drivers</a:t>
            </a:r>
          </a:p>
          <a:p>
            <a:pPr>
              <a:lnSpc>
                <a:spcPct val="150000"/>
              </a:lnSpc>
            </a:pPr>
            <a:r>
              <a:rPr lang="en-US" dirty="0" smtClean="0">
                <a:latin typeface="Times New Roman" panose="02020603050405020304" pitchFamily="18" charset="0"/>
                <a:cs typeface="Times New Roman" panose="02020603050405020304" pitchFamily="18" charset="0"/>
              </a:rPr>
              <a:t>Problems related to weather</a:t>
            </a:r>
          </a:p>
          <a:p>
            <a:endParaRPr lang="en-US" dirty="0"/>
          </a:p>
        </p:txBody>
      </p:sp>
    </p:spTree>
    <p:extLst>
      <p:ext uri="{BB962C8B-B14F-4D97-AF65-F5344CB8AC3E}">
        <p14:creationId xmlns:p14="http://schemas.microsoft.com/office/powerpoint/2010/main" val="2088904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Times New Roman" panose="02020603050405020304" pitchFamily="18" charset="0"/>
                <a:cs typeface="Times New Roman" panose="02020603050405020304" pitchFamily="18" charset="0"/>
              </a:rPr>
              <a:t>Conclusion</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nSpc>
                <a:spcPct val="150000"/>
              </a:lnSpc>
            </a:pPr>
            <a:r>
              <a:rPr lang="en-US" dirty="0" smtClean="0">
                <a:latin typeface="Times New Roman" panose="02020603050405020304" pitchFamily="18" charset="0"/>
                <a:cs typeface="Times New Roman" panose="02020603050405020304" pitchFamily="18" charset="0"/>
              </a:rPr>
              <a:t>Overall, the self-driving car market has potential but a lot needs to be done to eliminate the negative aspect of the cars.</a:t>
            </a:r>
          </a:p>
          <a:p>
            <a:pPr>
              <a:lnSpc>
                <a:spcPct val="150000"/>
              </a:lnSpc>
            </a:pPr>
            <a:r>
              <a:rPr lang="en-US" dirty="0" smtClean="0">
                <a:latin typeface="Times New Roman" panose="02020603050405020304" pitchFamily="18" charset="0"/>
                <a:cs typeface="Times New Roman" panose="02020603050405020304" pitchFamily="18" charset="0"/>
              </a:rPr>
              <a:t>There are a lot of opportunities for developments, improvements and innovation regarding the self-driving cars especially following the tremendous advancement in technology in the recent years</a:t>
            </a:r>
            <a:r>
              <a:rPr lang="en-US" dirty="0" smtClean="0"/>
              <a:t>.</a:t>
            </a:r>
          </a:p>
        </p:txBody>
      </p:sp>
    </p:spTree>
    <p:extLst>
      <p:ext uri="{BB962C8B-B14F-4D97-AF65-F5344CB8AC3E}">
        <p14:creationId xmlns:p14="http://schemas.microsoft.com/office/powerpoint/2010/main" val="3650338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Times New Roman" panose="02020603050405020304" pitchFamily="18" charset="0"/>
                <a:cs typeface="Times New Roman" panose="02020603050405020304" pitchFamily="18" charset="0"/>
              </a:rPr>
              <a:t>References </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err="1">
                <a:latin typeface="Times New Roman" panose="02020603050405020304" pitchFamily="18" charset="0"/>
                <a:cs typeface="Times New Roman" panose="02020603050405020304" pitchFamily="18" charset="0"/>
              </a:rPr>
              <a:t>Goldhill</a:t>
            </a:r>
            <a:r>
              <a:rPr lang="en-US" dirty="0">
                <a:latin typeface="Times New Roman" panose="02020603050405020304" pitchFamily="18" charset="0"/>
                <a:cs typeface="Times New Roman" panose="02020603050405020304" pitchFamily="18" charset="0"/>
              </a:rPr>
              <a:t>, O. (2018). Philosophers are building ethical algorithms to help control self-driving cars. </a:t>
            </a:r>
            <a:r>
              <a:rPr lang="en-US" i="1" dirty="0" smtClean="0">
                <a:latin typeface="Times New Roman" panose="02020603050405020304" pitchFamily="18" charset="0"/>
                <a:cs typeface="Times New Roman" panose="02020603050405020304" pitchFamily="18" charset="0"/>
              </a:rPr>
              <a:t>Quartz.com</a:t>
            </a:r>
            <a:r>
              <a:rPr lang="en-US" dirty="0" smtClean="0">
                <a:latin typeface="Times New Roman" panose="02020603050405020304" pitchFamily="18" charset="0"/>
                <a:cs typeface="Times New Roman" panose="02020603050405020304" pitchFamily="18" charset="0"/>
              </a:rPr>
              <a:t>. Retrieved </a:t>
            </a:r>
            <a:r>
              <a:rPr lang="en-US" dirty="0">
                <a:latin typeface="Times New Roman" panose="02020603050405020304" pitchFamily="18" charset="0"/>
                <a:cs typeface="Times New Roman" panose="02020603050405020304" pitchFamily="18" charset="0"/>
              </a:rPr>
              <a:t>from https://qz.com/1204395/self-driving-cars-trolley-problem-philosophers-are-building-ethical-algorithms-to-solve-the-problem/</a:t>
            </a:r>
            <a:endParaRPr lang="en-US" dirty="0" smtClean="0">
              <a:latin typeface="Times New Roman" panose="02020603050405020304" pitchFamily="18" charset="0"/>
              <a:cs typeface="Times New Roman" panose="02020603050405020304" pitchFamily="18" charset="0"/>
            </a:endParaRPr>
          </a:p>
          <a:p>
            <a:r>
              <a:rPr lang="en-US" dirty="0" err="1" smtClean="0">
                <a:latin typeface="Times New Roman" panose="02020603050405020304" pitchFamily="18" charset="0"/>
                <a:cs typeface="Times New Roman" panose="02020603050405020304" pitchFamily="18" charset="0"/>
              </a:rPr>
              <a:t>Himmelreich</a:t>
            </a:r>
            <a:r>
              <a:rPr lang="en-US" dirty="0">
                <a:latin typeface="Times New Roman" panose="02020603050405020304" pitchFamily="18" charset="0"/>
                <a:cs typeface="Times New Roman" panose="02020603050405020304" pitchFamily="18" charset="0"/>
              </a:rPr>
              <a:t>, J. (2018). The everyday ethical challenges of self-driving cars. </a:t>
            </a:r>
            <a:r>
              <a:rPr lang="en-US" i="1" dirty="0" smtClean="0">
                <a:latin typeface="Times New Roman" panose="02020603050405020304" pitchFamily="18" charset="0"/>
                <a:cs typeface="Times New Roman" panose="02020603050405020304" pitchFamily="18" charset="0"/>
              </a:rPr>
              <a:t>Theconversation.com</a:t>
            </a:r>
            <a:r>
              <a:rPr lang="en-US" dirty="0" smtClean="0">
                <a:latin typeface="Times New Roman" panose="02020603050405020304" pitchFamily="18" charset="0"/>
                <a:cs typeface="Times New Roman" panose="02020603050405020304" pitchFamily="18" charset="0"/>
              </a:rPr>
              <a:t> Retrieved </a:t>
            </a:r>
            <a:r>
              <a:rPr lang="en-US" dirty="0">
                <a:latin typeface="Times New Roman" panose="02020603050405020304" pitchFamily="18" charset="0"/>
                <a:cs typeface="Times New Roman" panose="02020603050405020304" pitchFamily="18" charset="0"/>
              </a:rPr>
              <a:t>from </a:t>
            </a:r>
            <a:r>
              <a:rPr lang="en-US" dirty="0">
                <a:latin typeface="Times New Roman" panose="02020603050405020304" pitchFamily="18" charset="0"/>
                <a:cs typeface="Times New Roman" panose="02020603050405020304" pitchFamily="18" charset="0"/>
                <a:hlinkClick r:id="rId2"/>
              </a:rPr>
              <a:t>https://</a:t>
            </a:r>
            <a:r>
              <a:rPr lang="en-US" dirty="0" smtClean="0">
                <a:latin typeface="Times New Roman" panose="02020603050405020304" pitchFamily="18" charset="0"/>
                <a:cs typeface="Times New Roman" panose="02020603050405020304" pitchFamily="18" charset="0"/>
                <a:hlinkClick r:id="rId2"/>
              </a:rPr>
              <a:t>theconversation.com/the-everyday-ethical-challenges-of-self-driving-cars-92710</a:t>
            </a:r>
            <a:endParaRPr lang="en-US"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Maurer, M., </a:t>
            </a:r>
            <a:r>
              <a:rPr lang="en-US" dirty="0" err="1">
                <a:latin typeface="Times New Roman" panose="02020603050405020304" pitchFamily="18" charset="0"/>
                <a:cs typeface="Times New Roman" panose="02020603050405020304" pitchFamily="18" charset="0"/>
              </a:rPr>
              <a:t>Gerdes</a:t>
            </a:r>
            <a:r>
              <a:rPr lang="en-US" dirty="0">
                <a:latin typeface="Times New Roman" panose="02020603050405020304" pitchFamily="18" charset="0"/>
                <a:cs typeface="Times New Roman" panose="02020603050405020304" pitchFamily="18" charset="0"/>
              </a:rPr>
              <a:t>, J. C., Lenz, B., Winner, H., &amp; Springer-</a:t>
            </a:r>
            <a:r>
              <a:rPr lang="en-US" dirty="0" err="1">
                <a:latin typeface="Times New Roman" panose="02020603050405020304" pitchFamily="18" charset="0"/>
                <a:cs typeface="Times New Roman" panose="02020603050405020304" pitchFamily="18" charset="0"/>
              </a:rPr>
              <a:t>Verlag</a:t>
            </a:r>
            <a:r>
              <a:rPr lang="en-US" dirty="0">
                <a:latin typeface="Times New Roman" panose="02020603050405020304" pitchFamily="18" charset="0"/>
                <a:cs typeface="Times New Roman" panose="02020603050405020304" pitchFamily="18" charset="0"/>
              </a:rPr>
              <a:t> GmbH. (2018). </a:t>
            </a:r>
            <a:r>
              <a:rPr lang="en-US" i="1" dirty="0">
                <a:latin typeface="Times New Roman" panose="02020603050405020304" pitchFamily="18" charset="0"/>
                <a:cs typeface="Times New Roman" panose="02020603050405020304" pitchFamily="18" charset="0"/>
              </a:rPr>
              <a:t>Autonomous Driving: Technical, Legal and Social Aspects</a:t>
            </a:r>
            <a:r>
              <a:rPr lang="en-US" dirty="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3700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3818" y="2945081"/>
            <a:ext cx="6198920" cy="707886"/>
          </a:xfrm>
          <a:prstGeom prst="rect">
            <a:avLst/>
          </a:prstGeom>
        </p:spPr>
        <p:txBody>
          <a:bodyPr wrap="square">
            <a:spAutoFit/>
          </a:bodyPr>
          <a:lstStyle/>
          <a:p>
            <a:pPr algn="ctr"/>
            <a:r>
              <a:rPr lang="en-US" sz="4000" dirty="0" smtClean="0">
                <a:latin typeface="Times New Roman" panose="02020603050405020304" pitchFamily="18" charset="0"/>
                <a:cs typeface="Times New Roman" panose="02020603050405020304" pitchFamily="18" charset="0"/>
              </a:rPr>
              <a:t>Thank you for your Attention</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229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Times New Roman" panose="02020603050405020304" pitchFamily="18" charset="0"/>
                <a:cs typeface="Times New Roman" panose="02020603050405020304" pitchFamily="18" charset="0"/>
              </a:rPr>
              <a:t>Introduction</a:t>
            </a:r>
            <a:endParaRPr lang="en-US" sz="4800" dirty="0">
              <a:latin typeface="Times New Roman" panose="02020603050405020304" pitchFamily="18" charset="0"/>
              <a:cs typeface="Times New Roman" panose="02020603050405020304" pitchFamily="18" charset="0"/>
            </a:endParaRPr>
          </a:p>
        </p:txBody>
      </p:sp>
      <p:pic>
        <p:nvPicPr>
          <p:cNvPr id="1026" name="Picture 2" descr="Related imag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487250" y="2500976"/>
            <a:ext cx="4356038" cy="3271107"/>
          </a:xfrm>
          <a:prstGeom prst="rect">
            <a:avLst/>
          </a:prstGeom>
          <a:noFill/>
          <a:extLst>
            <a:ext uri="{909E8E84-426E-40DD-AFC4-6F175D3DCCD1}">
              <a14:hiddenFill xmlns:a14="http://schemas.microsoft.com/office/drawing/2010/main">
                <a:solidFill>
                  <a:srgbClr val="FFFFFF"/>
                </a:solidFill>
              </a14:hiddenFill>
            </a:ext>
          </a:extLst>
        </p:spPr>
      </p:pic>
      <p:sp>
        <p:nvSpPr>
          <p:cNvPr id="4" name="Text Placeholder 3"/>
          <p:cNvSpPr>
            <a:spLocks noGrp="1"/>
          </p:cNvSpPr>
          <p:nvPr>
            <p:ph type="body" sz="half" idx="2"/>
          </p:nvPr>
        </p:nvSpPr>
        <p:spPr/>
        <p:txBody>
          <a:bodyPr>
            <a:noAutofit/>
          </a:bodyPr>
          <a:lstStyle/>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 A self- driving car/ autonomous car is a vehicle that navigates without human input. Instead, the car uses a combination of radar, sensors, cameras and artificial intelligence to detect the surroundings and move between destinations(Maurer,2018.</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0036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Times New Roman" panose="02020603050405020304" pitchFamily="18" charset="0"/>
                <a:cs typeface="Times New Roman" panose="02020603050405020304" pitchFamily="18" charset="0"/>
              </a:rPr>
              <a:t>Brief History</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Times New Roman" panose="02020603050405020304" pitchFamily="18" charset="0"/>
                <a:cs typeface="Times New Roman" panose="02020603050405020304" pitchFamily="18" charset="0"/>
              </a:rPr>
              <a:t>The prospect of self-driven vehicles may be dated back to the 1500’s when Leonardo Di Vinci developed a self propelling cart</a:t>
            </a:r>
          </a:p>
          <a:p>
            <a:r>
              <a:rPr lang="en-US" dirty="0" smtClean="0">
                <a:latin typeface="Times New Roman" panose="02020603050405020304" pitchFamily="18" charset="0"/>
                <a:cs typeface="Times New Roman" panose="02020603050405020304" pitchFamily="18" charset="0"/>
              </a:rPr>
              <a:t>The concept of self-driving cars began with increased safety and convenience automation features before the millennium.</a:t>
            </a:r>
          </a:p>
          <a:p>
            <a:r>
              <a:rPr lang="en-US" dirty="0" smtClean="0">
                <a:latin typeface="Times New Roman" panose="02020603050405020304" pitchFamily="18" charset="0"/>
                <a:cs typeface="Times New Roman" panose="02020603050405020304" pitchFamily="18" charset="0"/>
              </a:rPr>
              <a:t>Advanced features such as blind spot detection, electronic stability control and lane shift warnings became available during this period.</a:t>
            </a:r>
          </a:p>
          <a:p>
            <a:r>
              <a:rPr lang="en-US" dirty="0" smtClean="0">
                <a:latin typeface="Times New Roman" panose="02020603050405020304" pitchFamily="18" charset="0"/>
                <a:cs typeface="Times New Roman" panose="02020603050405020304" pitchFamily="18" charset="0"/>
              </a:rPr>
              <a:t>Between 2010 to 2016, advanced driver assistance capabilities became available.</a:t>
            </a:r>
          </a:p>
          <a:p>
            <a:r>
              <a:rPr lang="en-US" dirty="0" smtClean="0">
                <a:latin typeface="Times New Roman" panose="02020603050405020304" pitchFamily="18" charset="0"/>
                <a:cs typeface="Times New Roman" panose="02020603050405020304" pitchFamily="18" charset="0"/>
              </a:rPr>
              <a:t>The most recent development of the self-driving car is by Google and Tesla</a:t>
            </a:r>
            <a:r>
              <a:rPr lang="en-US" dirty="0" smtClean="0"/>
              <a:t>.</a:t>
            </a:r>
            <a:endParaRPr lang="en-US" dirty="0"/>
          </a:p>
        </p:txBody>
      </p:sp>
    </p:spTree>
    <p:extLst>
      <p:ext uri="{BB962C8B-B14F-4D97-AF65-F5344CB8AC3E}">
        <p14:creationId xmlns:p14="http://schemas.microsoft.com/office/powerpoint/2010/main" val="2457388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Times New Roman" panose="02020603050405020304" pitchFamily="18" charset="0"/>
                <a:cs typeface="Times New Roman" panose="02020603050405020304" pitchFamily="18" charset="0"/>
              </a:rPr>
              <a:t>Automation Levels</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Times New Roman" panose="02020603050405020304" pitchFamily="18" charset="0"/>
                <a:cs typeface="Times New Roman" panose="02020603050405020304" pitchFamily="18" charset="0"/>
              </a:rPr>
              <a:t>According to the U.S National Highway Traffic Safety Administration(NHTSA), there are six levels of automation beginning with zero. </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In level zero, people do the driving using the driver assistance technologies.</a:t>
            </a:r>
          </a:p>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levels that follow zero automation include;</a:t>
            </a: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Level 1                   Level 4</a:t>
            </a: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Level2                    Level 5</a:t>
            </a: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Level 3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6244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Times New Roman" panose="02020603050405020304" pitchFamily="18" charset="0"/>
                <a:cs typeface="Times New Roman" panose="02020603050405020304" pitchFamily="18" charset="0"/>
              </a:rPr>
              <a:t>How the Self-Driving Cars work</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a:lnSpc>
                <a:spcPct val="150000"/>
              </a:lnSpc>
            </a:pPr>
            <a:r>
              <a:rPr lang="en-US" dirty="0" smtClean="0">
                <a:latin typeface="Times New Roman" panose="02020603050405020304" pitchFamily="18" charset="0"/>
                <a:cs typeface="Times New Roman" panose="02020603050405020304" pitchFamily="18" charset="0"/>
              </a:rPr>
              <a:t>The self-driving cars use the data from image recognition systems such as cameras and sensors together with neural networks and machine learning to build an autonomous driving system.</a:t>
            </a:r>
          </a:p>
          <a:p>
            <a:pPr>
              <a:lnSpc>
                <a:spcPct val="150000"/>
              </a:lnSpc>
            </a:pPr>
            <a:r>
              <a:rPr lang="en-US" dirty="0" smtClean="0">
                <a:latin typeface="Times New Roman" panose="02020603050405020304" pitchFamily="18" charset="0"/>
                <a:cs typeface="Times New Roman" panose="02020603050405020304" pitchFamily="18" charset="0"/>
              </a:rPr>
              <a:t>The systems create an internal map for the vehicles surroundings.</a:t>
            </a:r>
          </a:p>
          <a:p>
            <a:pPr>
              <a:lnSpc>
                <a:spcPct val="150000"/>
              </a:lnSpc>
            </a:pPr>
            <a:r>
              <a:rPr lang="en-US" dirty="0" smtClean="0">
                <a:latin typeface="Times New Roman" panose="02020603050405020304" pitchFamily="18" charset="0"/>
                <a:cs typeface="Times New Roman" panose="02020603050405020304" pitchFamily="18" charset="0"/>
              </a:rPr>
              <a:t>The vehicle’s in-built software processes the inputs and sends instructions to the vehicle’s steering, acceleration and braking systems.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476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t>
            </a:r>
            <a:r>
              <a:rPr lang="en-US" sz="4800" dirty="0" smtClean="0">
                <a:latin typeface="Times New Roman" panose="02020603050405020304" pitchFamily="18" charset="0"/>
                <a:cs typeface="Times New Roman" panose="02020603050405020304" pitchFamily="18" charset="0"/>
              </a:rPr>
              <a:t>Competition </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nSpc>
                <a:spcPct val="150000"/>
              </a:lnSpc>
            </a:pPr>
            <a:r>
              <a:rPr lang="en-US" dirty="0" smtClean="0">
                <a:latin typeface="Times New Roman" panose="02020603050405020304" pitchFamily="18" charset="0"/>
                <a:cs typeface="Times New Roman" panose="02020603050405020304" pitchFamily="18" charset="0"/>
              </a:rPr>
              <a:t>Many companies are working on the prototypes of self-driving cars. </a:t>
            </a:r>
          </a:p>
          <a:p>
            <a:pPr>
              <a:lnSpc>
                <a:spcPct val="150000"/>
              </a:lnSpc>
            </a:pPr>
            <a:r>
              <a:rPr lang="en-US" dirty="0" smtClean="0">
                <a:latin typeface="Times New Roman" panose="02020603050405020304" pitchFamily="18" charset="0"/>
                <a:cs typeface="Times New Roman" panose="02020603050405020304" pitchFamily="18" charset="0"/>
              </a:rPr>
              <a:t>The prototypes have different levels of autonomy.</a:t>
            </a:r>
          </a:p>
          <a:p>
            <a:pPr>
              <a:lnSpc>
                <a:spcPct val="150000"/>
              </a:lnSpc>
            </a:pPr>
            <a:r>
              <a:rPr lang="en-US" dirty="0" smtClean="0">
                <a:latin typeface="Times New Roman" panose="02020603050405020304" pitchFamily="18" charset="0"/>
                <a:cs typeface="Times New Roman" panose="02020603050405020304" pitchFamily="18" charset="0"/>
              </a:rPr>
              <a:t>The companies manufacturing the self-driving cars include; Mercedes Benz, Tesla Motors, Google, Audi, Volvo, Hyundai Motors, Renault and Nissan.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8609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dirty="0" smtClean="0">
                <a:latin typeface="Times New Roman" panose="02020603050405020304" pitchFamily="18" charset="0"/>
                <a:cs typeface="Times New Roman" panose="02020603050405020304" pitchFamily="18" charset="0"/>
              </a:rPr>
              <a:t>Ethical Challenges for Self-driving Cars</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nSpc>
                <a:spcPct val="150000"/>
              </a:lnSpc>
            </a:pPr>
            <a:r>
              <a:rPr lang="en-US" dirty="0" smtClean="0">
                <a:latin typeface="Times New Roman" panose="02020603050405020304" pitchFamily="18" charset="0"/>
                <a:cs typeface="Times New Roman" panose="02020603050405020304" pitchFamily="18" charset="0"/>
              </a:rPr>
              <a:t>Self-driven cars present a new dilemma;  Whom should the vehicle save and whom should it harm when an accident is unavoidable? Do the elderly or children change the equation?(Goldhill,2018)</a:t>
            </a:r>
          </a:p>
          <a:p>
            <a:pPr>
              <a:lnSpc>
                <a:spcPct val="150000"/>
              </a:lnSpc>
            </a:pPr>
            <a:r>
              <a:rPr lang="en-US" dirty="0" smtClean="0">
                <a:latin typeface="Times New Roman" panose="02020603050405020304" pitchFamily="18" charset="0"/>
                <a:cs typeface="Times New Roman" panose="02020603050405020304" pitchFamily="18" charset="0"/>
              </a:rPr>
              <a:t>Automated cars often face the challenge as to whether to prioritize the lives of the passengers or of the pedestrians</a:t>
            </a:r>
          </a:p>
          <a:p>
            <a:endParaRPr lang="en-US" dirty="0"/>
          </a:p>
        </p:txBody>
      </p:sp>
    </p:spTree>
    <p:extLst>
      <p:ext uri="{BB962C8B-B14F-4D97-AF65-F5344CB8AC3E}">
        <p14:creationId xmlns:p14="http://schemas.microsoft.com/office/powerpoint/2010/main" val="769054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Times New Roman" panose="02020603050405020304" pitchFamily="18" charset="0"/>
                <a:cs typeface="Times New Roman" panose="02020603050405020304" pitchFamily="18" charset="0"/>
              </a:rPr>
              <a:t>Ethical Challenges at Crosswalks</a:t>
            </a:r>
            <a:endParaRPr lang="en-US" sz="4800" dirty="0">
              <a:latin typeface="Times New Roman" panose="02020603050405020304" pitchFamily="18" charset="0"/>
              <a:cs typeface="Times New Roman" panose="02020603050405020304" pitchFamily="18" charset="0"/>
            </a:endParaRPr>
          </a:p>
        </p:txBody>
      </p:sp>
      <p:sp>
        <p:nvSpPr>
          <p:cNvPr id="13" name="Content Placeholder 12"/>
          <p:cNvSpPr>
            <a:spLocks noGrp="1"/>
          </p:cNvSpPr>
          <p:nvPr>
            <p:ph idx="1"/>
          </p:nvPr>
        </p:nvSpPr>
        <p:spPr>
          <a:xfrm>
            <a:off x="5118264" y="1974273"/>
            <a:ext cx="6165871" cy="3894715"/>
          </a:xfrm>
        </p:spPr>
        <p:txBody>
          <a:bodyPr>
            <a:normAutofit/>
          </a:bodyPr>
          <a:lstStyle/>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r>
              <a:rPr lang="en-US" dirty="0" smtClean="0">
                <a:latin typeface="Times New Roman" panose="02020603050405020304" pitchFamily="18" charset="0"/>
                <a:cs typeface="Times New Roman" panose="02020603050405020304" pitchFamily="18" charset="0"/>
              </a:rPr>
              <a:t>Scientificamerican.com</a:t>
            </a:r>
            <a:endParaRPr lang="en-US" dirty="0">
              <a:latin typeface="Times New Roman" panose="02020603050405020304" pitchFamily="18" charset="0"/>
              <a:cs typeface="Times New Roman" panose="02020603050405020304" pitchFamily="18" charset="0"/>
            </a:endParaRPr>
          </a:p>
          <a:p>
            <a:endParaRPr lang="en-US" dirty="0" smtClean="0"/>
          </a:p>
          <a:p>
            <a:endParaRPr lang="en-US" dirty="0"/>
          </a:p>
          <a:p>
            <a:endParaRPr lang="en-US" dirty="0" smtClean="0"/>
          </a:p>
          <a:p>
            <a:endParaRPr lang="en-US" dirty="0"/>
          </a:p>
        </p:txBody>
      </p:sp>
      <p:sp>
        <p:nvSpPr>
          <p:cNvPr id="4" name="Text Placeholder 3"/>
          <p:cNvSpPr>
            <a:spLocks noGrp="1"/>
          </p:cNvSpPr>
          <p:nvPr>
            <p:ph type="body" sz="half" idx="2"/>
          </p:nvPr>
        </p:nvSpPr>
        <p:spPr/>
        <p:txBody>
          <a:bodyPr>
            <a:normAutofit fontScale="85000" lnSpcReduction="10000"/>
          </a:bodyPr>
          <a:lstStyle/>
          <a:p>
            <a:pPr>
              <a:lnSpc>
                <a:spcPct val="150000"/>
              </a:lnSpc>
            </a:pPr>
            <a:r>
              <a:rPr lang="en-US" sz="2000" dirty="0" smtClean="0">
                <a:latin typeface="Times New Roman" panose="02020603050405020304" pitchFamily="18" charset="0"/>
                <a:cs typeface="Times New Roman" panose="02020603050405020304" pitchFamily="18" charset="0"/>
              </a:rPr>
              <a:t>The ethical challenges deepen in mundane situations such as intersections, crosswalks or turns.</a:t>
            </a:r>
          </a:p>
          <a:p>
            <a:pPr>
              <a:lnSpc>
                <a:spcPct val="150000"/>
              </a:lnSpc>
            </a:pPr>
            <a:r>
              <a:rPr lang="en-US" sz="2000" dirty="0" smtClean="0">
                <a:latin typeface="Times New Roman" panose="02020603050405020304" pitchFamily="18" charset="0"/>
                <a:cs typeface="Times New Roman" panose="02020603050405020304" pitchFamily="18" charset="0"/>
              </a:rPr>
              <a:t>In such cases, the automated vehicles have to make decisions that minimize harm (</a:t>
            </a:r>
            <a:r>
              <a:rPr lang="en-US" sz="2000" dirty="0" err="1" smtClean="0">
                <a:latin typeface="Times New Roman" panose="02020603050405020304" pitchFamily="18" charset="0"/>
                <a:cs typeface="Times New Roman" panose="02020603050405020304" pitchFamily="18" charset="0"/>
              </a:rPr>
              <a:t>Himmelreich</a:t>
            </a:r>
            <a:r>
              <a:rPr lang="en-US" sz="2000" dirty="0" smtClean="0">
                <a:latin typeface="Times New Roman" panose="02020603050405020304" pitchFamily="18" charset="0"/>
                <a:cs typeface="Times New Roman" panose="02020603050405020304" pitchFamily="18" charset="0"/>
              </a:rPr>
              <a:t>, 2018) .</a:t>
            </a:r>
          </a:p>
          <a:p>
            <a:pPr>
              <a:lnSpc>
                <a:spcPct val="150000"/>
              </a:lnSpc>
            </a:pPr>
            <a:r>
              <a:rPr lang="en-US" sz="2000" dirty="0" smtClean="0">
                <a:latin typeface="Times New Roman" panose="02020603050405020304" pitchFamily="18" charset="0"/>
                <a:cs typeface="Times New Roman" panose="02020603050405020304" pitchFamily="18" charset="0"/>
              </a:rPr>
              <a:t>Is it permissible to cause harm to others to prevent harm to others?</a:t>
            </a:r>
            <a:endParaRPr lang="en-US" sz="2000" dirty="0" smtClean="0">
              <a:latin typeface="Times New Roman" panose="02020603050405020304" pitchFamily="18" charset="0"/>
              <a:cs typeface="Times New Roman" panose="02020603050405020304" pitchFamily="18" charset="0"/>
            </a:endParaRPr>
          </a:p>
          <a:p>
            <a:pPr>
              <a:lnSpc>
                <a:spcPct val="150000"/>
              </a:lnSpc>
            </a:pPr>
            <a:endParaRPr lang="en-US" sz="2000" dirty="0">
              <a:latin typeface="Times New Roman" panose="02020603050405020304" pitchFamily="18" charset="0"/>
              <a:cs typeface="Times New Roman" panose="02020603050405020304" pitchFamily="18" charset="0"/>
            </a:endParaRP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85163" y="2064045"/>
            <a:ext cx="3347115" cy="2989711"/>
          </a:xfrm>
          <a:prstGeom prst="rect">
            <a:avLst/>
          </a:prstGeom>
        </p:spPr>
      </p:pic>
    </p:spTree>
    <p:extLst>
      <p:ext uri="{BB962C8B-B14F-4D97-AF65-F5344CB8AC3E}">
        <p14:creationId xmlns:p14="http://schemas.microsoft.com/office/powerpoint/2010/main" val="2187189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Pros of Self-driven Cars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pPr>
              <a:lnSpc>
                <a:spcPct val="150000"/>
              </a:lnSpc>
            </a:pPr>
            <a:r>
              <a:rPr lang="en-US" dirty="0" smtClean="0">
                <a:latin typeface="Times New Roman" panose="02020603050405020304" pitchFamily="18" charset="0"/>
                <a:cs typeface="Times New Roman" panose="02020603050405020304" pitchFamily="18" charset="0"/>
              </a:rPr>
              <a:t>Promote safety</a:t>
            </a:r>
          </a:p>
          <a:p>
            <a:pPr>
              <a:lnSpc>
                <a:spcPct val="150000"/>
              </a:lnSpc>
            </a:pPr>
            <a:r>
              <a:rPr lang="en-US" dirty="0" smtClean="0">
                <a:latin typeface="Times New Roman" panose="02020603050405020304" pitchFamily="18" charset="0"/>
                <a:cs typeface="Times New Roman" panose="02020603050405020304" pitchFamily="18" charset="0"/>
              </a:rPr>
              <a:t>Reduce traffic congestion</a:t>
            </a:r>
          </a:p>
          <a:p>
            <a:pPr>
              <a:lnSpc>
                <a:spcPct val="150000"/>
              </a:lnSpc>
            </a:pPr>
            <a:r>
              <a:rPr lang="en-US" dirty="0" smtClean="0">
                <a:latin typeface="Times New Roman" panose="02020603050405020304" pitchFamily="18" charset="0"/>
                <a:cs typeface="Times New Roman" panose="02020603050405020304" pitchFamily="18" charset="0"/>
              </a:rPr>
              <a:t>Fewer accidents</a:t>
            </a:r>
          </a:p>
          <a:p>
            <a:pPr>
              <a:lnSpc>
                <a:spcPct val="150000"/>
              </a:lnSpc>
            </a:pPr>
            <a:r>
              <a:rPr lang="en-US" dirty="0" smtClean="0">
                <a:latin typeface="Times New Roman" panose="02020603050405020304" pitchFamily="18" charset="0"/>
                <a:cs typeface="Times New Roman" panose="02020603050405020304" pitchFamily="18" charset="0"/>
              </a:rPr>
              <a:t>Lower fuel consumption</a:t>
            </a:r>
          </a:p>
          <a:p>
            <a:pPr>
              <a:lnSpc>
                <a:spcPct val="150000"/>
              </a:lnSpc>
            </a:pPr>
            <a:r>
              <a:rPr lang="en-US" dirty="0" smtClean="0">
                <a:latin typeface="Times New Roman" panose="02020603050405020304" pitchFamily="18" charset="0"/>
                <a:cs typeface="Times New Roman" panose="02020603050405020304" pitchFamily="18" charset="0"/>
              </a:rPr>
              <a:t>Enhanced Human Productivity</a:t>
            </a:r>
          </a:p>
          <a:p>
            <a:pPr>
              <a:lnSpc>
                <a:spcPct val="150000"/>
              </a:lnSpc>
            </a:pPr>
            <a:r>
              <a:rPr lang="en-US" dirty="0" smtClean="0">
                <a:latin typeface="Times New Roman" panose="02020603050405020304" pitchFamily="18" charset="0"/>
                <a:cs typeface="Times New Roman" panose="02020603050405020304" pitchFamily="18" charset="0"/>
              </a:rPr>
              <a:t>Enhanced mobility for the elderly, children and the disabled.</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587295"/>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865</TotalTime>
  <Words>1356</Words>
  <Application>Microsoft Office PowerPoint</Application>
  <PresentationFormat>Widescreen</PresentationFormat>
  <Paragraphs>87</Paragraphs>
  <Slides>13</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 New Roman</vt:lpstr>
      <vt:lpstr>Trebuchet MS</vt:lpstr>
      <vt:lpstr>Berlin</vt:lpstr>
      <vt:lpstr>Self-Driving Car</vt:lpstr>
      <vt:lpstr>Introduction</vt:lpstr>
      <vt:lpstr>Brief History</vt:lpstr>
      <vt:lpstr>Automation Levels</vt:lpstr>
      <vt:lpstr>How the Self-Driving Cars work</vt:lpstr>
      <vt:lpstr> Competition </vt:lpstr>
      <vt:lpstr>Ethical Challenges for Self-driving Cars</vt:lpstr>
      <vt:lpstr>Ethical Challenges at Crosswalks</vt:lpstr>
      <vt:lpstr>Pros of Self-driven Cars</vt:lpstr>
      <vt:lpstr>Cons of Self-driving cars </vt:lpstr>
      <vt:lpstr>Conclusion</vt:lpstr>
      <vt:lpstr>References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Self-Driving Car</dc:title>
  <dc:creator>ian mugambi</dc:creator>
  <cp:lastModifiedBy>ian mugambi</cp:lastModifiedBy>
  <cp:revision>71</cp:revision>
  <dcterms:created xsi:type="dcterms:W3CDTF">2018-11-08T19:53:24Z</dcterms:created>
  <dcterms:modified xsi:type="dcterms:W3CDTF">2018-11-09T10:18:38Z</dcterms:modified>
</cp:coreProperties>
</file>