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975" autoAdjust="0"/>
  </p:normalViewPr>
  <p:slideViewPr>
    <p:cSldViewPr>
      <p:cViewPr varScale="1">
        <p:scale>
          <a:sx n="57" d="100"/>
          <a:sy n="57" d="100"/>
        </p:scale>
        <p:origin x="-174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42FCE3-4D24-4597-A7DD-D43FE2E6CECE}" type="datetimeFigureOut">
              <a:rPr lang="en-US" smtClean="0"/>
              <a:t>11/11/2018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A9F4D5-6495-44F7-8196-B0B2DF3E5171}" type="slidenum">
              <a:rPr lang="en-US" smtClean="0"/>
              <a:t>‹#›</a:t>
            </a:fld>
            <a:endParaRPr lang="en-US"/>
          </a:p>
        </p:txBody>
      </p:sp>
    </p:spTree>
    <p:extLst>
      <p:ext uri="{BB962C8B-B14F-4D97-AF65-F5344CB8AC3E}">
        <p14:creationId xmlns:p14="http://schemas.microsoft.com/office/powerpoint/2010/main" val="3644200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The presentation</a:t>
            </a:r>
            <a:r>
              <a:rPr lang="en-US" baseline="0" dirty="0" smtClean="0">
                <a:latin typeface="Times New Roman" pitchFamily="18" charset="0"/>
                <a:cs typeface="Times New Roman" pitchFamily="18" charset="0"/>
              </a:rPr>
              <a:t> will identify cultural influences on health and decision-making among the Latino/Hispanic subgroup. The rationale behind this choice is that Latinos are the largest minority group in America at least 17% of the American population (</a:t>
            </a:r>
            <a:r>
              <a:rPr lang="en-US" dirty="0" err="1" smtClean="0">
                <a:latin typeface="Times New Roman" pitchFamily="18" charset="0"/>
                <a:cs typeface="Times New Roman" pitchFamily="18" charset="0"/>
              </a:rPr>
              <a:t>Juckett</a:t>
            </a:r>
            <a:r>
              <a:rPr lang="en-US" dirty="0" smtClean="0">
                <a:latin typeface="Times New Roman" pitchFamily="18" charset="0"/>
                <a:cs typeface="Times New Roman" pitchFamily="18" charset="0"/>
              </a:rPr>
              <a:t>,</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2013</a:t>
            </a:r>
            <a:r>
              <a:rPr lang="en-US" baseline="0" dirty="0" smtClean="0">
                <a:latin typeface="Times New Roman" pitchFamily="18" charset="0"/>
                <a:cs typeface="Times New Roman" pitchFamily="18" charset="0"/>
              </a:rPr>
              <a:t>). Moreover, they draw their backgrounds from three main races including white, black, and Indian </a:t>
            </a:r>
            <a:r>
              <a:rPr lang="en-US" baseline="0"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Juckett</a:t>
            </a:r>
            <a:r>
              <a:rPr lang="en-US" dirty="0" smtClean="0">
                <a:latin typeface="Times New Roman" pitchFamily="18" charset="0"/>
                <a:cs typeface="Times New Roman" pitchFamily="18" charset="0"/>
              </a:rPr>
              <a:t>,</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2013</a:t>
            </a:r>
            <a:r>
              <a:rPr lang="en-US" baseline="0" dirty="0" smtClean="0">
                <a:latin typeface="Times New Roman" pitchFamily="18" charset="0"/>
                <a:cs typeface="Times New Roman" pitchFamily="18" charset="0"/>
              </a:rPr>
              <a:t>)</a:t>
            </a:r>
            <a:r>
              <a:rPr lang="en-US" baseline="0" dirty="0" smtClean="0">
                <a:latin typeface="Times New Roman" pitchFamily="18" charset="0"/>
                <a:cs typeface="Times New Roman" pitchFamily="18" charset="0"/>
              </a:rPr>
              <a:t>. Due to this aspect, they have unique genetic and biological characteristic. Therefore, Latinos face increased challenges when it comes to healthcare in terms of cultural influences and decision-making.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FA9F4D5-6495-44F7-8196-B0B2DF3E5171}" type="slidenum">
              <a:rPr lang="en-US" smtClean="0"/>
              <a:t>2</a:t>
            </a:fld>
            <a:endParaRPr lang="en-US"/>
          </a:p>
        </p:txBody>
      </p:sp>
    </p:spTree>
    <p:extLst>
      <p:ext uri="{BB962C8B-B14F-4D97-AF65-F5344CB8AC3E}">
        <p14:creationId xmlns:p14="http://schemas.microsoft.com/office/powerpoint/2010/main" val="17244808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As a recommendation, healthcare professionals including nurses should be sensitive</a:t>
            </a:r>
            <a:r>
              <a:rPr lang="en-US" baseline="0" dirty="0" smtClean="0">
                <a:latin typeface="Times New Roman" pitchFamily="18" charset="0"/>
                <a:cs typeface="Times New Roman" pitchFamily="18" charset="0"/>
              </a:rPr>
              <a:t> to cultural values held by the Latino sub-group. This will enable them to ensure patient trust as well comfort that are important in the treatment and recovery phases </a:t>
            </a:r>
            <a:r>
              <a:rPr lang="en-US" baseline="0"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Adames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et al.,</a:t>
            </a:r>
            <a:r>
              <a:rPr lang="en-US" dirty="0" smtClean="0">
                <a:latin typeface="Times New Roman" pitchFamily="18" charset="0"/>
                <a:cs typeface="Times New Roman" pitchFamily="18" charset="0"/>
              </a:rPr>
              <a:t> 2014)</a:t>
            </a:r>
            <a:r>
              <a:rPr lang="en-US" baseline="0" dirty="0" smtClean="0">
                <a:latin typeface="Times New Roman" pitchFamily="18" charset="0"/>
                <a:cs typeface="Times New Roman" pitchFamily="18" charset="0"/>
              </a:rPr>
              <a:t>. Additionally, healthcare professionals and providers should incorporate language access services to enable Latinos access healthcare services. Moreover, a teach-back initiative should be used to allow for cross-cultural training. Nurses should be able to understand the issues Latinos face in terms of healthcare. Lastly, hospitals should provide culturally welcoming environments (</a:t>
            </a:r>
            <a:r>
              <a:rPr lang="en-US" dirty="0" smtClean="0">
                <a:latin typeface="Times New Roman" pitchFamily="18" charset="0"/>
                <a:cs typeface="Times New Roman" pitchFamily="18" charset="0"/>
              </a:rPr>
              <a:t>Betancourt, </a:t>
            </a:r>
            <a:r>
              <a:rPr lang="en-US" i="1" dirty="0" smtClean="0">
                <a:latin typeface="Times New Roman" pitchFamily="18" charset="0"/>
                <a:cs typeface="Times New Roman" pitchFamily="18" charset="0"/>
              </a:rPr>
              <a:t>et al.,</a:t>
            </a:r>
            <a:r>
              <a:rPr lang="en-US" dirty="0" smtClean="0">
                <a:latin typeface="Times New Roman" pitchFamily="18" charset="0"/>
                <a:cs typeface="Times New Roman" pitchFamily="18" charset="0"/>
              </a:rPr>
              <a:t> 2016)</a:t>
            </a:r>
            <a:r>
              <a:rPr lang="en-US" baseline="0" dirty="0" smtClean="0">
                <a:latin typeface="Times New Roman" pitchFamily="18" charset="0"/>
                <a:cs typeface="Times New Roman" pitchFamily="18" charset="0"/>
              </a:rPr>
              <a:t>. This can include interpretation services, hiring Latino staff, or allowing extra visit time especially in the evening for Latinos.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FA9F4D5-6495-44F7-8196-B0B2DF3E5171}" type="slidenum">
              <a:rPr lang="en-US" smtClean="0"/>
              <a:t>11</a:t>
            </a:fld>
            <a:endParaRPr lang="en-US"/>
          </a:p>
        </p:txBody>
      </p:sp>
    </p:spTree>
    <p:extLst>
      <p:ext uri="{BB962C8B-B14F-4D97-AF65-F5344CB8AC3E}">
        <p14:creationId xmlns:p14="http://schemas.microsoft.com/office/powerpoint/2010/main" val="14328895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Latinos are originally from Latin America</a:t>
            </a:r>
            <a:r>
              <a:rPr lang="en-US" baseline="0" dirty="0" smtClean="0">
                <a:latin typeface="Times New Roman" pitchFamily="18" charset="0"/>
                <a:cs typeface="Times New Roman" pitchFamily="18" charset="0"/>
              </a:rPr>
              <a:t> mostly in Spanish speaking countries such as Mexico and Colombia. They migrated to the U.S due to poor living conditions and poor healthcare provisions due to political and social struggles. In terms of communication, Latinos speak fluent Spanish language and prefer it over other alternative languages such as English (</a:t>
            </a:r>
            <a:r>
              <a:rPr lang="en-US" dirty="0" smtClean="0">
                <a:latin typeface="Times New Roman" pitchFamily="18" charset="0"/>
                <a:cs typeface="Times New Roman" pitchFamily="18" charset="0"/>
              </a:rPr>
              <a:t>Nielsen, Wall</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&amp; Tucker, 2016)</a:t>
            </a:r>
            <a:r>
              <a:rPr lang="en-US" baseline="0" dirty="0" smtClean="0">
                <a:latin typeface="Times New Roman" pitchFamily="18" charset="0"/>
                <a:cs typeface="Times New Roman" pitchFamily="18" charset="0"/>
              </a:rPr>
              <a:t>. Often Latinos are known to be kind, something that may be taken for granted by healthcare providers. Moreover, they tend not to use non-verbal communication meaning they can hide emotions or pain, thus not being properly diagnosed of a health condition.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FA9F4D5-6495-44F7-8196-B0B2DF3E5171}" type="slidenum">
              <a:rPr lang="en-US" smtClean="0"/>
              <a:t>3</a:t>
            </a:fld>
            <a:endParaRPr lang="en-US"/>
          </a:p>
        </p:txBody>
      </p:sp>
    </p:spTree>
    <p:extLst>
      <p:ext uri="{BB962C8B-B14F-4D97-AF65-F5344CB8AC3E}">
        <p14:creationId xmlns:p14="http://schemas.microsoft.com/office/powerpoint/2010/main" val="2242898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The Latino culture enables men to become the head of families making decisions and working to support the family.</a:t>
            </a:r>
            <a:r>
              <a:rPr lang="en-US" baseline="0" dirty="0" smtClean="0">
                <a:latin typeface="Times New Roman" pitchFamily="18" charset="0"/>
                <a:cs typeface="Times New Roman" pitchFamily="18" charset="0"/>
              </a:rPr>
              <a:t> Women are considered as home caretakers while children contribute by helping in family or household work. Elders in the Latino sub-group are respected and can be consulted in different cases. </a:t>
            </a:r>
          </a:p>
          <a:p>
            <a:r>
              <a:rPr lang="en-US" baseline="0" dirty="0" smtClean="0">
                <a:latin typeface="Times New Roman" pitchFamily="18" charset="0"/>
                <a:cs typeface="Times New Roman" pitchFamily="18" charset="0"/>
              </a:rPr>
              <a:t>In the workforce issues, men receive a superior status over women and are the primarily decision makers in most matters. Women tend to be have a lesser superior role with most of their decisions viewed as less valuable. Healthcare in most Latin speaking countries is also increasingly inefficient with disease outbreaks and lack of proper sanitation.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FA9F4D5-6495-44F7-8196-B0B2DF3E5171}" type="slidenum">
              <a:rPr lang="en-US" smtClean="0"/>
              <a:t>4</a:t>
            </a:fld>
            <a:endParaRPr lang="en-US"/>
          </a:p>
        </p:txBody>
      </p:sp>
    </p:spTree>
    <p:extLst>
      <p:ext uri="{BB962C8B-B14F-4D97-AF65-F5344CB8AC3E}">
        <p14:creationId xmlns:p14="http://schemas.microsoft.com/office/powerpoint/2010/main" val="2042178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Latinos are different in terms of their</a:t>
            </a:r>
            <a:r>
              <a:rPr lang="en-US" baseline="0" dirty="0" smtClean="0">
                <a:latin typeface="Times New Roman" pitchFamily="18" charset="0"/>
                <a:cs typeface="Times New Roman" pitchFamily="18" charset="0"/>
              </a:rPr>
              <a:t> increased racial background diversity. As such, Latinos have a higher prevalence of obesity and diabetes mellitus, which is recorded in both diagnosed and undiagnosed Latinos. According to </a:t>
            </a:r>
            <a:r>
              <a:rPr lang="en-US" dirty="0" err="1" smtClean="0">
                <a:latin typeface="Times New Roman" pitchFamily="18" charset="0"/>
                <a:cs typeface="Times New Roman" pitchFamily="18" charset="0"/>
              </a:rPr>
              <a:t>Juckett</a:t>
            </a:r>
            <a:r>
              <a:rPr lang="en-US" dirty="0" smtClean="0">
                <a:latin typeface="Times New Roman" pitchFamily="18" charset="0"/>
                <a:cs typeface="Times New Roman" pitchFamily="18" charset="0"/>
              </a:rPr>
              <a:t> (2013)</a:t>
            </a:r>
            <a:r>
              <a:rPr lang="en-US" baseline="0" dirty="0" smtClean="0">
                <a:latin typeface="Times New Roman" pitchFamily="18" charset="0"/>
                <a:cs typeface="Times New Roman" pitchFamily="18" charset="0"/>
              </a:rPr>
              <a:t> this makes it challenging to manage the disease due to different genetic diversities. Additionally, the genetic composition of Latinos makes them mask disease symptoms longer than other subgroups. This means that they may be suffering from a certain condition although no symptoms are observable. Again, Latinos are engaged in drug abuse from alcohol to hardcore drugs such as cocaine. Moreover, Latinos live a sedentary lifestyle without much physical activity while consuming a high calorie diet that explains the high prevalence of diabetes and obesity (</a:t>
            </a:r>
            <a:r>
              <a:rPr lang="en-US" dirty="0" err="1" smtClean="0">
                <a:latin typeface="Times New Roman" pitchFamily="18" charset="0"/>
                <a:cs typeface="Times New Roman" pitchFamily="18" charset="0"/>
              </a:rPr>
              <a:t>Juckett</a:t>
            </a:r>
            <a:r>
              <a:rPr lang="en-US" dirty="0" smtClean="0">
                <a:latin typeface="Times New Roman" pitchFamily="18" charset="0"/>
                <a:cs typeface="Times New Roman" pitchFamily="18" charset="0"/>
              </a:rPr>
              <a:t>, 2013)</a:t>
            </a:r>
            <a:r>
              <a:rPr lang="en-US" baseline="0" dirty="0" smtClean="0">
                <a:latin typeface="Times New Roman" pitchFamily="18" charset="0"/>
                <a:cs typeface="Times New Roman" pitchFamily="18" charset="0"/>
              </a:rPr>
              <a:t>. Overall, these cultural domains influence healthcare and healthcare decision-making </a:t>
            </a:r>
            <a:r>
              <a:rPr lang="en-US" baseline="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Betancourt, </a:t>
            </a:r>
            <a:r>
              <a:rPr lang="en-US" i="1" dirty="0" smtClean="0">
                <a:latin typeface="Times New Roman" pitchFamily="18" charset="0"/>
                <a:cs typeface="Times New Roman" pitchFamily="18" charset="0"/>
              </a:rPr>
              <a:t>et al.,</a:t>
            </a:r>
            <a:r>
              <a:rPr lang="en-US" dirty="0" smtClean="0">
                <a:latin typeface="Times New Roman" pitchFamily="18" charset="0"/>
                <a:cs typeface="Times New Roman" pitchFamily="18" charset="0"/>
              </a:rPr>
              <a:t> 2016)</a:t>
            </a:r>
            <a:r>
              <a:rPr lang="en-US" baseline="0"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FA9F4D5-6495-44F7-8196-B0B2DF3E5171}" type="slidenum">
              <a:rPr lang="en-US" smtClean="0"/>
              <a:t>5</a:t>
            </a:fld>
            <a:endParaRPr lang="en-US"/>
          </a:p>
        </p:txBody>
      </p:sp>
    </p:spTree>
    <p:extLst>
      <p:ext uri="{BB962C8B-B14F-4D97-AF65-F5344CB8AC3E}">
        <p14:creationId xmlns:p14="http://schemas.microsoft.com/office/powerpoint/2010/main" val="2670153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The Latino subgroup culture consumes a wide variety</a:t>
            </a:r>
            <a:r>
              <a:rPr lang="en-US" baseline="0" dirty="0" smtClean="0">
                <a:latin typeface="Times New Roman" pitchFamily="18" charset="0"/>
                <a:cs typeface="Times New Roman" pitchFamily="18" charset="0"/>
              </a:rPr>
              <a:t> of food for nutrition. Most of the meals are consumed four times a day including breakfast, before noon, lunch, and dinner. Latinos believe that an individual’s health is based on hot and cold natural forces. Therefore, they do not mix two types of hot food. The Latino culture also prefers a high calorie diet. In pregnancy and birthing practices, Latinos do not believe in birth control as they report reduced use of family planning. This has resulted in increased population growth. Again, the Latinos believe that when a woman undergoes labor she should consumer cold food to help balance the hot experience the body underwent.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FA9F4D5-6495-44F7-8196-B0B2DF3E5171}" type="slidenum">
              <a:rPr lang="en-US" smtClean="0"/>
              <a:t>6</a:t>
            </a:fld>
            <a:endParaRPr lang="en-US"/>
          </a:p>
        </p:txBody>
      </p:sp>
    </p:spTree>
    <p:extLst>
      <p:ext uri="{BB962C8B-B14F-4D97-AF65-F5344CB8AC3E}">
        <p14:creationId xmlns:p14="http://schemas.microsoft.com/office/powerpoint/2010/main" val="702376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Latino subgroup are highly religious/spiritual</a:t>
            </a:r>
            <a:r>
              <a:rPr lang="en-US" baseline="0" dirty="0" smtClean="0"/>
              <a:t> when it comes to death rituals. Burial rituals are followed through the customary Christian process. Preparing for death is also conducted through the Christian process where a priest administers final rights or sacrament to terminally ill patients. However, Latinos are very conservative and will not make the decision to pull the plug in such cases. Moreover, as Christians, they believe that in their ancestors and spirits of the dead, allowing each individual to die a natural death. Overall, these believes highly influence decision-making in healthcare.   </a:t>
            </a:r>
            <a:endParaRPr lang="en-US" dirty="0"/>
          </a:p>
        </p:txBody>
      </p:sp>
      <p:sp>
        <p:nvSpPr>
          <p:cNvPr id="4" name="Slide Number Placeholder 3"/>
          <p:cNvSpPr>
            <a:spLocks noGrp="1"/>
          </p:cNvSpPr>
          <p:nvPr>
            <p:ph type="sldNum" sz="quarter" idx="10"/>
          </p:nvPr>
        </p:nvSpPr>
        <p:spPr/>
        <p:txBody>
          <a:bodyPr/>
          <a:lstStyle/>
          <a:p>
            <a:fld id="{FFA9F4D5-6495-44F7-8196-B0B2DF3E5171}" type="slidenum">
              <a:rPr lang="en-US" smtClean="0"/>
              <a:t>7</a:t>
            </a:fld>
            <a:endParaRPr lang="en-US"/>
          </a:p>
        </p:txBody>
      </p:sp>
    </p:spTree>
    <p:extLst>
      <p:ext uri="{BB962C8B-B14F-4D97-AF65-F5344CB8AC3E}">
        <p14:creationId xmlns:p14="http://schemas.microsoft.com/office/powerpoint/2010/main" val="18062397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Latinos</a:t>
            </a:r>
            <a:r>
              <a:rPr lang="en-US" baseline="0" dirty="0" smtClean="0">
                <a:latin typeface="Times New Roman" pitchFamily="18" charset="0"/>
                <a:cs typeface="Times New Roman" pitchFamily="18" charset="0"/>
              </a:rPr>
              <a:t> do not primarily use healthcare services on every occasion of disease. For minor health issues, Latinos use fork and herbal medicine </a:t>
            </a:r>
            <a:r>
              <a:rPr lang="en-US" dirty="0" smtClean="0">
                <a:latin typeface="Times New Roman" pitchFamily="18" charset="0"/>
                <a:cs typeface="Times New Roman" pitchFamily="18" charset="0"/>
              </a:rPr>
              <a:t>De (Jesus &amp; Xiao, 2014)</a:t>
            </a:r>
            <a:r>
              <a:rPr lang="en-US" baseline="0" dirty="0" smtClean="0">
                <a:latin typeface="Times New Roman" pitchFamily="18" charset="0"/>
                <a:cs typeface="Times New Roman" pitchFamily="18" charset="0"/>
              </a:rPr>
              <a:t>. Nevertheless, they do support organ donation although some cannot be able to donate. Latinos also believe in folk treatments such as the hot and cold food beliefs. Only when a condition is considered serious does a Latino patient seek professional healthcare services. According to </a:t>
            </a:r>
            <a:r>
              <a:rPr lang="en-US" dirty="0" smtClean="0">
                <a:latin typeface="Times New Roman" pitchFamily="18" charset="0"/>
                <a:cs typeface="Times New Roman" pitchFamily="18" charset="0"/>
              </a:rPr>
              <a:t>Jesus &amp; Xiao (2014) Latinos</a:t>
            </a:r>
            <a:r>
              <a:rPr lang="en-US" baseline="0" dirty="0" smtClean="0">
                <a:latin typeface="Times New Roman" pitchFamily="18" charset="0"/>
                <a:cs typeface="Times New Roman" pitchFamily="18" charset="0"/>
              </a:rPr>
              <a:t> rarely seek healthcare services due to cultural barriers.</a:t>
            </a:r>
            <a:r>
              <a:rPr lang="en-US" baseline="0"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FA9F4D5-6495-44F7-8196-B0B2DF3E5171}" type="slidenum">
              <a:rPr lang="en-US" smtClean="0"/>
              <a:t>8</a:t>
            </a:fld>
            <a:endParaRPr lang="en-US"/>
          </a:p>
        </p:txBody>
      </p:sp>
    </p:spTree>
    <p:extLst>
      <p:ext uri="{BB962C8B-B14F-4D97-AF65-F5344CB8AC3E}">
        <p14:creationId xmlns:p14="http://schemas.microsoft.com/office/powerpoint/2010/main" val="1409356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Among the main issues facing Latinos</a:t>
            </a:r>
            <a:r>
              <a:rPr lang="en-US" baseline="0" dirty="0" smtClean="0">
                <a:latin typeface="Times New Roman" pitchFamily="18" charset="0"/>
                <a:cs typeface="Times New Roman" pitchFamily="18" charset="0"/>
              </a:rPr>
              <a:t> is the high prevalence of obesity and diabetes. This is promoted by lack f physical activity and high calorie diets. Therefore, Latinos may have higher chances of acquiring these disease whether diagnosed or not diagnosed. Additionally, due to the high involvement in risky behaviors, Latinos are more likely to suffer from mental illness. However, most Latinos are misdiagnosed since they do not illustrate symptoms or lack the knowledge or symptoms of mental health. According to </a:t>
            </a:r>
            <a:r>
              <a:rPr lang="en-US" dirty="0" err="1" smtClean="0">
                <a:latin typeface="Times New Roman" pitchFamily="18" charset="0"/>
                <a:cs typeface="Times New Roman" pitchFamily="18" charset="0"/>
              </a:rPr>
              <a:t>Juckett</a:t>
            </a:r>
            <a:r>
              <a:rPr lang="en-US" dirty="0" smtClean="0">
                <a:latin typeface="Times New Roman" pitchFamily="18" charset="0"/>
                <a:cs typeface="Times New Roman" pitchFamily="18" charset="0"/>
              </a:rPr>
              <a:t> (2013)</a:t>
            </a:r>
            <a:r>
              <a:rPr lang="en-US" baseline="0" dirty="0" smtClean="0">
                <a:latin typeface="Times New Roman" pitchFamily="18" charset="0"/>
                <a:cs typeface="Times New Roman" pitchFamily="18" charset="0"/>
              </a:rPr>
              <a:t> Latinos have a distinct genetic make that may influence disease management and response to treatments. Lastly, Latinos are reluctant to seek medical care for small illnesses preferring folk solutions. Therefore, they may not adhere to treatments as required </a:t>
            </a:r>
            <a:r>
              <a:rPr lang="en-US" baseline="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Nielsen, Wall</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&amp; Tucker, 2016)</a:t>
            </a:r>
            <a:r>
              <a:rPr lang="en-US" baseline="0" dirty="0" smtClean="0">
                <a:latin typeface="Times New Roman" pitchFamily="18" charset="0"/>
                <a:cs typeface="Times New Roman" pitchFamily="18" charset="0"/>
              </a:rPr>
              <a:t>. All these are influenced by culture and influence decision making.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FA9F4D5-6495-44F7-8196-B0B2DF3E5171}" type="slidenum">
              <a:rPr lang="en-US" smtClean="0"/>
              <a:t>9</a:t>
            </a:fld>
            <a:endParaRPr lang="en-US"/>
          </a:p>
        </p:txBody>
      </p:sp>
    </p:spTree>
    <p:extLst>
      <p:ext uri="{BB962C8B-B14F-4D97-AF65-F5344CB8AC3E}">
        <p14:creationId xmlns:p14="http://schemas.microsoft.com/office/powerpoint/2010/main" val="28459436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Latinos</a:t>
            </a:r>
            <a:r>
              <a:rPr lang="en-US" baseline="0" dirty="0" smtClean="0"/>
              <a:t> value respect, kindness, and relationship especially family relationships (</a:t>
            </a:r>
            <a:r>
              <a:rPr lang="en-US" dirty="0" err="1" smtClean="0"/>
              <a:t>Adames</a:t>
            </a:r>
            <a:r>
              <a:rPr lang="en-US" dirty="0" smtClean="0"/>
              <a:t> </a:t>
            </a:r>
            <a:r>
              <a:rPr lang="en-US" i="1" dirty="0" smtClean="0"/>
              <a:t>et al.,</a:t>
            </a:r>
            <a:r>
              <a:rPr lang="en-US" dirty="0" smtClean="0"/>
              <a:t> 2014)</a:t>
            </a:r>
            <a:r>
              <a:rPr lang="en-US" baseline="0" dirty="0" smtClean="0"/>
              <a:t>. Therefore, they may face issues as patients where these values are not emphasized. Moreover, Latinos face serious language barriers where they cannot communicate effectively with healthcare processionals. Last but not least, Latinos face increased socioeconomic issues from poverty to reduced lack of education.  </a:t>
            </a:r>
            <a:endParaRPr lang="en-US" dirty="0"/>
          </a:p>
        </p:txBody>
      </p:sp>
      <p:sp>
        <p:nvSpPr>
          <p:cNvPr id="4" name="Slide Number Placeholder 3"/>
          <p:cNvSpPr>
            <a:spLocks noGrp="1"/>
          </p:cNvSpPr>
          <p:nvPr>
            <p:ph type="sldNum" sz="quarter" idx="10"/>
          </p:nvPr>
        </p:nvSpPr>
        <p:spPr/>
        <p:txBody>
          <a:bodyPr/>
          <a:lstStyle/>
          <a:p>
            <a:fld id="{FFA9F4D5-6495-44F7-8196-B0B2DF3E5171}" type="slidenum">
              <a:rPr lang="en-US" smtClean="0"/>
              <a:t>10</a:t>
            </a:fld>
            <a:endParaRPr lang="en-US"/>
          </a:p>
        </p:txBody>
      </p:sp>
    </p:spTree>
    <p:extLst>
      <p:ext uri="{BB962C8B-B14F-4D97-AF65-F5344CB8AC3E}">
        <p14:creationId xmlns:p14="http://schemas.microsoft.com/office/powerpoint/2010/main" val="1427162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40E8F3A-E0FB-4989-90C8-19AE2D5C0680}"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4D446-2D72-429A-8393-509E41D0BCE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0E8F3A-E0FB-4989-90C8-19AE2D5C0680}"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4D446-2D72-429A-8393-509E41D0BCE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0E8F3A-E0FB-4989-90C8-19AE2D5C0680}"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4D446-2D72-429A-8393-509E41D0BCE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40E8F3A-E0FB-4989-90C8-19AE2D5C0680}"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4D446-2D72-429A-8393-509E41D0BCE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840E8F3A-E0FB-4989-90C8-19AE2D5C0680}"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4D446-2D72-429A-8393-509E41D0BCE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40E8F3A-E0FB-4989-90C8-19AE2D5C0680}" type="datetimeFigureOut">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74D446-2D72-429A-8393-509E41D0BCE4}"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40E8F3A-E0FB-4989-90C8-19AE2D5C0680}" type="datetimeFigureOut">
              <a:rPr lang="en-US" smtClean="0"/>
              <a:t>11/11/2018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74D446-2D72-429A-8393-509E41D0BCE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0E8F3A-E0FB-4989-90C8-19AE2D5C0680}" type="datetimeFigureOut">
              <a:rPr lang="en-US" smtClean="0"/>
              <a:t>11/11/2018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74D446-2D72-429A-8393-509E41D0BCE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0E8F3A-E0FB-4989-90C8-19AE2D5C0680}" type="datetimeFigureOut">
              <a:rPr lang="en-US" smtClean="0"/>
              <a:t>11/11/2018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74D446-2D72-429A-8393-509E41D0BCE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840E8F3A-E0FB-4989-90C8-19AE2D5C0680}" type="datetimeFigureOut">
              <a:rPr lang="en-US" smtClean="0"/>
              <a:t>11/11/2018</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A74D446-2D72-429A-8393-509E41D0BCE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0E8F3A-E0FB-4989-90C8-19AE2D5C0680}" type="datetimeFigureOut">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74D446-2D72-429A-8393-509E41D0BCE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840E8F3A-E0FB-4989-90C8-19AE2D5C0680}" type="datetimeFigureOut">
              <a:rPr lang="en-US" smtClean="0"/>
              <a:t>11/11/2018</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A74D446-2D72-429A-8393-509E41D0BCE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latin typeface="Times New Roman" pitchFamily="18" charset="0"/>
                <a:cs typeface="Times New Roman" pitchFamily="18" charset="0"/>
              </a:rPr>
              <a:t>Purnell</a:t>
            </a:r>
            <a:r>
              <a:rPr lang="en-US" dirty="0" smtClean="0">
                <a:latin typeface="Times New Roman" pitchFamily="18" charset="0"/>
                <a:cs typeface="Times New Roman" pitchFamily="18" charset="0"/>
              </a:rPr>
              <a:t> Model for Population Sub-Group </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normAutofit fontScale="47500" lnSpcReduction="20000"/>
          </a:bodyPr>
          <a:lstStyle/>
          <a:p>
            <a:r>
              <a:rPr lang="en-US" dirty="0" smtClean="0">
                <a:solidFill>
                  <a:schemeClr val="tx1"/>
                </a:solidFill>
                <a:latin typeface="Times New Roman" pitchFamily="18" charset="0"/>
                <a:cs typeface="Times New Roman" pitchFamily="18" charset="0"/>
              </a:rPr>
              <a:t>Student’s Name</a:t>
            </a:r>
          </a:p>
          <a:p>
            <a:r>
              <a:rPr lang="en-US" dirty="0" smtClean="0">
                <a:solidFill>
                  <a:schemeClr val="tx1"/>
                </a:solidFill>
                <a:latin typeface="Times New Roman" pitchFamily="18" charset="0"/>
                <a:cs typeface="Times New Roman" pitchFamily="18" charset="0"/>
              </a:rPr>
              <a:t>Institutional Affiliation</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757276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Subgroup presence and issues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Cultural values</a:t>
            </a:r>
          </a:p>
          <a:p>
            <a:pPr lvl="1"/>
            <a:r>
              <a:rPr lang="en-US" dirty="0" smtClean="0">
                <a:latin typeface="Times New Roman" pitchFamily="18" charset="0"/>
                <a:cs typeface="Times New Roman" pitchFamily="18" charset="0"/>
              </a:rPr>
              <a:t>Kindness, respect, and relationship (</a:t>
            </a:r>
            <a:r>
              <a:rPr lang="en-US" dirty="0" err="1" smtClean="0">
                <a:latin typeface="Times New Roman" pitchFamily="18" charset="0"/>
                <a:cs typeface="Times New Roman" pitchFamily="18" charset="0"/>
              </a:rPr>
              <a:t>familismo</a:t>
            </a:r>
            <a:r>
              <a:rPr lang="en-US"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Language barrier.</a:t>
            </a:r>
          </a:p>
          <a:p>
            <a:pPr lvl="1"/>
            <a:r>
              <a:rPr lang="en-US" dirty="0" smtClean="0">
                <a:latin typeface="Times New Roman" pitchFamily="18" charset="0"/>
                <a:cs typeface="Times New Roman" pitchFamily="18" charset="0"/>
              </a:rPr>
              <a:t>Lack of Spanish language.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Socioeconomic issues.</a:t>
            </a:r>
          </a:p>
          <a:p>
            <a:pPr lvl="1"/>
            <a:r>
              <a:rPr lang="en-US" dirty="0" smtClean="0">
                <a:latin typeface="Times New Roman" pitchFamily="18" charset="0"/>
                <a:cs typeface="Times New Roman" pitchFamily="18" charset="0"/>
              </a:rPr>
              <a:t>Poverty.</a:t>
            </a:r>
          </a:p>
          <a:p>
            <a:pPr lvl="1"/>
            <a:r>
              <a:rPr lang="en-US" dirty="0" smtClean="0">
                <a:latin typeface="Times New Roman" pitchFamily="18" charset="0"/>
                <a:cs typeface="Times New Roman" pitchFamily="18" charset="0"/>
              </a:rPr>
              <a:t>Education.</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655451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Recommendations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Sensitivity to cultural values.</a:t>
            </a:r>
          </a:p>
          <a:p>
            <a:r>
              <a:rPr lang="en-US" dirty="0" smtClean="0">
                <a:latin typeface="Times New Roman" pitchFamily="18" charset="0"/>
                <a:cs typeface="Times New Roman" pitchFamily="18" charset="0"/>
              </a:rPr>
              <a:t>Language access services.</a:t>
            </a:r>
          </a:p>
          <a:p>
            <a:r>
              <a:rPr lang="en-US" dirty="0" smtClean="0">
                <a:latin typeface="Times New Roman" pitchFamily="18" charset="0"/>
                <a:cs typeface="Times New Roman" pitchFamily="18" charset="0"/>
              </a:rPr>
              <a:t>Cross-cultural training.</a:t>
            </a:r>
          </a:p>
          <a:p>
            <a:r>
              <a:rPr lang="en-US" dirty="0" smtClean="0">
                <a:latin typeface="Times New Roman" pitchFamily="18" charset="0"/>
                <a:cs typeface="Times New Roman" pitchFamily="18" charset="0"/>
              </a:rPr>
              <a:t>Culturally welcoming environment.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393411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References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r>
              <a:rPr lang="en-US" dirty="0" err="1">
                <a:latin typeface="Times New Roman" pitchFamily="18" charset="0"/>
                <a:cs typeface="Times New Roman" pitchFamily="18" charset="0"/>
              </a:rPr>
              <a:t>Adames</a:t>
            </a:r>
            <a:r>
              <a:rPr lang="en-US" dirty="0">
                <a:latin typeface="Times New Roman" pitchFamily="18" charset="0"/>
                <a:cs typeface="Times New Roman" pitchFamily="18" charset="0"/>
              </a:rPr>
              <a:t>, H. Y., Chavez-</a:t>
            </a:r>
            <a:r>
              <a:rPr lang="en-US" dirty="0" err="1">
                <a:latin typeface="Times New Roman" pitchFamily="18" charset="0"/>
                <a:cs typeface="Times New Roman" pitchFamily="18" charset="0"/>
              </a:rPr>
              <a:t>Dueñas</a:t>
            </a:r>
            <a:r>
              <a:rPr lang="en-US" dirty="0">
                <a:latin typeface="Times New Roman" pitchFamily="18" charset="0"/>
                <a:cs typeface="Times New Roman" pitchFamily="18" charset="0"/>
              </a:rPr>
              <a:t>, N. Y., Fuentes, M. A., Salas, S. P., &amp; Perez-Chavez, J. G. (2014). Integration of Latino/a cultural values into palliative health care: A culture centered model. </a:t>
            </a:r>
            <a:r>
              <a:rPr lang="en-US" i="1" dirty="0">
                <a:latin typeface="Times New Roman" pitchFamily="18" charset="0"/>
                <a:cs typeface="Times New Roman" pitchFamily="18" charset="0"/>
              </a:rPr>
              <a:t>Palliative &amp; supportive care</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12</a:t>
            </a:r>
            <a:r>
              <a:rPr lang="en-US" dirty="0">
                <a:latin typeface="Times New Roman" pitchFamily="18" charset="0"/>
                <a:cs typeface="Times New Roman" pitchFamily="18" charset="0"/>
              </a:rPr>
              <a:t>(2), 149-157.</a:t>
            </a:r>
          </a:p>
          <a:p>
            <a:r>
              <a:rPr lang="en-US" dirty="0">
                <a:latin typeface="Times New Roman" pitchFamily="18" charset="0"/>
                <a:cs typeface="Times New Roman" pitchFamily="18" charset="0"/>
              </a:rPr>
              <a:t>Betancourt, J. R., Green, A. R., Carrillo, J. E., &amp; </a:t>
            </a:r>
            <a:r>
              <a:rPr lang="en-US" dirty="0" err="1">
                <a:latin typeface="Times New Roman" pitchFamily="18" charset="0"/>
                <a:cs typeface="Times New Roman" pitchFamily="18" charset="0"/>
              </a:rPr>
              <a:t>Owusu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Ananeh-Firempong</a:t>
            </a:r>
            <a:r>
              <a:rPr lang="en-US" dirty="0">
                <a:latin typeface="Times New Roman" pitchFamily="18" charset="0"/>
                <a:cs typeface="Times New Roman" pitchFamily="18" charset="0"/>
              </a:rPr>
              <a:t>, I. I. (2016). Defining cultural competence: a practical framework for addressing racial/ethnic disparities in health and health care. </a:t>
            </a:r>
            <a:r>
              <a:rPr lang="en-US" i="1" dirty="0">
                <a:latin typeface="Times New Roman" pitchFamily="18" charset="0"/>
                <a:cs typeface="Times New Roman" pitchFamily="18" charset="0"/>
              </a:rPr>
              <a:t>Public health reports</a:t>
            </a:r>
            <a:r>
              <a:rPr lang="en-US" dirty="0">
                <a:latin typeface="Times New Roman" pitchFamily="18" charset="0"/>
                <a:cs typeface="Times New Roman" pitchFamily="18" charset="0"/>
              </a:rPr>
              <a:t>.</a:t>
            </a:r>
          </a:p>
          <a:p>
            <a:r>
              <a:rPr lang="en-US" dirty="0">
                <a:latin typeface="Times New Roman" pitchFamily="18" charset="0"/>
                <a:cs typeface="Times New Roman" pitchFamily="18" charset="0"/>
              </a:rPr>
              <a:t>De Jesus, M., &amp; Xiao, C. (2014). Predicting health care utilization among Latinos: health locus of control beliefs or access factors?. </a:t>
            </a:r>
            <a:r>
              <a:rPr lang="en-US" i="1" dirty="0">
                <a:latin typeface="Times New Roman" pitchFamily="18" charset="0"/>
                <a:cs typeface="Times New Roman" pitchFamily="18" charset="0"/>
              </a:rPr>
              <a:t>Health Education &amp; Behavior</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41</a:t>
            </a:r>
            <a:r>
              <a:rPr lang="en-US" dirty="0">
                <a:latin typeface="Times New Roman" pitchFamily="18" charset="0"/>
                <a:cs typeface="Times New Roman" pitchFamily="18" charset="0"/>
              </a:rPr>
              <a:t>(4), 423-430.</a:t>
            </a:r>
          </a:p>
          <a:p>
            <a:r>
              <a:rPr lang="en-US" dirty="0" err="1" smtClean="0">
                <a:latin typeface="Times New Roman" pitchFamily="18" charset="0"/>
                <a:cs typeface="Times New Roman" pitchFamily="18" charset="0"/>
              </a:rPr>
              <a:t>Juckett</a:t>
            </a:r>
            <a:r>
              <a:rPr lang="en-US" dirty="0" smtClean="0">
                <a:latin typeface="Times New Roman" pitchFamily="18" charset="0"/>
                <a:cs typeface="Times New Roman" pitchFamily="18" charset="0"/>
              </a:rPr>
              <a:t>, G. (2013). Caring for Latino patients. </a:t>
            </a:r>
            <a:r>
              <a:rPr lang="en-US" i="1" dirty="0" smtClean="0">
                <a:latin typeface="Times New Roman" pitchFamily="18" charset="0"/>
                <a:cs typeface="Times New Roman" pitchFamily="18" charset="0"/>
              </a:rPr>
              <a:t>American Family Physician</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87</a:t>
            </a:r>
            <a:r>
              <a:rPr lang="en-US" dirty="0" smtClean="0">
                <a:latin typeface="Times New Roman" pitchFamily="18" charset="0"/>
                <a:cs typeface="Times New Roman" pitchFamily="18" charset="0"/>
              </a:rPr>
              <a:t>(1).</a:t>
            </a:r>
          </a:p>
          <a:p>
            <a:r>
              <a:rPr lang="en-US" dirty="0" smtClean="0">
                <a:latin typeface="Times New Roman" pitchFamily="18" charset="0"/>
                <a:cs typeface="Times New Roman" pitchFamily="18" charset="0"/>
              </a:rPr>
              <a:t>Nielsen, J. D. J., Wall, W., &amp; Tucker, C. M. (2016). Testing of a model with Latino patients that explains the links among patient-perceived provider cultural sensitivity, language preference, and patient treatment adherence. </a:t>
            </a:r>
            <a:r>
              <a:rPr lang="en-US" i="1" dirty="0" smtClean="0">
                <a:latin typeface="Times New Roman" pitchFamily="18" charset="0"/>
                <a:cs typeface="Times New Roman" pitchFamily="18" charset="0"/>
              </a:rPr>
              <a:t>Journal of racial and ethnic health disparities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(1), 63-73.</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611832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Sub-group name and rationale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Latinos  Sub-group</a:t>
            </a:r>
          </a:p>
          <a:p>
            <a:r>
              <a:rPr lang="en-US" smtClean="0">
                <a:latin typeface="Times New Roman" pitchFamily="18" charset="0"/>
                <a:cs typeface="Times New Roman" pitchFamily="18" charset="0"/>
              </a:rPr>
              <a:t>Image:</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Rationale:</a:t>
            </a:r>
          </a:p>
          <a:p>
            <a:pPr lvl="1"/>
            <a:r>
              <a:rPr lang="en-US" dirty="0" smtClean="0">
                <a:latin typeface="Times New Roman" pitchFamily="18" charset="0"/>
                <a:cs typeface="Times New Roman" pitchFamily="18" charset="0"/>
              </a:rPr>
              <a:t>Largest minority population in America.</a:t>
            </a:r>
          </a:p>
          <a:p>
            <a:pPr lvl="1"/>
            <a:r>
              <a:rPr lang="en-US" dirty="0" smtClean="0">
                <a:latin typeface="Times New Roman" pitchFamily="18" charset="0"/>
                <a:cs typeface="Times New Roman" pitchFamily="18" charset="0"/>
              </a:rPr>
              <a:t>Encompass 3 racial backgrounds.</a:t>
            </a:r>
          </a:p>
          <a:p>
            <a:pPr lvl="1"/>
            <a:r>
              <a:rPr lang="en-US" dirty="0" smtClean="0">
                <a:latin typeface="Times New Roman" pitchFamily="18" charset="0"/>
                <a:cs typeface="Times New Roman" pitchFamily="18" charset="0"/>
              </a:rPr>
              <a:t>Unique genetic and biological characteristics.</a:t>
            </a:r>
          </a:p>
          <a:p>
            <a:pPr lvl="1"/>
            <a:endParaRPr lang="en-US" dirty="0" smtClean="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3657600"/>
            <a:ext cx="4419600" cy="3100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738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Times New Roman" pitchFamily="18" charset="0"/>
                <a:cs typeface="Times New Roman" pitchFamily="18" charset="0"/>
              </a:rPr>
              <a:t>Purnell’s</a:t>
            </a:r>
            <a:r>
              <a:rPr lang="en-US" dirty="0" smtClean="0">
                <a:latin typeface="Times New Roman" pitchFamily="18" charset="0"/>
                <a:cs typeface="Times New Roman" pitchFamily="18" charset="0"/>
              </a:rPr>
              <a:t> Model Constructs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Overview/heritage</a:t>
            </a:r>
          </a:p>
          <a:p>
            <a:pPr lvl="1"/>
            <a:r>
              <a:rPr lang="en-US" dirty="0" smtClean="0">
                <a:latin typeface="Times New Roman" pitchFamily="18" charset="0"/>
                <a:cs typeface="Times New Roman" pitchFamily="18" charset="0"/>
              </a:rPr>
              <a:t>Originally from Latin America.</a:t>
            </a:r>
          </a:p>
          <a:p>
            <a:pPr lvl="1"/>
            <a:r>
              <a:rPr lang="en-US" dirty="0" smtClean="0">
                <a:latin typeface="Times New Roman" pitchFamily="18" charset="0"/>
                <a:cs typeface="Times New Roman" pitchFamily="18" charset="0"/>
              </a:rPr>
              <a:t>Poor living conditions in Latin America.</a:t>
            </a:r>
          </a:p>
          <a:p>
            <a:pPr lvl="1"/>
            <a:r>
              <a:rPr lang="en-US" dirty="0" smtClean="0">
                <a:latin typeface="Times New Roman" pitchFamily="18" charset="0"/>
                <a:cs typeface="Times New Roman" pitchFamily="18" charset="0"/>
              </a:rPr>
              <a:t>Poor health support and access.</a:t>
            </a:r>
          </a:p>
          <a:p>
            <a:r>
              <a:rPr lang="en-US" dirty="0" smtClean="0">
                <a:latin typeface="Times New Roman" pitchFamily="18" charset="0"/>
                <a:cs typeface="Times New Roman" pitchFamily="18" charset="0"/>
              </a:rPr>
              <a:t>Communication </a:t>
            </a:r>
          </a:p>
          <a:p>
            <a:pPr lvl="1"/>
            <a:r>
              <a:rPr lang="en-US" dirty="0" smtClean="0">
                <a:latin typeface="Times New Roman" pitchFamily="18" charset="0"/>
                <a:cs typeface="Times New Roman" pitchFamily="18" charset="0"/>
              </a:rPr>
              <a:t>Spanish language.</a:t>
            </a:r>
          </a:p>
          <a:p>
            <a:pPr lvl="1"/>
            <a:r>
              <a:rPr lang="en-US" dirty="0" smtClean="0">
                <a:latin typeface="Times New Roman" pitchFamily="18" charset="0"/>
                <a:cs typeface="Times New Roman" pitchFamily="18" charset="0"/>
              </a:rPr>
              <a:t>Kindness. </a:t>
            </a:r>
          </a:p>
          <a:p>
            <a:pPr lvl="1"/>
            <a:r>
              <a:rPr lang="en-US" dirty="0" smtClean="0">
                <a:latin typeface="Times New Roman" pitchFamily="18" charset="0"/>
                <a:cs typeface="Times New Roman" pitchFamily="18" charset="0"/>
              </a:rPr>
              <a:t>Not much in non-verbal communication.</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944248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Times New Roman" pitchFamily="18" charset="0"/>
                <a:cs typeface="Times New Roman" pitchFamily="18" charset="0"/>
              </a:rPr>
              <a:t>Purnell’s</a:t>
            </a:r>
            <a:r>
              <a:rPr lang="en-US" dirty="0" smtClean="0">
                <a:latin typeface="Times New Roman" pitchFamily="18" charset="0"/>
                <a:cs typeface="Times New Roman" pitchFamily="18" charset="0"/>
              </a:rPr>
              <a:t> Constructs Contd.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Family Role/Organization</a:t>
            </a:r>
          </a:p>
          <a:p>
            <a:pPr lvl="1"/>
            <a:r>
              <a:rPr lang="en-US" dirty="0" smtClean="0">
                <a:latin typeface="Times New Roman" pitchFamily="18" charset="0"/>
                <a:cs typeface="Times New Roman" pitchFamily="18" charset="0"/>
              </a:rPr>
              <a:t>Husbands are the head of families.</a:t>
            </a:r>
          </a:p>
          <a:p>
            <a:pPr lvl="1"/>
            <a:r>
              <a:rPr lang="en-US" dirty="0" smtClean="0">
                <a:latin typeface="Times New Roman" pitchFamily="18" charset="0"/>
                <a:cs typeface="Times New Roman" pitchFamily="18" charset="0"/>
              </a:rPr>
              <a:t>Mothers care for the family.</a:t>
            </a:r>
          </a:p>
          <a:p>
            <a:pPr lvl="1"/>
            <a:r>
              <a:rPr lang="en-US" dirty="0" smtClean="0">
                <a:latin typeface="Times New Roman" pitchFamily="18" charset="0"/>
                <a:cs typeface="Times New Roman" pitchFamily="18" charset="0"/>
              </a:rPr>
              <a:t>Children help in household or family work.</a:t>
            </a:r>
          </a:p>
          <a:p>
            <a:pPr lvl="1"/>
            <a:r>
              <a:rPr lang="en-US" dirty="0" smtClean="0">
                <a:latin typeface="Times New Roman" pitchFamily="18" charset="0"/>
                <a:cs typeface="Times New Roman" pitchFamily="18" charset="0"/>
              </a:rPr>
              <a:t>Elders are highly regarded.</a:t>
            </a:r>
          </a:p>
          <a:p>
            <a:r>
              <a:rPr lang="en-US" dirty="0" smtClean="0">
                <a:latin typeface="Times New Roman" pitchFamily="18" charset="0"/>
                <a:cs typeface="Times New Roman" pitchFamily="18" charset="0"/>
              </a:rPr>
              <a:t>Workforce Issues</a:t>
            </a:r>
          </a:p>
          <a:p>
            <a:pPr lvl="1"/>
            <a:r>
              <a:rPr lang="en-US" dirty="0" smtClean="0">
                <a:latin typeface="Times New Roman" pitchFamily="18" charset="0"/>
                <a:cs typeface="Times New Roman" pitchFamily="18" charset="0"/>
              </a:rPr>
              <a:t>Men are superior than women.</a:t>
            </a:r>
          </a:p>
          <a:p>
            <a:pPr lvl="1"/>
            <a:r>
              <a:rPr lang="en-US" dirty="0" smtClean="0">
                <a:latin typeface="Times New Roman" pitchFamily="18" charset="0"/>
                <a:cs typeface="Times New Roman" pitchFamily="18" charset="0"/>
              </a:rPr>
              <a:t>Healthcare is inefficient.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58566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Times New Roman" pitchFamily="18" charset="0"/>
                <a:cs typeface="Times New Roman" pitchFamily="18" charset="0"/>
              </a:rPr>
              <a:t>Purnell’s</a:t>
            </a:r>
            <a:r>
              <a:rPr lang="en-US" dirty="0" smtClean="0">
                <a:latin typeface="Times New Roman" pitchFamily="18" charset="0"/>
                <a:cs typeface="Times New Roman" pitchFamily="18" charset="0"/>
              </a:rPr>
              <a:t> Constructs Contd.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err="1" smtClean="0">
                <a:latin typeface="Times New Roman" pitchFamily="18" charset="0"/>
                <a:cs typeface="Times New Roman" pitchFamily="18" charset="0"/>
              </a:rPr>
              <a:t>Biolocultural</a:t>
            </a:r>
            <a:r>
              <a:rPr lang="en-US" dirty="0" smtClean="0">
                <a:latin typeface="Times New Roman" pitchFamily="18" charset="0"/>
                <a:cs typeface="Times New Roman" pitchFamily="18" charset="0"/>
              </a:rPr>
              <a:t> ecology</a:t>
            </a:r>
          </a:p>
          <a:p>
            <a:pPr lvl="1"/>
            <a:r>
              <a:rPr lang="en-US" dirty="0" smtClean="0">
                <a:latin typeface="Times New Roman" pitchFamily="18" charset="0"/>
                <a:cs typeface="Times New Roman" pitchFamily="18" charset="0"/>
              </a:rPr>
              <a:t>Obesity.</a:t>
            </a:r>
          </a:p>
          <a:p>
            <a:pPr lvl="1"/>
            <a:r>
              <a:rPr lang="en-US" dirty="0" smtClean="0">
                <a:latin typeface="Times New Roman" pitchFamily="18" charset="0"/>
                <a:cs typeface="Times New Roman" pitchFamily="18" charset="0"/>
              </a:rPr>
              <a:t>Masking of disease symptoms </a:t>
            </a:r>
          </a:p>
          <a:p>
            <a:pPr lvl="1"/>
            <a:r>
              <a:rPr lang="en-US" dirty="0" smtClean="0">
                <a:latin typeface="Times New Roman" pitchFamily="18" charset="0"/>
                <a:cs typeface="Times New Roman" pitchFamily="18" charset="0"/>
              </a:rPr>
              <a:t>Prevalence of diabetes mellitus</a:t>
            </a:r>
          </a:p>
          <a:p>
            <a:r>
              <a:rPr lang="en-US" dirty="0" smtClean="0">
                <a:latin typeface="Times New Roman" pitchFamily="18" charset="0"/>
                <a:cs typeface="Times New Roman" pitchFamily="18" charset="0"/>
              </a:rPr>
              <a:t>High Risk Behaviors</a:t>
            </a:r>
            <a:endParaRPr lang="en-US" dirty="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Drug abuse</a:t>
            </a:r>
          </a:p>
          <a:p>
            <a:pPr lvl="1"/>
            <a:r>
              <a:rPr lang="en-US" dirty="0" smtClean="0">
                <a:latin typeface="Times New Roman" pitchFamily="18" charset="0"/>
                <a:cs typeface="Times New Roman" pitchFamily="18" charset="0"/>
              </a:rPr>
              <a:t>Sedentary lifestyle.</a:t>
            </a:r>
          </a:p>
          <a:p>
            <a:pPr lvl="1"/>
            <a:r>
              <a:rPr lang="en-US" dirty="0" smtClean="0">
                <a:latin typeface="Times New Roman" pitchFamily="18" charset="0"/>
                <a:cs typeface="Times New Roman" pitchFamily="18" charset="0"/>
              </a:rPr>
              <a:t>High calorie diet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723267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Times New Roman" pitchFamily="18" charset="0"/>
                <a:cs typeface="Times New Roman" pitchFamily="18" charset="0"/>
              </a:rPr>
              <a:t>Purnell’s</a:t>
            </a:r>
            <a:r>
              <a:rPr lang="en-US" dirty="0" smtClean="0">
                <a:latin typeface="Times New Roman" pitchFamily="18" charset="0"/>
                <a:cs typeface="Times New Roman" pitchFamily="18" charset="0"/>
              </a:rPr>
              <a:t> Constructs Contd.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Nutrition</a:t>
            </a:r>
          </a:p>
          <a:p>
            <a:pPr lvl="1"/>
            <a:r>
              <a:rPr lang="en-US" dirty="0" smtClean="0">
                <a:latin typeface="Times New Roman" pitchFamily="18" charset="0"/>
                <a:cs typeface="Times New Roman" pitchFamily="18" charset="0"/>
              </a:rPr>
              <a:t>Wide variety of foods.</a:t>
            </a:r>
          </a:p>
          <a:p>
            <a:pPr lvl="1"/>
            <a:r>
              <a:rPr lang="en-US" dirty="0" smtClean="0">
                <a:latin typeface="Times New Roman" pitchFamily="18" charset="0"/>
                <a:cs typeface="Times New Roman" pitchFamily="18" charset="0"/>
              </a:rPr>
              <a:t>Cold and hot foods for optimal health.</a:t>
            </a:r>
          </a:p>
          <a:p>
            <a:pPr lvl="1"/>
            <a:r>
              <a:rPr lang="en-US" dirty="0" smtClean="0">
                <a:latin typeface="Times New Roman" pitchFamily="18" charset="0"/>
                <a:cs typeface="Times New Roman" pitchFamily="18" charset="0"/>
              </a:rPr>
              <a:t>High calorie diets.</a:t>
            </a:r>
          </a:p>
          <a:p>
            <a:r>
              <a:rPr lang="en-US" dirty="0" smtClean="0">
                <a:latin typeface="Times New Roman" pitchFamily="18" charset="0"/>
                <a:cs typeface="Times New Roman" pitchFamily="18" charset="0"/>
              </a:rPr>
              <a:t>Pregnancy and Child Bearing Practices </a:t>
            </a:r>
          </a:p>
          <a:p>
            <a:pPr lvl="1"/>
            <a:r>
              <a:rPr lang="en-US" dirty="0" smtClean="0">
                <a:latin typeface="Times New Roman" pitchFamily="18" charset="0"/>
                <a:cs typeface="Times New Roman" pitchFamily="18" charset="0"/>
              </a:rPr>
              <a:t>Low belief in birth control.</a:t>
            </a:r>
          </a:p>
          <a:p>
            <a:pPr lvl="1"/>
            <a:r>
              <a:rPr lang="en-US" dirty="0" smtClean="0">
                <a:latin typeface="Times New Roman" pitchFamily="18" charset="0"/>
                <a:cs typeface="Times New Roman" pitchFamily="18" charset="0"/>
              </a:rPr>
              <a:t>Cold food after giving birth.</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120439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Times New Roman" pitchFamily="18" charset="0"/>
                <a:cs typeface="Times New Roman" pitchFamily="18" charset="0"/>
              </a:rPr>
              <a:t>Purnell’s</a:t>
            </a:r>
            <a:r>
              <a:rPr lang="en-US" dirty="0" smtClean="0">
                <a:latin typeface="Times New Roman" pitchFamily="18" charset="0"/>
                <a:cs typeface="Times New Roman" pitchFamily="18" charset="0"/>
              </a:rPr>
              <a:t> Constructs Contd.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Death rituals</a:t>
            </a:r>
          </a:p>
          <a:p>
            <a:pPr lvl="1"/>
            <a:r>
              <a:rPr lang="en-US" dirty="0" smtClean="0">
                <a:latin typeface="Times New Roman" pitchFamily="18" charset="0"/>
                <a:cs typeface="Times New Roman" pitchFamily="18" charset="0"/>
              </a:rPr>
              <a:t>Religious beliefs on death rituals.</a:t>
            </a:r>
          </a:p>
          <a:p>
            <a:pPr lvl="1"/>
            <a:r>
              <a:rPr lang="en-US" dirty="0" smtClean="0">
                <a:latin typeface="Times New Roman" pitchFamily="18" charset="0"/>
                <a:cs typeface="Times New Roman" pitchFamily="18" charset="0"/>
              </a:rPr>
              <a:t>Highly conservative.</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Spirituality</a:t>
            </a:r>
          </a:p>
          <a:p>
            <a:pPr lvl="1"/>
            <a:r>
              <a:rPr lang="en-US" dirty="0" smtClean="0">
                <a:latin typeface="Times New Roman" pitchFamily="18" charset="0"/>
                <a:cs typeface="Times New Roman" pitchFamily="18" charset="0"/>
              </a:rPr>
              <a:t>Staunch Christians.</a:t>
            </a:r>
          </a:p>
          <a:p>
            <a:pPr lvl="1"/>
            <a:r>
              <a:rPr lang="en-US" dirty="0" smtClean="0">
                <a:latin typeface="Times New Roman" pitchFamily="18" charset="0"/>
                <a:cs typeface="Times New Roman" pitchFamily="18" charset="0"/>
              </a:rPr>
              <a:t>Highly spiritual and religious.</a:t>
            </a:r>
          </a:p>
          <a:p>
            <a:pPr lvl="1"/>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691735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Times New Roman" pitchFamily="18" charset="0"/>
                <a:cs typeface="Times New Roman" pitchFamily="18" charset="0"/>
              </a:rPr>
              <a:t>Purnell’s</a:t>
            </a:r>
            <a:r>
              <a:rPr lang="en-US" dirty="0" smtClean="0">
                <a:latin typeface="Times New Roman" pitchFamily="18" charset="0"/>
                <a:cs typeface="Times New Roman" pitchFamily="18" charset="0"/>
              </a:rPr>
              <a:t> Constructs Contd.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Healthcare Practices</a:t>
            </a:r>
          </a:p>
          <a:p>
            <a:pPr lvl="1"/>
            <a:r>
              <a:rPr lang="en-US" dirty="0" smtClean="0">
                <a:latin typeface="Times New Roman" pitchFamily="18" charset="0"/>
                <a:cs typeface="Times New Roman" pitchFamily="18" charset="0"/>
              </a:rPr>
              <a:t>Dependent on education.</a:t>
            </a:r>
          </a:p>
          <a:p>
            <a:pPr lvl="1"/>
            <a:r>
              <a:rPr lang="en-US" dirty="0" smtClean="0">
                <a:latin typeface="Times New Roman" pitchFamily="18" charset="0"/>
                <a:cs typeface="Times New Roman" pitchFamily="18" charset="0"/>
              </a:rPr>
              <a:t>Support organ donation.</a:t>
            </a:r>
          </a:p>
          <a:p>
            <a:pPr lvl="1"/>
            <a:r>
              <a:rPr lang="en-US" dirty="0" smtClean="0">
                <a:latin typeface="Times New Roman" pitchFamily="18" charset="0"/>
                <a:cs typeface="Times New Roman" pitchFamily="18" charset="0"/>
              </a:rPr>
              <a:t>Folk and herbal medicine</a:t>
            </a:r>
          </a:p>
          <a:p>
            <a:r>
              <a:rPr lang="en-US" dirty="0" smtClean="0">
                <a:latin typeface="Times New Roman" pitchFamily="18" charset="0"/>
                <a:cs typeface="Times New Roman" pitchFamily="18" charset="0"/>
              </a:rPr>
              <a:t>Healthcare Practitioners </a:t>
            </a:r>
          </a:p>
          <a:p>
            <a:pPr lvl="1"/>
            <a:r>
              <a:rPr lang="en-US" dirty="0" smtClean="0">
                <a:latin typeface="Times New Roman" pitchFamily="18" charset="0"/>
                <a:cs typeface="Times New Roman" pitchFamily="18" charset="0"/>
              </a:rPr>
              <a:t>Folk treatments.</a:t>
            </a:r>
          </a:p>
          <a:p>
            <a:pPr lvl="1"/>
            <a:r>
              <a:rPr lang="en-US" dirty="0" smtClean="0">
                <a:latin typeface="Times New Roman" pitchFamily="18" charset="0"/>
                <a:cs typeface="Times New Roman" pitchFamily="18" charset="0"/>
              </a:rPr>
              <a:t> Seek professional healthcare for serious conditions.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302202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Subgroup presence and issues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Obesity and Diabetes</a:t>
            </a:r>
          </a:p>
          <a:p>
            <a:pPr lvl="1"/>
            <a:r>
              <a:rPr lang="en-US" dirty="0" smtClean="0">
                <a:latin typeface="Times New Roman" pitchFamily="18" charset="0"/>
                <a:cs typeface="Times New Roman" pitchFamily="18" charset="0"/>
              </a:rPr>
              <a:t>High prevalence. </a:t>
            </a:r>
          </a:p>
          <a:p>
            <a:r>
              <a:rPr lang="en-US" dirty="0" smtClean="0">
                <a:latin typeface="Times New Roman" pitchFamily="18" charset="0"/>
                <a:cs typeface="Times New Roman" pitchFamily="18" charset="0"/>
              </a:rPr>
              <a:t>Mental health</a:t>
            </a:r>
          </a:p>
          <a:p>
            <a:pPr lvl="1"/>
            <a:r>
              <a:rPr lang="en-US" dirty="0" smtClean="0">
                <a:latin typeface="Times New Roman" pitchFamily="18" charset="0"/>
                <a:cs typeface="Times New Roman" pitchFamily="18" charset="0"/>
              </a:rPr>
              <a:t>Increased misdiagnosis.</a:t>
            </a:r>
          </a:p>
          <a:p>
            <a:r>
              <a:rPr lang="en-US" dirty="0" smtClean="0">
                <a:latin typeface="Times New Roman" pitchFamily="18" charset="0"/>
                <a:cs typeface="Times New Roman" pitchFamily="18" charset="0"/>
              </a:rPr>
              <a:t>Genetic diversity</a:t>
            </a:r>
          </a:p>
          <a:p>
            <a:pPr lvl="1"/>
            <a:r>
              <a:rPr lang="en-US" dirty="0" smtClean="0">
                <a:latin typeface="Times New Roman" pitchFamily="18" charset="0"/>
                <a:cs typeface="Times New Roman" pitchFamily="18" charset="0"/>
              </a:rPr>
              <a:t>Disease management.</a:t>
            </a:r>
          </a:p>
          <a:p>
            <a:pPr lvl="1"/>
            <a:r>
              <a:rPr lang="en-US" dirty="0" smtClean="0">
                <a:latin typeface="Times New Roman" pitchFamily="18" charset="0"/>
                <a:cs typeface="Times New Roman" pitchFamily="18" charset="0"/>
              </a:rPr>
              <a:t>Response to treatments.</a:t>
            </a:r>
          </a:p>
          <a:p>
            <a:r>
              <a:rPr lang="en-US" dirty="0" smtClean="0">
                <a:latin typeface="Times New Roman" pitchFamily="18" charset="0"/>
                <a:cs typeface="Times New Roman" pitchFamily="18" charset="0"/>
              </a:rPr>
              <a:t>Healthcare beliefs</a:t>
            </a:r>
          </a:p>
          <a:p>
            <a:pPr lvl="1"/>
            <a:r>
              <a:rPr lang="en-US" dirty="0" smtClean="0">
                <a:latin typeface="Times New Roman" pitchFamily="18" charset="0"/>
                <a:cs typeface="Times New Roman" pitchFamily="18" charset="0"/>
              </a:rPr>
              <a:t>Folk treatments.</a:t>
            </a:r>
          </a:p>
        </p:txBody>
      </p:sp>
    </p:spTree>
    <p:extLst>
      <p:ext uri="{BB962C8B-B14F-4D97-AF65-F5344CB8AC3E}">
        <p14:creationId xmlns:p14="http://schemas.microsoft.com/office/powerpoint/2010/main" val="36334900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250</TotalTime>
  <Words>1703</Words>
  <Application>Microsoft Office PowerPoint</Application>
  <PresentationFormat>On-screen Show (4:3)</PresentationFormat>
  <Paragraphs>110</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Angles</vt:lpstr>
      <vt:lpstr>Purnell Model for Population Sub-Group </vt:lpstr>
      <vt:lpstr>Sub-group name and rationale</vt:lpstr>
      <vt:lpstr>Purnell’s Model Constructs</vt:lpstr>
      <vt:lpstr>Purnell’s Constructs Contd. </vt:lpstr>
      <vt:lpstr>Purnell’s Constructs Contd. </vt:lpstr>
      <vt:lpstr>Purnell’s Constructs Contd. </vt:lpstr>
      <vt:lpstr>Purnell’s Constructs Contd. </vt:lpstr>
      <vt:lpstr>Purnell’s Constructs Contd. </vt:lpstr>
      <vt:lpstr>Subgroup presence and issues</vt:lpstr>
      <vt:lpstr>Subgroup presence and issues</vt:lpstr>
      <vt:lpstr>Recommendations </vt:lpstr>
      <vt:lpstr>References </vt:lpstr>
    </vt:vector>
  </TitlesOfParts>
  <Company>HEAVEN KILLERS RELEASE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Iskander</dc:creator>
  <cp:lastModifiedBy>Iskander</cp:lastModifiedBy>
  <cp:revision>66</cp:revision>
  <dcterms:created xsi:type="dcterms:W3CDTF">2018-11-11T08:16:47Z</dcterms:created>
  <dcterms:modified xsi:type="dcterms:W3CDTF">2018-11-11T12:27:04Z</dcterms:modified>
</cp:coreProperties>
</file>