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74" autoAdjust="0"/>
    <p:restoredTop sz="94660"/>
  </p:normalViewPr>
  <p:slideViewPr>
    <p:cSldViewPr>
      <p:cViewPr>
        <p:scale>
          <a:sx n="50" d="100"/>
          <a:sy n="50" d="100"/>
        </p:scale>
        <p:origin x="-197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65378C2-776F-4B26-A303-CE6DDA52CA7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DE2535-5483-4CDD-9D3E-7DE98A0DCA2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86/s13034-016-0096-5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And Their Relationship to substance use disorders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SCHIZOPHRENIA, PERSONALITY AND PSYCHOTIC DISORDERS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RECOMMENDED TREATMENT INTERVENTION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important treatment intervention would be psychosocial intervention </a:t>
            </a:r>
            <a:r>
              <a:rPr lang="en-US" dirty="0" smtClean="0"/>
              <a:t>(</a:t>
            </a:r>
            <a:r>
              <a:rPr lang="es-ES" dirty="0" err="1" smtClean="0"/>
              <a:t>Bultler</a:t>
            </a:r>
            <a:r>
              <a:rPr lang="es-ES" dirty="0" smtClean="0"/>
              <a:t> &amp; </a:t>
            </a:r>
            <a:r>
              <a:rPr lang="es-ES" dirty="0" err="1" smtClean="0"/>
              <a:t>Gonzalez</a:t>
            </a:r>
            <a:r>
              <a:rPr lang="es-ES" dirty="0" smtClean="0"/>
              <a:t>, 2015).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These interventions include psychotherapies such as cognitive behavioral therapy</a:t>
            </a:r>
          </a:p>
          <a:p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 smtClean="0"/>
              <a:t>ommunity-based treatment such as assertive community treatment and peer support services, and vocational rehabilitation </a:t>
            </a:r>
            <a:r>
              <a:rPr lang="en-US" dirty="0" smtClean="0"/>
              <a:t>(</a:t>
            </a:r>
            <a:r>
              <a:rPr lang="es-ES" dirty="0" err="1" smtClean="0"/>
              <a:t>Bultler</a:t>
            </a:r>
            <a:r>
              <a:rPr lang="es-ES" dirty="0" smtClean="0"/>
              <a:t> &amp; </a:t>
            </a:r>
            <a:r>
              <a:rPr lang="es-ES" dirty="0" err="1" smtClean="0"/>
              <a:t>Gonzalez</a:t>
            </a:r>
            <a:r>
              <a:rPr lang="es-ES" dirty="0" smtClean="0"/>
              <a:t>, 2015).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PSYCHOSOCIAL INTERVENTIONS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these interventions are intended to attain a comprehensive solution to the </a:t>
            </a:r>
            <a:r>
              <a:rPr lang="en-US" dirty="0" smtClean="0"/>
              <a:t>schizophrenic, personality, and psychotic disorders </a:t>
            </a:r>
            <a:r>
              <a:rPr lang="en-US" dirty="0" smtClean="0"/>
              <a:t>and co-occurring substance abuse </a:t>
            </a:r>
            <a:r>
              <a:rPr lang="en-US" dirty="0" smtClean="0"/>
              <a:t>(</a:t>
            </a:r>
            <a:r>
              <a:rPr lang="es-ES" dirty="0" err="1" smtClean="0"/>
              <a:t>Bultler</a:t>
            </a:r>
            <a:r>
              <a:rPr lang="es-ES" dirty="0" smtClean="0"/>
              <a:t> &amp; </a:t>
            </a:r>
            <a:r>
              <a:rPr lang="es-ES" dirty="0" err="1" smtClean="0"/>
              <a:t>Gonzalez</a:t>
            </a:r>
            <a:r>
              <a:rPr lang="es-ES" dirty="0" smtClean="0"/>
              <a:t>, 2015).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Psychosocial interventions can be used alone or combined with medical treatment (</a:t>
            </a:r>
            <a:r>
              <a:rPr lang="es-ES" dirty="0" err="1" smtClean="0"/>
              <a:t>Bultler</a:t>
            </a:r>
            <a:r>
              <a:rPr lang="es-ES" dirty="0" smtClean="0"/>
              <a:t> </a:t>
            </a:r>
            <a:r>
              <a:rPr lang="es-ES" dirty="0" smtClean="0"/>
              <a:t>&amp; </a:t>
            </a:r>
            <a:r>
              <a:rPr lang="es-ES" dirty="0" err="1" smtClean="0"/>
              <a:t>Gonzalez</a:t>
            </a:r>
            <a:r>
              <a:rPr lang="es-ES" dirty="0" smtClean="0"/>
              <a:t>, </a:t>
            </a:r>
            <a:r>
              <a:rPr lang="es-ES" dirty="0" smtClean="0"/>
              <a:t>2015).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Tandon</a:t>
            </a:r>
            <a:r>
              <a:rPr lang="en-US" dirty="0" smtClean="0"/>
              <a:t>, R., </a:t>
            </a:r>
            <a:r>
              <a:rPr lang="en-US" dirty="0" err="1" smtClean="0"/>
              <a:t>Heckers</a:t>
            </a:r>
            <a:r>
              <a:rPr lang="en-US" dirty="0" smtClean="0"/>
              <a:t>, S, </a:t>
            </a:r>
            <a:r>
              <a:rPr lang="en-US" dirty="0" err="1" smtClean="0"/>
              <a:t>Bustillo</a:t>
            </a:r>
            <a:r>
              <a:rPr lang="en-US" dirty="0" smtClean="0"/>
              <a:t>, J., </a:t>
            </a:r>
            <a:r>
              <a:rPr lang="en-US" dirty="0" err="1" smtClean="0"/>
              <a:t>Barch</a:t>
            </a:r>
            <a:r>
              <a:rPr lang="en-US" dirty="0" smtClean="0"/>
              <a:t>, D. M., </a:t>
            </a:r>
            <a:r>
              <a:rPr lang="en-US" dirty="0" err="1" smtClean="0"/>
              <a:t>Gaebel</a:t>
            </a:r>
            <a:r>
              <a:rPr lang="en-US" dirty="0" smtClean="0"/>
              <a:t>, W., </a:t>
            </a:r>
            <a:r>
              <a:rPr lang="en-US" dirty="0" err="1" smtClean="0"/>
              <a:t>Gur</a:t>
            </a:r>
            <a:r>
              <a:rPr lang="en-US" dirty="0" smtClean="0"/>
              <a:t>, R. E…</a:t>
            </a:r>
            <a:r>
              <a:rPr lang="en-US" dirty="0" err="1" smtClean="0"/>
              <a:t>Tsuang</a:t>
            </a:r>
            <a:r>
              <a:rPr lang="en-US" dirty="0" smtClean="0"/>
              <a:t>, M. (2013). Catatonia in DSM-5. </a:t>
            </a:r>
            <a:r>
              <a:rPr lang="en-US" i="1" dirty="0" smtClean="0"/>
              <a:t>Schizophrenia Research, 150</a:t>
            </a:r>
            <a:r>
              <a:rPr lang="en-US" dirty="0" smtClean="0"/>
              <a:t>(1), 26-30.</a:t>
            </a:r>
          </a:p>
          <a:p>
            <a:r>
              <a:rPr lang="en-US" dirty="0" err="1" smtClean="0"/>
              <a:t>Sadock</a:t>
            </a:r>
            <a:r>
              <a:rPr lang="en-US" dirty="0" smtClean="0"/>
              <a:t>, B. J., &amp; </a:t>
            </a:r>
            <a:r>
              <a:rPr lang="en-US" dirty="0" err="1" smtClean="0"/>
              <a:t>Sadock</a:t>
            </a:r>
            <a:r>
              <a:rPr lang="en-US" dirty="0" smtClean="0"/>
              <a:t>, V. A. (2008). </a:t>
            </a:r>
            <a:r>
              <a:rPr lang="en-US" i="1" dirty="0" smtClean="0"/>
              <a:t>Kaplan &amp; </a:t>
            </a:r>
            <a:r>
              <a:rPr lang="en-US" i="1" dirty="0" err="1" smtClean="0"/>
              <a:t>Sadock’s</a:t>
            </a:r>
            <a:r>
              <a:rPr lang="en-US" i="1" dirty="0" smtClean="0"/>
              <a:t> concise textbook of clinical psychiatry</a:t>
            </a:r>
            <a:r>
              <a:rPr lang="en-US" dirty="0" smtClean="0"/>
              <a:t> (3rd ed.). Philadelphia, PA: Lippincott Williams &amp; Wilkins.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Korsgaard, H. O., Torgersen, S., Wentzel-Larsen, W., &amp; Ulberg, R. (2016). </a:t>
            </a:r>
            <a:r>
              <a:rPr lang="en-US" dirty="0" smtClean="0"/>
              <a:t>Substance abuse and personality disorder </a:t>
            </a:r>
            <a:r>
              <a:rPr lang="en-US" dirty="0" err="1" smtClean="0"/>
              <a:t>comorbidity</a:t>
            </a:r>
            <a:r>
              <a:rPr lang="en-US" dirty="0" smtClean="0"/>
              <a:t> in </a:t>
            </a:r>
            <a:r>
              <a:rPr lang="en-US" dirty="0" err="1" smtClean="0"/>
              <a:t>adolsecent</a:t>
            </a:r>
            <a:r>
              <a:rPr lang="en-US" dirty="0" smtClean="0"/>
              <a:t> </a:t>
            </a:r>
            <a:r>
              <a:rPr lang="en-US" dirty="0" err="1" smtClean="0"/>
              <a:t>outpatines</a:t>
            </a:r>
            <a:r>
              <a:rPr lang="en-US" dirty="0" smtClean="0"/>
              <a:t>: Are girls more </a:t>
            </a:r>
            <a:r>
              <a:rPr lang="en-US" dirty="0" err="1" smtClean="0"/>
              <a:t>severly</a:t>
            </a:r>
            <a:r>
              <a:rPr lang="en-US" dirty="0" smtClean="0"/>
              <a:t> ill than boys? </a:t>
            </a:r>
            <a:r>
              <a:rPr lang="en-US" i="1" dirty="0" smtClean="0"/>
              <a:t>Child and Adolescent Psychiatry and Mental Health, 10</a:t>
            </a:r>
            <a:r>
              <a:rPr lang="en-US" dirty="0" smtClean="0"/>
              <a:t>(8), </a:t>
            </a:r>
            <a:r>
              <a:rPr lang="en-US" dirty="0" smtClean="0">
                <a:hlinkClick r:id="rId2"/>
              </a:rPr>
              <a:t>https://doi.org/10.1186/s13034-016-0096-5</a:t>
            </a:r>
            <a:endParaRPr lang="en-US" dirty="0" smtClean="0"/>
          </a:p>
          <a:p>
            <a:r>
              <a:rPr lang="es-ES" dirty="0" err="1" smtClean="0"/>
              <a:t>Bultler</a:t>
            </a:r>
            <a:r>
              <a:rPr lang="es-ES" dirty="0" smtClean="0"/>
              <a:t>, A. S., &amp; </a:t>
            </a:r>
            <a:r>
              <a:rPr lang="es-ES" dirty="0" err="1" smtClean="0"/>
              <a:t>Gonzalez</a:t>
            </a:r>
            <a:r>
              <a:rPr lang="es-ES" dirty="0" smtClean="0"/>
              <a:t>, M. L. (2015). </a:t>
            </a:r>
            <a:r>
              <a:rPr lang="en-US" i="1" dirty="0" smtClean="0"/>
              <a:t>Psychosocial interventions for mental and substance use disorders: A framework for establishing evidence-based standards</a:t>
            </a:r>
            <a:r>
              <a:rPr lang="en-US" dirty="0" smtClean="0"/>
              <a:t>. Washington, DC: National Academic Press.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REFERENCES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American Psychiatric Association. (2013)</a:t>
            </a:r>
            <a:r>
              <a:rPr lang="en-US" i="1" dirty="0" smtClean="0"/>
              <a:t>. Diagnostic and statistical manual of mental disorders DSM-5</a:t>
            </a:r>
            <a:r>
              <a:rPr lang="en-US" dirty="0" smtClean="0"/>
              <a:t> (5th ed.). Arlington, VA: American Psychiatric Association.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CATATONIA SCHIZOPHRENIA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Waxy flexibility</a:t>
            </a:r>
          </a:p>
          <a:p>
            <a:endParaRPr lang="en-US" dirty="0" smtClean="0"/>
          </a:p>
          <a:p>
            <a:r>
              <a:rPr lang="en-US" dirty="0" smtClean="0"/>
              <a:t>Catalepsy</a:t>
            </a:r>
          </a:p>
          <a:p>
            <a:endParaRPr lang="en-US" dirty="0" smtClean="0"/>
          </a:p>
          <a:p>
            <a:r>
              <a:rPr lang="en-US" dirty="0" smtClean="0"/>
              <a:t>Mutism</a:t>
            </a:r>
          </a:p>
          <a:p>
            <a:endParaRPr lang="en-US" dirty="0" smtClean="0"/>
          </a:p>
          <a:p>
            <a:r>
              <a:rPr lang="en-US" dirty="0" smtClean="0"/>
              <a:t>Stupor</a:t>
            </a:r>
          </a:p>
          <a:p>
            <a:endParaRPr lang="en-US" dirty="0" smtClean="0"/>
          </a:p>
          <a:p>
            <a:r>
              <a:rPr lang="en-US" dirty="0" smtClean="0"/>
              <a:t>Grimacing (</a:t>
            </a:r>
            <a:r>
              <a:rPr lang="en-US" dirty="0" err="1" smtClean="0"/>
              <a:t>Tandon</a:t>
            </a:r>
            <a:r>
              <a:rPr lang="en-US" dirty="0"/>
              <a:t> </a:t>
            </a:r>
            <a:r>
              <a:rPr lang="en-US" i="1" dirty="0" smtClean="0"/>
              <a:t>et al., </a:t>
            </a:r>
            <a:r>
              <a:rPr lang="en-US" dirty="0" smtClean="0"/>
              <a:t>2013).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SCHIZOID PERSONALITY DISORDER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is a disorder where the individual exhibits a pattern of indifference to social relationships</a:t>
            </a:r>
          </a:p>
          <a:p>
            <a:endParaRPr lang="en-US" dirty="0" smtClean="0"/>
          </a:p>
          <a:p>
            <a:r>
              <a:rPr lang="en-US" dirty="0" smtClean="0"/>
              <a:t>An individual with this disorder does not desire close relationships</a:t>
            </a:r>
          </a:p>
          <a:p>
            <a:endParaRPr lang="en-US" dirty="0" smtClean="0"/>
          </a:p>
          <a:p>
            <a:r>
              <a:rPr lang="en-US" dirty="0" smtClean="0"/>
              <a:t>Such individuals may exhibit emotional coldness (</a:t>
            </a:r>
            <a:r>
              <a:rPr lang="en-US" dirty="0" err="1" smtClean="0"/>
              <a:t>Sadock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/>
              <a:t>Sadock</a:t>
            </a:r>
            <a:r>
              <a:rPr lang="en-US" dirty="0"/>
              <a:t>, </a:t>
            </a:r>
            <a:r>
              <a:rPr lang="en-US" dirty="0" smtClean="0"/>
              <a:t>2008).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SUBSTANCE./MEDICATION-INDUCED PSYCHOTIC DISORDER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symptoms include hallucinations and/or  delusions (</a:t>
            </a:r>
            <a:r>
              <a:rPr lang="en-US" dirty="0" smtClean="0"/>
              <a:t>American Psychiatric </a:t>
            </a:r>
            <a:r>
              <a:rPr lang="en-US" dirty="0" smtClean="0"/>
              <a:t>Association, 2013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Both hallucinations and delusions can develop immediately after exposure to a medication, substance intoxication or withdrawal</a:t>
            </a:r>
          </a:p>
          <a:p>
            <a:endParaRPr lang="en-US" dirty="0" smtClean="0"/>
          </a:p>
          <a:p>
            <a:r>
              <a:rPr lang="en-US" dirty="0" smtClean="0"/>
              <a:t>Constitutes medications or substances probable of generating these symptoms (hypnotics, sedative, or </a:t>
            </a:r>
            <a:r>
              <a:rPr lang="en-US" dirty="0" err="1" smtClean="0"/>
              <a:t>anxiolytics</a:t>
            </a:r>
            <a:r>
              <a:rPr lang="en-US" dirty="0" smtClean="0"/>
              <a:t>)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DIAGNOSTIC CRITERIA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schizophrenia,  delusions, hallucinations, incoherence and disorganized speech among others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To diagnose individuals with schizoid personality disorder, emphasis should be on lack of desire for close relationships such as family</a:t>
            </a:r>
          </a:p>
          <a:p>
            <a:endParaRPr lang="en-US" dirty="0" smtClean="0"/>
          </a:p>
          <a:p>
            <a:r>
              <a:rPr lang="en-US" dirty="0" smtClean="0"/>
              <a:t>Preference for solitary activities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Interested in extremely few activities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DIAGNOSTIC CRITERIA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Hallucinations and delusions in substance/medication-induced psychotic disorder</a:t>
            </a:r>
          </a:p>
          <a:p>
            <a:endParaRPr lang="en-US" dirty="0" smtClean="0"/>
          </a:p>
          <a:p>
            <a:r>
              <a:rPr lang="en-US" dirty="0" smtClean="0"/>
              <a:t>The use of drugs affects the brain such that the person may start hallucinating and seeming ‘lost’ and unable to make sound judgments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RELATIONSHIP BETWEEN SUBSTANCE ABUSE DISORDERS AND SCHIZOPHRENIA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Substance abuse promotes hallucinations and delusions</a:t>
            </a:r>
          </a:p>
          <a:p>
            <a:endParaRPr lang="en-US" dirty="0" smtClean="0"/>
          </a:p>
          <a:p>
            <a:r>
              <a:rPr lang="en-US" dirty="0" smtClean="0"/>
              <a:t>For schizophrenia, the individual develops </a:t>
            </a:r>
            <a:r>
              <a:rPr lang="en-US" dirty="0" smtClean="0"/>
              <a:t>delusions, hallucinations, incoherence and disorganized speech </a:t>
            </a:r>
            <a:r>
              <a:rPr lang="en-US" dirty="0" smtClean="0"/>
              <a:t>among others (American Psychiatric Association, 2013</a:t>
            </a:r>
            <a:r>
              <a:rPr lang="en-US" dirty="0" smtClean="0"/>
              <a:t>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Therefore, substance abuse can lead to schizophrenic disorders by promoting hallucinations and delusions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RELATIONSHIP BETWEEN SUBSTANCE ABUSE AND PERSONALITY DISORDERS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Substance abuse can lead to affected sound judgment capabilities, hallucinations, disorganized speech and delusions, among others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Personality disorders constitute maladaptive patterns of coping, experiencing, and associating with others. </a:t>
            </a:r>
          </a:p>
          <a:p>
            <a:endParaRPr lang="en-US" dirty="0" smtClean="0"/>
          </a:p>
          <a:p>
            <a:r>
              <a:rPr lang="en-US" dirty="0" smtClean="0"/>
              <a:t>Through substance abuse, a person may show maladaptive patterns of coping and relating to others (</a:t>
            </a:r>
            <a:r>
              <a:rPr lang="de-DE" dirty="0" smtClean="0"/>
              <a:t>Korsgaard, </a:t>
            </a:r>
            <a:r>
              <a:rPr lang="de-DE" dirty="0" smtClean="0"/>
              <a:t>Torgersen, Wentzel-Larsen</a:t>
            </a:r>
            <a:r>
              <a:rPr lang="de-DE" dirty="0" smtClean="0"/>
              <a:t>, </a:t>
            </a:r>
            <a:r>
              <a:rPr lang="de-DE" dirty="0" smtClean="0"/>
              <a:t>&amp; </a:t>
            </a:r>
            <a:r>
              <a:rPr lang="de-DE" dirty="0" smtClean="0"/>
              <a:t>Ulberg, </a:t>
            </a:r>
            <a:r>
              <a:rPr lang="de-DE" dirty="0" smtClean="0"/>
              <a:t>2016).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RELATIONSHIP BETWEEN SUBSTANCE ABUSE AND PERSONALITY DISORDERS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Substance abuse is thus related to personality disorders because it leads to behavioral changes </a:t>
            </a:r>
            <a:r>
              <a:rPr lang="en-US" dirty="0" smtClean="0"/>
              <a:t>(</a:t>
            </a:r>
            <a:r>
              <a:rPr lang="es-ES" dirty="0" err="1" smtClean="0"/>
              <a:t>Bultler</a:t>
            </a:r>
            <a:r>
              <a:rPr lang="es-ES" dirty="0" smtClean="0"/>
              <a:t> &amp; </a:t>
            </a:r>
            <a:r>
              <a:rPr lang="es-ES" dirty="0" err="1" smtClean="0"/>
              <a:t>Gonzalez</a:t>
            </a:r>
            <a:r>
              <a:rPr lang="es-ES" dirty="0" smtClean="0"/>
              <a:t>, 2015</a:t>
            </a:r>
            <a:r>
              <a:rPr lang="es-ES" dirty="0" smtClean="0"/>
              <a:t>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Substance abusers may start exhibiting behaviors that are maladaptive such as isolation</a:t>
            </a:r>
          </a:p>
          <a:p>
            <a:endParaRPr lang="en-US" dirty="0" smtClean="0"/>
          </a:p>
          <a:p>
            <a:r>
              <a:rPr lang="en-US" dirty="0" smtClean="0"/>
              <a:t>Additionally, substance abusers may lose interests in many activities, while promoting solitude and isolation </a:t>
            </a:r>
            <a:r>
              <a:rPr lang="en-US" dirty="0" smtClean="0"/>
              <a:t>(American Psychiatric Association, 2013</a:t>
            </a:r>
            <a:r>
              <a:rPr lang="en-US" dirty="0" smtClean="0"/>
              <a:t>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370</TotalTime>
  <Words>720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SCHIZOPHRENIA, PERSONALITY AND PSYCHOTIC DISORDERS</vt:lpstr>
      <vt:lpstr>CATATONIA SCHIZOPHRENIA</vt:lpstr>
      <vt:lpstr>SCHIZOID PERSONALITY DISORDER</vt:lpstr>
      <vt:lpstr>SUBSTANCE./MEDICATION-INDUCED PSYCHOTIC DISORDER</vt:lpstr>
      <vt:lpstr>DIAGNOSTIC CRITERIA</vt:lpstr>
      <vt:lpstr>DIAGNOSTIC CRITERIA</vt:lpstr>
      <vt:lpstr>RELATIONSHIP BETWEEN SUBSTANCE ABUSE DISORDERS AND SCHIZOPHRENIA</vt:lpstr>
      <vt:lpstr>RELATIONSHIP BETWEEN SUBSTANCE ABUSE AND PERSONALITY DISORDERS</vt:lpstr>
      <vt:lpstr>RELATIONSHIP BETWEEN SUBSTANCE ABUSE AND PERSONALITY DISORDERS</vt:lpstr>
      <vt:lpstr>RECOMMENDED TREATMENT INTERVENTION</vt:lpstr>
      <vt:lpstr>PSYCHOSOCIAL INTERVENTIONS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Miguel Patmas</dc:creator>
  <cp:lastModifiedBy>Miguel Patmas</cp:lastModifiedBy>
  <cp:revision>57</cp:revision>
  <dcterms:created xsi:type="dcterms:W3CDTF">2018-10-23T16:00:42Z</dcterms:created>
  <dcterms:modified xsi:type="dcterms:W3CDTF">2018-10-23T22:11:24Z</dcterms:modified>
</cp:coreProperties>
</file>