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4"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3768" autoAdjust="0"/>
  </p:normalViewPr>
  <p:slideViewPr>
    <p:cSldViewPr>
      <p:cViewPr varScale="1">
        <p:scale>
          <a:sx n="57" d="100"/>
          <a:sy n="57" d="100"/>
        </p:scale>
        <p:origin x="-190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B8A711-2EA1-4A47-80D8-EFE294B74DCA}" type="datetimeFigureOut">
              <a:rPr lang="en-US" smtClean="0"/>
              <a:t>11/25/2018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7CE19-3429-4EB6-BD01-D9DF2C30558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case, there are three ethical principles which are intersecting,</a:t>
            </a:r>
            <a:r>
              <a:rPr lang="en-US" baseline="0" dirty="0" smtClean="0"/>
              <a:t> leading to ethical dilemma of whether the nurse should inform the nursing team of patient X’s intention to commit suicide. According to </a:t>
            </a:r>
            <a:r>
              <a:rPr lang="en-US" dirty="0" smtClean="0"/>
              <a:t>Rainer, Schneider, &amp; Lorenz </a:t>
            </a:r>
            <a:r>
              <a:rPr lang="en-US" baseline="0" dirty="0" smtClean="0"/>
              <a:t>(2018), an ethical dilemma is an event in which an individual is obliged to choose among mutually exclusive choices. The principle of autonomy will be applied if the nurse respects the patient’s decision to keep the suicidal intentions a secret. Beneficence is the act of doing good in order to benefit others (</a:t>
            </a:r>
            <a:r>
              <a:rPr lang="en-US" baseline="0" dirty="0" smtClean="0"/>
              <a:t>Schroder-Back, 2014</a:t>
            </a:r>
            <a:r>
              <a:rPr lang="en-US" baseline="0" dirty="0" smtClean="0"/>
              <a:t>).  therefore, the principle of beneficence will be applied of the nurse tells the nursing staff, thus possibly protecting the patient form self-harm. Alternatively, the non-</a:t>
            </a:r>
            <a:r>
              <a:rPr lang="en-US" sz="1200" b="0" i="0" kern="1200" dirty="0" err="1" smtClean="0">
                <a:solidFill>
                  <a:schemeClr val="tx1"/>
                </a:solidFill>
                <a:latin typeface="+mn-lt"/>
                <a:ea typeface="+mn-ea"/>
                <a:cs typeface="+mn-cs"/>
              </a:rPr>
              <a:t>maleficence</a:t>
            </a:r>
            <a:r>
              <a:rPr lang="en-US" sz="1200" b="0" i="0" kern="1200" dirty="0" smtClean="0">
                <a:solidFill>
                  <a:schemeClr val="tx1"/>
                </a:solidFill>
                <a:latin typeface="+mn-lt"/>
                <a:ea typeface="+mn-ea"/>
                <a:cs typeface="+mn-cs"/>
              </a:rPr>
              <a:t>  </a:t>
            </a:r>
            <a:r>
              <a:rPr lang="en-US" baseline="0" dirty="0" smtClean="0"/>
              <a:t>principle mandates health care professionals to cause no harm even under the instruction of a patient (Schroder-Back, 2014). This principle will be applied against autonym, but in reinforcement of beneficence.</a:t>
            </a:r>
            <a:endParaRPr lang="en-US" dirty="0"/>
          </a:p>
        </p:txBody>
      </p:sp>
      <p:sp>
        <p:nvSpPr>
          <p:cNvPr id="4" name="Slide Number Placeholder 3"/>
          <p:cNvSpPr>
            <a:spLocks noGrp="1"/>
          </p:cNvSpPr>
          <p:nvPr>
            <p:ph type="sldNum" sz="quarter" idx="10"/>
          </p:nvPr>
        </p:nvSpPr>
        <p:spPr/>
        <p:txBody>
          <a:bodyPr/>
          <a:lstStyle/>
          <a:p>
            <a:fld id="{E767CE19-3429-4EB6-BD01-D9DF2C305584}"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telling the other nurses about patients X intention to commit suicide will promote the beneficence and the non-</a:t>
            </a:r>
            <a:r>
              <a:rPr lang="en-US" dirty="0" err="1" smtClean="0"/>
              <a:t>malefiecence</a:t>
            </a:r>
            <a:r>
              <a:rPr lang="en-US" dirty="0" smtClean="0"/>
              <a:t> principles. The nurse will perform</a:t>
            </a:r>
            <a:r>
              <a:rPr lang="en-US" baseline="0" dirty="0" smtClean="0"/>
              <a:t> a kind action by preventing patient X form self-harm, and she will also prevent herself form taking any action that causes harm. By telling out the secret, the nurse could give the patient a chance to improve his life.</a:t>
            </a:r>
            <a:endParaRPr lang="en-US" dirty="0"/>
          </a:p>
        </p:txBody>
      </p:sp>
      <p:sp>
        <p:nvSpPr>
          <p:cNvPr id="4" name="Slide Number Placeholder 3"/>
          <p:cNvSpPr>
            <a:spLocks noGrp="1"/>
          </p:cNvSpPr>
          <p:nvPr>
            <p:ph type="sldNum" sz="quarter" idx="10"/>
          </p:nvPr>
        </p:nvSpPr>
        <p:spPr/>
        <p:txBody>
          <a:bodyPr/>
          <a:lstStyle/>
          <a:p>
            <a:fld id="{E767CE19-3429-4EB6-BD01-D9DF2C305584}"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dirty="0" err="1" smtClean="0"/>
              <a:t>Schröder-Bäck</a:t>
            </a:r>
            <a:r>
              <a:rPr lang="en-US" baseline="0" dirty="0" smtClean="0"/>
              <a:t> (2014), autonym gives the patient the right to make their own decisions. As such, the relationship between benefit any harm must be weighed form the patient’s perspective. Already, patient X, knows that his days are numbered. As such, committing suicide will save him the physical and mental torture of waiting for death. As such, when looked form the perspective of the patient, the nurses silence would not cause harm. All in all, keeping quite would yield the patient X’s self-harm conduct. However, by keeping the secret, the nurse will be facilitating the patient’s premature death. As a result, this could be categorized as assisted dying.  </a:t>
            </a:r>
            <a:endParaRPr lang="en-US" dirty="0"/>
          </a:p>
        </p:txBody>
      </p:sp>
      <p:sp>
        <p:nvSpPr>
          <p:cNvPr id="4" name="Slide Number Placeholder 3"/>
          <p:cNvSpPr>
            <a:spLocks noGrp="1"/>
          </p:cNvSpPr>
          <p:nvPr>
            <p:ph type="sldNum" sz="quarter" idx="10"/>
          </p:nvPr>
        </p:nvSpPr>
        <p:spPr/>
        <p:txBody>
          <a:bodyPr/>
          <a:lstStyle/>
          <a:p>
            <a:fld id="{E767CE19-3429-4EB6-BD01-D9DF2C305584}"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strategy was to establish effective communication between the nurses and the patient in order to determine the reason of his suicidal thoughts. When this was done, it was discovered that pain and the fact that the patient’s son did not come to visit her</a:t>
            </a:r>
            <a:r>
              <a:rPr lang="en-US" baseline="0" dirty="0" smtClean="0"/>
              <a:t> </a:t>
            </a:r>
            <a:r>
              <a:rPr lang="en-US" dirty="0" smtClean="0"/>
              <a:t>were the main complains of the patient. The</a:t>
            </a:r>
            <a:r>
              <a:rPr lang="en-US" baseline="0" dirty="0" smtClean="0"/>
              <a:t> second protocol was managing the patient’s pain and making sure she is always in a stable physical and psychological state. The third protocol entailed collaborating with a psychologist and a social worker. A psychological analysis was made on patient X and an intervention strategy was made by both parties. Furthermore, the social worker contacted patient X’s son, and he started visiting his mother in the hospital. After these interventions, patient X’s physical and psychological status improved, and she died peacefully on the tenth week of his admission. </a:t>
            </a:r>
            <a:endParaRPr lang="en-US" dirty="0"/>
          </a:p>
        </p:txBody>
      </p:sp>
      <p:sp>
        <p:nvSpPr>
          <p:cNvPr id="4" name="Slide Number Placeholder 3"/>
          <p:cNvSpPr>
            <a:spLocks noGrp="1"/>
          </p:cNvSpPr>
          <p:nvPr>
            <p:ph type="sldNum" sz="quarter" idx="10"/>
          </p:nvPr>
        </p:nvSpPr>
        <p:spPr/>
        <p:txBody>
          <a:bodyPr/>
          <a:lstStyle/>
          <a:p>
            <a:fld id="{E767CE19-3429-4EB6-BD01-D9DF2C305584}"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5163A34-77BE-4299-9B23-5AFFF000FCD8}" type="datetimeFigureOut">
              <a:rPr lang="en-US" smtClean="0"/>
              <a:t>11/25/2018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57B168E-AD56-45A2-871A-D5A295E9330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63A34-77BE-4299-9B23-5AFFF000FCD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B168E-AD56-45A2-871A-D5A295E933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5163A34-77BE-4299-9B23-5AFFF000FCD8}" type="datetimeFigureOut">
              <a:rPr lang="en-US" smtClean="0"/>
              <a:t>11/25/2018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57B168E-AD56-45A2-871A-D5A295E933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163A34-77BE-4299-9B23-5AFFF000FCD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57B168E-AD56-45A2-871A-D5A295E93302}"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5163A34-77BE-4299-9B23-5AFFF000FCD8}" type="datetimeFigureOut">
              <a:rPr lang="en-US" smtClean="0"/>
              <a:t>11/25/2018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57B168E-AD56-45A2-871A-D5A295E93302}"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5163A34-77BE-4299-9B23-5AFFF000FCD8}" type="datetimeFigureOut">
              <a:rPr lang="en-US" smtClean="0"/>
              <a:t>11/25/2018</a:t>
            </a:fld>
            <a:endParaRPr lang="en-US"/>
          </a:p>
        </p:txBody>
      </p:sp>
      <p:sp>
        <p:nvSpPr>
          <p:cNvPr id="10" name="Slide Number Placeholder 9"/>
          <p:cNvSpPr>
            <a:spLocks noGrp="1"/>
          </p:cNvSpPr>
          <p:nvPr>
            <p:ph type="sldNum" sz="quarter" idx="16"/>
          </p:nvPr>
        </p:nvSpPr>
        <p:spPr/>
        <p:txBody>
          <a:bodyPr rtlCol="0"/>
          <a:lstStyle/>
          <a:p>
            <a:fld id="{757B168E-AD56-45A2-871A-D5A295E93302}"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5163A34-77BE-4299-9B23-5AFFF000FCD8}" type="datetimeFigureOut">
              <a:rPr lang="en-US" smtClean="0"/>
              <a:t>11/25/2018</a:t>
            </a:fld>
            <a:endParaRPr lang="en-US"/>
          </a:p>
        </p:txBody>
      </p:sp>
      <p:sp>
        <p:nvSpPr>
          <p:cNvPr id="12" name="Slide Number Placeholder 11"/>
          <p:cNvSpPr>
            <a:spLocks noGrp="1"/>
          </p:cNvSpPr>
          <p:nvPr>
            <p:ph type="sldNum" sz="quarter" idx="16"/>
          </p:nvPr>
        </p:nvSpPr>
        <p:spPr/>
        <p:txBody>
          <a:bodyPr rtlCol="0"/>
          <a:lstStyle/>
          <a:p>
            <a:fld id="{757B168E-AD56-45A2-871A-D5A295E93302}"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63A34-77BE-4299-9B23-5AFFF000FCD8}" type="datetimeFigureOut">
              <a:rPr lang="en-US" smtClean="0"/>
              <a:t>11/25/2018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57B168E-AD56-45A2-871A-D5A295E933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63A34-77BE-4299-9B23-5AFFF000FCD8}" type="datetimeFigureOut">
              <a:rPr lang="en-US" smtClean="0"/>
              <a:t>11/25/2018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57B168E-AD56-45A2-871A-D5A295E933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163A34-77BE-4299-9B23-5AFFF000FCD8}"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57B168E-AD56-45A2-871A-D5A295E93302}"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5163A34-77BE-4299-9B23-5AFFF000FCD8}" type="datetimeFigureOut">
              <a:rPr lang="en-US" smtClean="0"/>
              <a:t>11/25/2018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57B168E-AD56-45A2-871A-D5A295E93302}"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5163A34-77BE-4299-9B23-5AFFF000FCD8}" type="datetimeFigureOut">
              <a:rPr lang="en-US" smtClean="0"/>
              <a:t>11/25/2018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57B168E-AD56-45A2-871A-D5A295E933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905000"/>
          </a:xfrm>
        </p:spPr>
        <p:txBody>
          <a:bodyPr/>
          <a:lstStyle/>
          <a:p>
            <a:r>
              <a:rPr lang="en-US" dirty="0" smtClean="0"/>
              <a:t>Ethical Decision Making Model </a:t>
            </a:r>
            <a:endParaRPr lang="en-US" dirty="0"/>
          </a:p>
        </p:txBody>
      </p:sp>
      <p:sp>
        <p:nvSpPr>
          <p:cNvPr id="3" name="Subtitle 2"/>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762000" y="2286000"/>
            <a:ext cx="7467600" cy="40386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Case Study</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t>Patient X is a 59 year old woman who is suffering from aggressive stomach cancer</a:t>
            </a:r>
          </a:p>
          <a:p>
            <a:r>
              <a:rPr lang="en-US" dirty="0" smtClean="0"/>
              <a:t>The nursing team in the oncology department of hospital K is taking care of patient X.</a:t>
            </a:r>
          </a:p>
          <a:p>
            <a:r>
              <a:rPr lang="en-US" dirty="0" smtClean="0"/>
              <a:t>Patient X had been diagnosed with the stomach cancer six years ago, but she decline to undergo any treatment. </a:t>
            </a:r>
          </a:p>
          <a:p>
            <a:r>
              <a:rPr lang="en-US" dirty="0" smtClean="0"/>
              <a:t>Instead she opted to seek alternative care.</a:t>
            </a:r>
          </a:p>
          <a:p>
            <a:r>
              <a:rPr lang="en-US" dirty="0" smtClean="0"/>
              <a:t>When she was brought to hospital K six years later, patient. X ‘s cancer had spread to her cervix . Further tests indicated extensive growth of her primary tumor.</a:t>
            </a:r>
          </a:p>
          <a:p>
            <a:r>
              <a:rPr lang="en-US" dirty="0" smtClean="0"/>
              <a:t>The medical team determined that at this stage, medical and surgical treatment would be futile.</a:t>
            </a:r>
          </a:p>
          <a:p>
            <a:r>
              <a:rPr lang="en-US" dirty="0" smtClean="0"/>
              <a:t>It was determined that palliative care would be the appropriate intervention for patient. X, who only had between four and six weeks to live.</a:t>
            </a:r>
          </a:p>
          <a:p>
            <a:r>
              <a:rPr lang="en-US" dirty="0" smtClean="0"/>
              <a:t>Patient X confided in one of the nurse of her intention to commit suicide and asked the nurse to keep that information confidential.</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Ethical Principles Relevant in </a:t>
            </a:r>
            <a:r>
              <a:rPr lang="en-US" dirty="0"/>
              <a:t>t</a:t>
            </a:r>
            <a:r>
              <a:rPr lang="en-US" dirty="0" smtClean="0"/>
              <a:t>his Case</a:t>
            </a:r>
            <a:endParaRPr lang="en-US" dirty="0"/>
          </a:p>
        </p:txBody>
      </p:sp>
      <p:sp>
        <p:nvSpPr>
          <p:cNvPr id="3" name="Content Placeholder 2"/>
          <p:cNvSpPr>
            <a:spLocks noGrp="1"/>
          </p:cNvSpPr>
          <p:nvPr>
            <p:ph sz="quarter" idx="1"/>
          </p:nvPr>
        </p:nvSpPr>
        <p:spPr/>
        <p:txBody>
          <a:bodyPr/>
          <a:lstStyle/>
          <a:p>
            <a:r>
              <a:rPr lang="en-US" dirty="0" smtClean="0"/>
              <a:t>The ethical dilemma in this case is posed by the intersection of three ethical principles. </a:t>
            </a:r>
          </a:p>
          <a:p>
            <a:r>
              <a:rPr lang="en-US" dirty="0" smtClean="0"/>
              <a:t>Autonomy</a:t>
            </a:r>
          </a:p>
          <a:p>
            <a:r>
              <a:rPr lang="en-US" dirty="0" smtClean="0"/>
              <a:t>Beneficence</a:t>
            </a:r>
          </a:p>
          <a:p>
            <a:r>
              <a:rPr lang="en-US" dirty="0" err="1"/>
              <a:t>maleficence</a:t>
            </a:r>
            <a:r>
              <a:rPr lang="en-US" dirty="0"/>
              <a:t> </a:t>
            </a:r>
            <a:r>
              <a:rPr lang="en-US" dirty="0" smtClean="0"/>
              <a:t> (Bradley, 2017)</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endParaRPr lang="en-US" dirty="0"/>
          </a:p>
        </p:txBody>
      </p:sp>
      <p:sp>
        <p:nvSpPr>
          <p:cNvPr id="3" name="Content Placeholder 2"/>
          <p:cNvSpPr>
            <a:spLocks noGrp="1"/>
          </p:cNvSpPr>
          <p:nvPr>
            <p:ph sz="quarter" idx="1"/>
          </p:nvPr>
        </p:nvSpPr>
        <p:spPr/>
        <p:txBody>
          <a:bodyPr/>
          <a:lstStyle/>
          <a:p>
            <a:r>
              <a:rPr lang="en-US" dirty="0" smtClean="0"/>
              <a:t>If the nurse informs the nursing team, health care interventions will be employed to prevent patient X from inflicting self-harm</a:t>
            </a:r>
          </a:p>
          <a:p>
            <a:r>
              <a:rPr lang="en-US" dirty="0" smtClean="0"/>
              <a:t>Understanding the reason for his suicidal intentions will be important in improving the quality of life of the patient and probably </a:t>
            </a:r>
            <a:r>
              <a:rPr lang="en-US" dirty="0" err="1" smtClean="0"/>
              <a:t>eliminste</a:t>
            </a:r>
            <a:r>
              <a:rPr lang="en-US" dirty="0" smtClean="0"/>
              <a:t> the suicidal intentions (</a:t>
            </a:r>
            <a:r>
              <a:rPr lang="en-US" dirty="0" err="1" smtClean="0"/>
              <a:t>Saigle</a:t>
            </a:r>
            <a:r>
              <a:rPr lang="en-US" dirty="0" smtClean="0"/>
              <a:t>, Racine, 2018</a:t>
            </a:r>
            <a:r>
              <a:rPr lang="en-US" dirty="0" smtClean="0"/>
              <a: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
            </a:r>
            <a:r>
              <a:rPr lang="en-US" dirty="0" smtClean="0"/>
              <a:t>hallenges</a:t>
            </a:r>
            <a:endParaRPr lang="en-US" dirty="0"/>
          </a:p>
        </p:txBody>
      </p:sp>
      <p:sp>
        <p:nvSpPr>
          <p:cNvPr id="3" name="Content Placeholder 2"/>
          <p:cNvSpPr>
            <a:spLocks noGrp="1"/>
          </p:cNvSpPr>
          <p:nvPr>
            <p:ph sz="quarter" idx="1"/>
          </p:nvPr>
        </p:nvSpPr>
        <p:spPr/>
        <p:txBody>
          <a:bodyPr/>
          <a:lstStyle/>
          <a:p>
            <a:r>
              <a:rPr lang="en-US" dirty="0" smtClean="0"/>
              <a:t>While viewed from the patient's perspective, the failure to apply the autonomy principle could lead to harm</a:t>
            </a:r>
          </a:p>
          <a:p>
            <a:r>
              <a:rPr lang="en-US" dirty="0" smtClean="0"/>
              <a:t>Assisted dying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Decision</a:t>
            </a:r>
            <a:endParaRPr lang="en-US" dirty="0"/>
          </a:p>
        </p:txBody>
      </p:sp>
      <p:sp>
        <p:nvSpPr>
          <p:cNvPr id="3" name="Content Placeholder 2"/>
          <p:cNvSpPr>
            <a:spLocks noGrp="1"/>
          </p:cNvSpPr>
          <p:nvPr>
            <p:ph sz="quarter" idx="1"/>
          </p:nvPr>
        </p:nvSpPr>
        <p:spPr/>
        <p:txBody>
          <a:bodyPr/>
          <a:lstStyle/>
          <a:p>
            <a:r>
              <a:rPr lang="en-US" dirty="0" smtClean="0"/>
              <a:t>After evaluating the outcomes of each of the ethical principles, the nurse decided to inform the other nurses about patient X’s suicidal intentions.</a:t>
            </a:r>
          </a:p>
          <a:p>
            <a:r>
              <a:rPr lang="en-US" dirty="0" smtClean="0"/>
              <a:t>Immediately, the team of three nurses was organized to take care of the patient following the hospital’s suicide prevention strategy.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lstStyle/>
          <a:p>
            <a:r>
              <a:rPr lang="en-US" dirty="0" smtClean="0"/>
              <a:t>Are there legal implications that the nurse in question would be involved in had she taken part in assisted dying?</a:t>
            </a:r>
          </a:p>
          <a:p>
            <a:r>
              <a:rPr lang="en-US" dirty="0" smtClean="0"/>
              <a:t>Under what conditions can the autonomy principle be overlooked when making ethical decisions?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Rainer, J., Schneider, J. K., &amp; Lorenz, R. A. (2018). Ethical Dilemmas in Nursing: an Integrative Review. </a:t>
            </a:r>
            <a:r>
              <a:rPr lang="en-US" i="1" dirty="0"/>
              <a:t>Journal of clinical nursing</a:t>
            </a:r>
            <a:r>
              <a:rPr lang="en-US" dirty="0" smtClean="0"/>
              <a:t>.</a:t>
            </a:r>
          </a:p>
          <a:p>
            <a:r>
              <a:rPr lang="en-US" dirty="0"/>
              <a:t>Bradley, L. (2017). Non-</a:t>
            </a:r>
            <a:r>
              <a:rPr lang="en-US" dirty="0" err="1"/>
              <a:t>maleficence</a:t>
            </a:r>
            <a:r>
              <a:rPr lang="en-US" dirty="0"/>
              <a:t>: perspective of a medical student. </a:t>
            </a:r>
            <a:r>
              <a:rPr lang="en-US" i="1" dirty="0"/>
              <a:t>The British Journal of General Practice</a:t>
            </a:r>
            <a:r>
              <a:rPr lang="en-US" dirty="0"/>
              <a:t>, </a:t>
            </a:r>
            <a:r>
              <a:rPr lang="en-US" i="1" dirty="0"/>
              <a:t>67</a:t>
            </a:r>
            <a:r>
              <a:rPr lang="en-US" dirty="0"/>
              <a:t>(659), 252</a:t>
            </a:r>
            <a:r>
              <a:rPr lang="en-US" dirty="0" smtClean="0"/>
              <a:t>.</a:t>
            </a:r>
          </a:p>
          <a:p>
            <a:r>
              <a:rPr lang="en-US" dirty="0" err="1"/>
              <a:t>Schröder-Bäck</a:t>
            </a:r>
            <a:r>
              <a:rPr lang="en-US" dirty="0"/>
              <a:t>, P., Duncan, P., </a:t>
            </a:r>
            <a:r>
              <a:rPr lang="en-US" dirty="0" err="1"/>
              <a:t>Sherlaw</a:t>
            </a:r>
            <a:r>
              <a:rPr lang="en-US" dirty="0"/>
              <a:t>, W., </a:t>
            </a:r>
            <a:r>
              <a:rPr lang="en-US" dirty="0" err="1"/>
              <a:t>Brall</a:t>
            </a:r>
            <a:r>
              <a:rPr lang="en-US" dirty="0"/>
              <a:t>, C., &amp; </a:t>
            </a:r>
            <a:r>
              <a:rPr lang="en-US" dirty="0" err="1"/>
              <a:t>Czabanowska</a:t>
            </a:r>
            <a:r>
              <a:rPr lang="en-US" dirty="0"/>
              <a:t>, K. (2014). Teaching seven principles for public health ethics: towards a curriculum for a short course on ethics in public health </a:t>
            </a:r>
            <a:r>
              <a:rPr lang="en-US" dirty="0" err="1"/>
              <a:t>programmes</a:t>
            </a:r>
            <a:r>
              <a:rPr lang="en-US" dirty="0"/>
              <a:t>. </a:t>
            </a:r>
            <a:r>
              <a:rPr lang="en-US" i="1" dirty="0"/>
              <a:t>BMC medical ethics</a:t>
            </a:r>
            <a:r>
              <a:rPr lang="en-US" dirty="0"/>
              <a:t>, </a:t>
            </a:r>
            <a:r>
              <a:rPr lang="en-US" i="1" dirty="0"/>
              <a:t>15</a:t>
            </a:r>
            <a:r>
              <a:rPr lang="en-US" dirty="0"/>
              <a:t>(1), 73</a:t>
            </a:r>
            <a:r>
              <a:rPr lang="en-US" dirty="0" smtClean="0"/>
              <a:t>.</a:t>
            </a:r>
          </a:p>
          <a:p>
            <a:r>
              <a:rPr lang="en-US" dirty="0" err="1"/>
              <a:t>Saigle</a:t>
            </a:r>
            <a:r>
              <a:rPr lang="en-US" dirty="0"/>
              <a:t>, V., &amp; Racine, E. (2018). Ethical challenges faced by healthcare professionals who care for suicidal patients: a scoping review. </a:t>
            </a:r>
            <a:r>
              <a:rPr lang="en-US" i="1" dirty="0" err="1"/>
              <a:t>Monash</a:t>
            </a:r>
            <a:r>
              <a:rPr lang="en-US" i="1" dirty="0"/>
              <a:t> bioethics review</a:t>
            </a:r>
            <a:r>
              <a:rPr lang="en-US" dirty="0"/>
              <a:t>, 1-30.</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117</TotalTime>
  <Words>869</Words>
  <Application>Microsoft Office PowerPoint</Application>
  <PresentationFormat>On-screen Show (4:3)</PresentationFormat>
  <Paragraphs>40</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Ethical Decision Making Model </vt:lpstr>
      <vt:lpstr>The Case Study</vt:lpstr>
      <vt:lpstr>Ethical Principles Relevant in this Case</vt:lpstr>
      <vt:lpstr>Opportunities</vt:lpstr>
      <vt:lpstr>Challenges</vt:lpstr>
      <vt:lpstr>The Decision</vt:lpstr>
      <vt:lpstr>Questions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15</cp:revision>
  <dcterms:created xsi:type="dcterms:W3CDTF">2018-11-25T14:20:38Z</dcterms:created>
  <dcterms:modified xsi:type="dcterms:W3CDTF">2018-11-25T16:18:21Z</dcterms:modified>
</cp:coreProperties>
</file>