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E8A9156-B922-4282-9AED-148D4BE99922}" type="datetimeFigureOut">
              <a:rPr lang="en-US" smtClean="0"/>
              <a:t>9/23/2018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BB642F6-1C93-4B0E-AF32-57B29C22EA8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8A9156-B922-4282-9AED-148D4BE99922}" type="datetimeFigureOut">
              <a:rPr lang="en-US" smtClean="0"/>
              <a:t>9/23/2018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BB642F6-1C93-4B0E-AF32-57B29C22EA8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8A9156-B922-4282-9AED-148D4BE99922}" type="datetimeFigureOut">
              <a:rPr lang="en-US" smtClean="0"/>
              <a:t>9/23/2018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BB642F6-1C93-4B0E-AF32-57B29C22EA8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8A9156-B922-4282-9AED-148D4BE99922}" type="datetimeFigureOut">
              <a:rPr lang="en-US" smtClean="0"/>
              <a:t>9/23/2018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BB642F6-1C93-4B0E-AF32-57B29C22EA8F}"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E8A9156-B922-4282-9AED-148D4BE99922}" type="datetimeFigureOut">
              <a:rPr lang="en-US" smtClean="0"/>
              <a:t>9/23/2018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BB642F6-1C93-4B0E-AF32-57B29C22EA8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E8A9156-B922-4282-9AED-148D4BE99922}" type="datetimeFigureOut">
              <a:rPr lang="en-US" smtClean="0"/>
              <a:t>9/23/2018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BB642F6-1C93-4B0E-AF32-57B29C22EA8F}"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E8A9156-B922-4282-9AED-148D4BE99922}" type="datetimeFigureOut">
              <a:rPr lang="en-US" smtClean="0"/>
              <a:t>9/23/2018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BB642F6-1C93-4B0E-AF32-57B29C22EA8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E8A9156-B922-4282-9AED-148D4BE99922}" type="datetimeFigureOut">
              <a:rPr lang="en-US" smtClean="0"/>
              <a:t>9/23/2018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BB642F6-1C93-4B0E-AF32-57B29C22EA8F}"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E8A9156-B922-4282-9AED-148D4BE99922}" type="datetimeFigureOut">
              <a:rPr lang="en-US" smtClean="0"/>
              <a:t>9/23/2018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BB642F6-1C93-4B0E-AF32-57B29C22EA8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E8A9156-B922-4282-9AED-148D4BE99922}" type="datetimeFigureOut">
              <a:rPr lang="en-US" smtClean="0"/>
              <a:t>9/23/2018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BB642F6-1C93-4B0E-AF32-57B29C22EA8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E8A9156-B922-4282-9AED-148D4BE99922}" type="datetimeFigureOut">
              <a:rPr lang="en-US" smtClean="0"/>
              <a:t>9/23/2018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BB642F6-1C93-4B0E-AF32-57B29C22EA8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E8A9156-B922-4282-9AED-148D4BE99922}" type="datetimeFigureOut">
              <a:rPr lang="en-US" smtClean="0"/>
              <a:t>9/23/2018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BB642F6-1C93-4B0E-AF32-57B29C22EA8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Sampling </a:t>
            </a:r>
            <a:endParaRPr lang="en-US" dirty="0"/>
          </a:p>
        </p:txBody>
      </p:sp>
      <p:sp>
        <p:nvSpPr>
          <p:cNvPr id="3" name="Subtitle 2"/>
          <p:cNvSpPr>
            <a:spLocks noGrp="1"/>
          </p:cNvSpPr>
          <p:nvPr>
            <p:ph type="subTitle" idx="1"/>
          </p:nvPr>
        </p:nvSpPr>
        <p:spPr/>
        <p:txBody>
          <a:bodyPr/>
          <a:lstStyle/>
          <a:p>
            <a:r>
              <a:rPr lang="en-US" dirty="0" smtClean="0"/>
              <a:t>Probability and Non-Probability Sampling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US" b="1" dirty="0" smtClean="0"/>
              <a:t>Step </a:t>
            </a:r>
            <a:r>
              <a:rPr lang="en-US" b="1" dirty="0"/>
              <a:t>4: Determining </a:t>
            </a:r>
            <a:r>
              <a:rPr lang="en-US" b="1" dirty="0" smtClean="0"/>
              <a:t>Sample Size </a:t>
            </a:r>
            <a:endParaRPr lang="en-US" b="1" dirty="0"/>
          </a:p>
          <a:p>
            <a:r>
              <a:rPr lang="en-US" dirty="0"/>
              <a:t>Determination of a sample size is primarily based on the available resources or the degree of desired precision. </a:t>
            </a:r>
          </a:p>
          <a:p>
            <a:r>
              <a:rPr lang="en-US" dirty="0"/>
              <a:t>Resources include time and cost while the degree of precision is the degree making errors which is determined by confidence intervals </a:t>
            </a:r>
            <a:endParaRPr lang="en-US" dirty="0" smtClean="0"/>
          </a:p>
          <a:p>
            <a:pPr>
              <a:buNone/>
            </a:pPr>
            <a:r>
              <a:rPr lang="en-US" b="1" dirty="0" smtClean="0"/>
              <a:t>Step </a:t>
            </a:r>
            <a:r>
              <a:rPr lang="en-US" b="1" dirty="0"/>
              <a:t>5: Drawing </a:t>
            </a:r>
            <a:r>
              <a:rPr lang="en-US" b="1" dirty="0" smtClean="0"/>
              <a:t>Sample </a:t>
            </a:r>
            <a:endParaRPr lang="en-US" b="1" dirty="0"/>
          </a:p>
          <a:p>
            <a:pPr>
              <a:buNone/>
            </a:pPr>
            <a:r>
              <a:rPr lang="en-US" dirty="0"/>
              <a:t>The sampling process ends in this step where an investigator draws a suitable sample with the consideration and judgment of;</a:t>
            </a:r>
          </a:p>
          <a:p>
            <a:r>
              <a:rPr lang="en-US" dirty="0"/>
              <a:t>Non-response chances from the respondents </a:t>
            </a:r>
          </a:p>
          <a:p>
            <a:r>
              <a:rPr lang="en-US" dirty="0"/>
              <a:t>Bias from the respondents </a:t>
            </a:r>
          </a:p>
          <a:p>
            <a:endParaRPr lang="en-US" dirty="0"/>
          </a:p>
        </p:txBody>
      </p:sp>
      <p:sp>
        <p:nvSpPr>
          <p:cNvPr id="2" name="Title 1"/>
          <p:cNvSpPr>
            <a:spLocks noGrp="1"/>
          </p:cNvSpPr>
          <p:nvPr>
            <p:ph type="title"/>
          </p:nvPr>
        </p:nvSpPr>
        <p:spPr/>
        <p:txBody>
          <a:bodyPr/>
          <a:lstStyle/>
          <a:p>
            <a:r>
              <a:rPr lang="en-US" dirty="0" smtClean="0"/>
              <a:t>Process Continued…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This probability sampling approach involves non-random selection </a:t>
            </a:r>
          </a:p>
          <a:p>
            <a:r>
              <a:rPr lang="en-US" dirty="0"/>
              <a:t>The non-random selection is meant to enhance an understanding towards the research objective </a:t>
            </a:r>
          </a:p>
          <a:p>
            <a:r>
              <a:rPr lang="en-US" dirty="0"/>
              <a:t>The non-probability sampling approach is intended to develop a holistic understanding of a population particularly on complex social units </a:t>
            </a:r>
          </a:p>
        </p:txBody>
      </p:sp>
      <p:sp>
        <p:nvSpPr>
          <p:cNvPr id="2" name="Title 1"/>
          <p:cNvSpPr>
            <a:spLocks noGrp="1"/>
          </p:cNvSpPr>
          <p:nvPr>
            <p:ph type="title"/>
          </p:nvPr>
        </p:nvSpPr>
        <p:spPr/>
        <p:txBody>
          <a:bodyPr>
            <a:normAutofit/>
          </a:bodyPr>
          <a:lstStyle/>
          <a:p>
            <a:r>
              <a:rPr lang="en-US" dirty="0" smtClean="0"/>
              <a:t>Non-Probability Sampling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dirty="0"/>
              <a:t>Although non-probability samples are not used when making accurate statistical inferences,  they are suitable for generalizing and developing theories. </a:t>
            </a:r>
          </a:p>
          <a:p>
            <a:pPr>
              <a:buNone/>
            </a:pPr>
            <a:r>
              <a:rPr lang="en-US" dirty="0"/>
              <a:t>Steps in non-probability sampling;</a:t>
            </a:r>
          </a:p>
          <a:p>
            <a:r>
              <a:rPr lang="en-US" b="1" dirty="0"/>
              <a:t>Step 1</a:t>
            </a:r>
            <a:r>
              <a:rPr lang="en-US" dirty="0"/>
              <a:t>: Selection of research sites or cases </a:t>
            </a:r>
          </a:p>
          <a:p>
            <a:r>
              <a:rPr lang="en-US" b="1" dirty="0"/>
              <a:t>Step 2</a:t>
            </a:r>
            <a:r>
              <a:rPr lang="en-US" dirty="0"/>
              <a:t>: Selection of </a:t>
            </a:r>
            <a:r>
              <a:rPr lang="en-US" dirty="0" smtClean="0"/>
              <a:t>observations;</a:t>
            </a:r>
            <a:endParaRPr lang="en-US" dirty="0"/>
          </a:p>
          <a:p>
            <a:pPr lvl="1"/>
            <a:r>
              <a:rPr lang="en-US" i="1" dirty="0"/>
              <a:t>Convenience </a:t>
            </a:r>
            <a:r>
              <a:rPr lang="en-US" i="1" dirty="0" smtClean="0"/>
              <a:t>Sampling </a:t>
            </a:r>
            <a:r>
              <a:rPr lang="en-US" dirty="0"/>
              <a:t>– for conveniently accessible cases </a:t>
            </a:r>
          </a:p>
          <a:p>
            <a:pPr lvl="1"/>
            <a:r>
              <a:rPr lang="en-US" i="1" dirty="0"/>
              <a:t>Purposive </a:t>
            </a:r>
            <a:r>
              <a:rPr lang="en-US" i="1" dirty="0" smtClean="0"/>
              <a:t>Sampling </a:t>
            </a:r>
            <a:r>
              <a:rPr lang="en-US" dirty="0"/>
              <a:t>– use of expert judgment in selecting cases </a:t>
            </a:r>
          </a:p>
          <a:p>
            <a:pPr lvl="1"/>
            <a:r>
              <a:rPr lang="en-US" i="1" dirty="0"/>
              <a:t>Snowball </a:t>
            </a:r>
            <a:r>
              <a:rPr lang="en-US" i="1" dirty="0" smtClean="0"/>
              <a:t>Sampling </a:t>
            </a:r>
            <a:r>
              <a:rPr lang="en-US" dirty="0"/>
              <a:t>– for populations that represents small subgroups of the entire population </a:t>
            </a:r>
          </a:p>
          <a:p>
            <a:pPr lvl="1"/>
            <a:r>
              <a:rPr lang="en-US" i="1" dirty="0"/>
              <a:t>Theoretical </a:t>
            </a:r>
            <a:r>
              <a:rPr lang="en-US" i="1" dirty="0" smtClean="0"/>
              <a:t>Sampling </a:t>
            </a:r>
            <a:r>
              <a:rPr lang="en-US" dirty="0"/>
              <a:t>– suitable for research aimed at developing a theory  </a:t>
            </a:r>
          </a:p>
          <a:p>
            <a:endParaRPr lang="en-US" dirty="0"/>
          </a:p>
        </p:txBody>
      </p:sp>
      <p:sp>
        <p:nvSpPr>
          <p:cNvPr id="2" name="Title 1"/>
          <p:cNvSpPr>
            <a:spLocks noGrp="1"/>
          </p:cNvSpPr>
          <p:nvPr>
            <p:ph type="title"/>
          </p:nvPr>
        </p:nvSpPr>
        <p:spPr/>
        <p:txBody>
          <a:bodyPr>
            <a:normAutofit fontScale="90000"/>
          </a:bodyPr>
          <a:lstStyle/>
          <a:p>
            <a:r>
              <a:rPr lang="en-US" dirty="0" smtClean="0"/>
              <a:t>Steps in Non-Probability Sampling</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Making inferences is part of the day to day living. However, when determined to make correct inferences, the probability sampling or non-probability sampling is useful in determining the suitable sample for examining and making inferences for a larger population. Therefore having an understanding of the probability and non-probability sampling is essential to doing research and making inferences. </a:t>
            </a:r>
          </a:p>
        </p:txBody>
      </p:sp>
      <p:sp>
        <p:nvSpPr>
          <p:cNvPr id="2" name="Title 1"/>
          <p:cNvSpPr>
            <a:spLocks noGrp="1"/>
          </p:cNvSpPr>
          <p:nvPr>
            <p:ph type="title"/>
          </p:nvPr>
        </p:nvSpPr>
        <p:spPr/>
        <p:txBody>
          <a:bodyPr>
            <a:normAutofit/>
          </a:bodyPr>
          <a:lstStyle/>
          <a:p>
            <a:r>
              <a:rPr lang="en-US" dirty="0"/>
              <a:t>Conclusion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We make inferences from observations and making several observations of objects, persons or events build out confidence on the accuracy of our inferences. Researchers make conclusions through systematic observations through sampling by selecting cases. However, sampling design requires either probability or non-probability approaches.  The rationale for sampling when investing an observation about a population is to reduce the scope that is involved by observing the entire population which can be a challenge if the population is high such as making an inference of a country’s population. </a:t>
            </a:r>
          </a:p>
        </p:txBody>
      </p:sp>
      <p:sp>
        <p:nvSpPr>
          <p:cNvPr id="2" name="Title 1"/>
          <p:cNvSpPr>
            <a:spLocks noGrp="1"/>
          </p:cNvSpPr>
          <p:nvPr>
            <p:ph type="title"/>
          </p:nvPr>
        </p:nvSpPr>
        <p:spPr/>
        <p:txBody>
          <a:bodyPr/>
          <a:lstStyle/>
          <a:p>
            <a:r>
              <a:rPr lang="en-US" dirty="0" smtClean="0"/>
              <a:t>Introduction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t>This sampling design involves randomly selecting cases which have known probability implying that the investigator has significant knowledge concerning the target population as well as the relevant variables to be assessed to make an inference </a:t>
            </a:r>
          </a:p>
          <a:p>
            <a:r>
              <a:rPr lang="en-US" dirty="0"/>
              <a:t>The probability sampling is intended to make conclusions from a sample of an entire population </a:t>
            </a:r>
          </a:p>
          <a:p>
            <a:r>
              <a:rPr lang="en-US" dirty="0"/>
              <a:t>The population can comprise of events, people or objects sharing common characteristics such as students enrolled in a class </a:t>
            </a:r>
          </a:p>
        </p:txBody>
      </p:sp>
      <p:sp>
        <p:nvSpPr>
          <p:cNvPr id="2" name="Title 1"/>
          <p:cNvSpPr>
            <a:spLocks noGrp="1"/>
          </p:cNvSpPr>
          <p:nvPr>
            <p:ph type="title"/>
          </p:nvPr>
        </p:nvSpPr>
        <p:spPr/>
        <p:txBody>
          <a:bodyPr>
            <a:normAutofit/>
          </a:bodyPr>
          <a:lstStyle/>
          <a:p>
            <a:r>
              <a:rPr lang="en-US" dirty="0"/>
              <a:t>Probability </a:t>
            </a:r>
            <a:r>
              <a:rPr lang="en-US" dirty="0" smtClean="0"/>
              <a:t>Sampling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r>
              <a:rPr lang="en-US" dirty="0" smtClean="0"/>
              <a:t>Probability </a:t>
            </a:r>
            <a:r>
              <a:rPr lang="en-US" dirty="0"/>
              <a:t>sampling eliminates the aspect of biases by the investigator </a:t>
            </a:r>
          </a:p>
          <a:p>
            <a:r>
              <a:rPr lang="en-US" dirty="0"/>
              <a:t>Probability sampling accuracy can be mathematically proven </a:t>
            </a:r>
          </a:p>
        </p:txBody>
      </p:sp>
      <p:sp>
        <p:nvSpPr>
          <p:cNvPr id="2" name="Title 1"/>
          <p:cNvSpPr>
            <a:spLocks noGrp="1"/>
          </p:cNvSpPr>
          <p:nvPr>
            <p:ph type="title"/>
          </p:nvPr>
        </p:nvSpPr>
        <p:spPr/>
        <p:txBody>
          <a:bodyPr>
            <a:normAutofit fontScale="90000"/>
          </a:bodyPr>
          <a:lstStyle/>
          <a:p>
            <a:r>
              <a:rPr lang="en-US" dirty="0"/>
              <a:t>Advantages of </a:t>
            </a:r>
            <a:r>
              <a:rPr lang="en-US" dirty="0" smtClean="0"/>
              <a:t>Probability Sampling </a:t>
            </a:r>
            <a:r>
              <a:rPr lang="en-US" dirty="0"/>
              <a:t>over </a:t>
            </a:r>
            <a:r>
              <a:rPr lang="en-US" dirty="0" smtClean="0"/>
              <a:t>Non-Probability Sampling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t>Random selection is only random when then the objects, persons, or events have equal chances of being selected otherwise biases on sample selection defies the random selection principle. </a:t>
            </a:r>
          </a:p>
          <a:p>
            <a:r>
              <a:rPr lang="en-US" dirty="0"/>
              <a:t>Equal chances of selecting samples imply that the probability of choosing an event, object or a person in a population is known </a:t>
            </a:r>
          </a:p>
          <a:p>
            <a:r>
              <a:rPr lang="en-US" dirty="0"/>
              <a:t>Sampling with replacement does not change the chances of selecting a case if it was previously selected </a:t>
            </a:r>
          </a:p>
          <a:p>
            <a:r>
              <a:rPr lang="en-US" dirty="0"/>
              <a:t>When sampling without replacement a chosen case cannot be chosen again </a:t>
            </a:r>
          </a:p>
        </p:txBody>
      </p:sp>
      <p:sp>
        <p:nvSpPr>
          <p:cNvPr id="2" name="Title 1"/>
          <p:cNvSpPr>
            <a:spLocks noGrp="1"/>
          </p:cNvSpPr>
          <p:nvPr>
            <p:ph type="title"/>
          </p:nvPr>
        </p:nvSpPr>
        <p:spPr/>
        <p:txBody>
          <a:bodyPr>
            <a:normAutofit fontScale="90000"/>
          </a:bodyPr>
          <a:lstStyle/>
          <a:p>
            <a:r>
              <a:rPr lang="en-US" dirty="0"/>
              <a:t>Principles of </a:t>
            </a:r>
            <a:r>
              <a:rPr lang="en-US" dirty="0" smtClean="0"/>
              <a:t>Probability Sampling</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Probability distribution illustrates the probabilities of outcomes and indicates the chances of variables of a chance occurring. </a:t>
            </a:r>
          </a:p>
          <a:p>
            <a:r>
              <a:rPr lang="en-US" dirty="0"/>
              <a:t>The total probabilities of chances in a case add up to one </a:t>
            </a:r>
          </a:p>
          <a:p>
            <a:r>
              <a:rPr lang="en-US" dirty="0"/>
              <a:t>Sampling error is inherent in research and represents the difference between an actual value of a population and the population value that is estimated from a sample </a:t>
            </a:r>
          </a:p>
        </p:txBody>
      </p:sp>
      <p:sp>
        <p:nvSpPr>
          <p:cNvPr id="2" name="Title 1"/>
          <p:cNvSpPr>
            <a:spLocks noGrp="1"/>
          </p:cNvSpPr>
          <p:nvPr>
            <p:ph type="title"/>
          </p:nvPr>
        </p:nvSpPr>
        <p:spPr/>
        <p:txBody>
          <a:bodyPr>
            <a:normAutofit fontScale="90000"/>
          </a:bodyPr>
          <a:lstStyle/>
          <a:p>
            <a:r>
              <a:rPr lang="en-US" dirty="0"/>
              <a:t>Sampling </a:t>
            </a:r>
            <a:r>
              <a:rPr lang="en-US" dirty="0" smtClean="0"/>
              <a:t>Error </a:t>
            </a:r>
            <a:r>
              <a:rPr lang="en-US" dirty="0"/>
              <a:t>and P</a:t>
            </a:r>
            <a:r>
              <a:rPr lang="en-US" dirty="0" smtClean="0"/>
              <a:t>robability Distribution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a:t>When conducting research and use more than one sample, the sample results are naturally different and thus, the need for sampling </a:t>
            </a:r>
            <a:r>
              <a:rPr lang="en-US" dirty="0" smtClean="0"/>
              <a:t>distributions. </a:t>
            </a:r>
            <a:endParaRPr lang="en-US" dirty="0"/>
          </a:p>
          <a:p>
            <a:r>
              <a:rPr lang="en-US" dirty="0"/>
              <a:t>It is possible to draw many samples from a large population, and the samples usually provide different results an indication of standard error </a:t>
            </a:r>
          </a:p>
          <a:p>
            <a:r>
              <a:rPr lang="en-US" dirty="0"/>
              <a:t>The standard error provides an average sampling error of a sampling distribution </a:t>
            </a:r>
          </a:p>
          <a:p>
            <a:r>
              <a:rPr lang="en-US" dirty="0"/>
              <a:t>Sampling </a:t>
            </a:r>
            <a:r>
              <a:rPr lang="en-US" dirty="0" smtClean="0"/>
              <a:t>distributions form </a:t>
            </a:r>
            <a:r>
              <a:rPr lang="en-US" dirty="0"/>
              <a:t>a curve referred to as a normal distribution curve </a:t>
            </a:r>
          </a:p>
        </p:txBody>
      </p:sp>
      <p:sp>
        <p:nvSpPr>
          <p:cNvPr id="2" name="Title 1"/>
          <p:cNvSpPr>
            <a:spLocks noGrp="1"/>
          </p:cNvSpPr>
          <p:nvPr>
            <p:ph type="title"/>
          </p:nvPr>
        </p:nvSpPr>
        <p:spPr/>
        <p:txBody>
          <a:bodyPr>
            <a:normAutofit/>
          </a:bodyPr>
          <a:lstStyle/>
          <a:p>
            <a:r>
              <a:rPr lang="en-US" dirty="0"/>
              <a:t>Sampling Distributions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b="1" dirty="0" smtClean="0"/>
              <a:t>Step </a:t>
            </a:r>
            <a:r>
              <a:rPr lang="en-US" b="1" dirty="0"/>
              <a:t>1: Defining the </a:t>
            </a:r>
            <a:r>
              <a:rPr lang="en-US" b="1" dirty="0" smtClean="0"/>
              <a:t>Target Population </a:t>
            </a:r>
            <a:endParaRPr lang="en-US" b="1" dirty="0"/>
          </a:p>
          <a:p>
            <a:r>
              <a:rPr lang="en-US" dirty="0"/>
              <a:t>The target population depends on the population that an investigator intends to generalize the results. </a:t>
            </a:r>
          </a:p>
          <a:p>
            <a:r>
              <a:rPr lang="en-US" dirty="0"/>
              <a:t>In probability sampling, the target population is well defined such as all students enrolled in the Research Methods class in the year </a:t>
            </a:r>
            <a:r>
              <a:rPr lang="en-US" dirty="0" smtClean="0"/>
              <a:t>2018. </a:t>
            </a:r>
          </a:p>
          <a:p>
            <a:pPr>
              <a:buNone/>
            </a:pPr>
            <a:r>
              <a:rPr lang="en-US" b="1" dirty="0" smtClean="0"/>
              <a:t>Step 2: Constructing a Sampling </a:t>
            </a:r>
            <a:r>
              <a:rPr lang="en-US" b="1" dirty="0"/>
              <a:t>F</a:t>
            </a:r>
            <a:r>
              <a:rPr lang="en-US" b="1" dirty="0" smtClean="0"/>
              <a:t>rame </a:t>
            </a:r>
          </a:p>
          <a:p>
            <a:pPr>
              <a:buNone/>
            </a:pPr>
            <a:r>
              <a:rPr lang="en-US" dirty="0" smtClean="0"/>
              <a:t>There </a:t>
            </a:r>
            <a:r>
              <a:rPr lang="en-US" dirty="0"/>
              <a:t>are two approaches to constructing a sampling frame; </a:t>
            </a:r>
          </a:p>
          <a:p>
            <a:pPr>
              <a:buNone/>
            </a:pPr>
            <a:r>
              <a:rPr lang="en-US" dirty="0"/>
              <a:t>•    Defining a population using a rule that lays a basis for case selection</a:t>
            </a:r>
          </a:p>
          <a:p>
            <a:pPr>
              <a:buNone/>
            </a:pPr>
            <a:r>
              <a:rPr lang="en-US" dirty="0"/>
              <a:t>•    Preparing a list of all cases where a sample can be drawn </a:t>
            </a:r>
          </a:p>
          <a:p>
            <a:endParaRPr lang="en-US" dirty="0"/>
          </a:p>
        </p:txBody>
      </p:sp>
      <p:sp>
        <p:nvSpPr>
          <p:cNvPr id="2" name="Title 1"/>
          <p:cNvSpPr>
            <a:spLocks noGrp="1"/>
          </p:cNvSpPr>
          <p:nvPr>
            <p:ph type="title"/>
          </p:nvPr>
        </p:nvSpPr>
        <p:spPr/>
        <p:txBody>
          <a:bodyPr>
            <a:normAutofit fontScale="90000"/>
          </a:bodyPr>
          <a:lstStyle/>
          <a:p>
            <a:r>
              <a:rPr lang="en-US" dirty="0"/>
              <a:t>The </a:t>
            </a:r>
            <a:r>
              <a:rPr lang="en-US" dirty="0" smtClean="0"/>
              <a:t>Process </a:t>
            </a:r>
            <a:r>
              <a:rPr lang="en-US" dirty="0"/>
              <a:t>of Probability </a:t>
            </a:r>
            <a:r>
              <a:rPr lang="en-US" dirty="0" smtClean="0"/>
              <a:t>Sampling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b="1" dirty="0"/>
              <a:t>Step 3: Devising </a:t>
            </a:r>
            <a:r>
              <a:rPr lang="en-US" b="1" dirty="0" smtClean="0"/>
              <a:t>Sampling Design </a:t>
            </a:r>
            <a:endParaRPr lang="en-US" b="1" dirty="0"/>
          </a:p>
          <a:p>
            <a:pPr>
              <a:buNone/>
            </a:pPr>
            <a:r>
              <a:rPr lang="en-US" dirty="0"/>
              <a:t>The probability of selecting a chance determines sampling design</a:t>
            </a:r>
          </a:p>
          <a:p>
            <a:pPr>
              <a:buNone/>
            </a:pPr>
            <a:r>
              <a:rPr lang="en-US" dirty="0"/>
              <a:t>Chances have either equal probability or non-equal probability of being selected </a:t>
            </a:r>
          </a:p>
          <a:p>
            <a:pPr>
              <a:buNone/>
            </a:pPr>
            <a:r>
              <a:rPr lang="en-US" dirty="0"/>
              <a:t>Sampling design can either be;</a:t>
            </a:r>
          </a:p>
          <a:p>
            <a:r>
              <a:rPr lang="en-US" i="1" dirty="0"/>
              <a:t>Simple </a:t>
            </a:r>
            <a:r>
              <a:rPr lang="en-US" i="1" dirty="0" smtClean="0"/>
              <a:t>Random Sampling </a:t>
            </a:r>
            <a:r>
              <a:rPr lang="en-US" dirty="0"/>
              <a:t>– for cases with equal probability in the selection </a:t>
            </a:r>
          </a:p>
          <a:p>
            <a:r>
              <a:rPr lang="en-US" i="1" dirty="0"/>
              <a:t>Stratified </a:t>
            </a:r>
            <a:r>
              <a:rPr lang="en-US" i="1" dirty="0" smtClean="0"/>
              <a:t>Random Sampling </a:t>
            </a:r>
            <a:r>
              <a:rPr lang="en-US" dirty="0"/>
              <a:t>– for cases with different probabilities of being selected</a:t>
            </a:r>
          </a:p>
          <a:p>
            <a:r>
              <a:rPr lang="en-US" i="1" dirty="0"/>
              <a:t>Cluster </a:t>
            </a:r>
            <a:r>
              <a:rPr lang="en-US" i="1" dirty="0" smtClean="0"/>
              <a:t>Sampling </a:t>
            </a:r>
            <a:r>
              <a:rPr lang="en-US" dirty="0"/>
              <a:t>- for cases with varying probabilities of being selected</a:t>
            </a:r>
          </a:p>
          <a:p>
            <a:endParaRPr lang="en-US" dirty="0"/>
          </a:p>
        </p:txBody>
      </p:sp>
      <p:sp>
        <p:nvSpPr>
          <p:cNvPr id="2" name="Title 1"/>
          <p:cNvSpPr>
            <a:spLocks noGrp="1"/>
          </p:cNvSpPr>
          <p:nvPr>
            <p:ph type="title"/>
          </p:nvPr>
        </p:nvSpPr>
        <p:spPr/>
        <p:txBody>
          <a:bodyPr/>
          <a:lstStyle/>
          <a:p>
            <a:r>
              <a:rPr lang="en-US" dirty="0" smtClean="0"/>
              <a:t>Process Continued…</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TotalTime>
  <Words>859</Words>
  <Application>Microsoft Office PowerPoint</Application>
  <PresentationFormat>On-screen Show (4:3)</PresentationFormat>
  <Paragraphs>65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Sampling </vt:lpstr>
      <vt:lpstr>Introduction </vt:lpstr>
      <vt:lpstr>Probability Sampling </vt:lpstr>
      <vt:lpstr>Advantages of Probability Sampling over Non-Probability Sampling </vt:lpstr>
      <vt:lpstr>Principles of Probability Sampling</vt:lpstr>
      <vt:lpstr>Sampling Error and Probability Distribution </vt:lpstr>
      <vt:lpstr>Sampling Distributions </vt:lpstr>
      <vt:lpstr>The Process of Probability Sampling </vt:lpstr>
      <vt:lpstr>Process Continued…</vt:lpstr>
      <vt:lpstr>Process Continued…</vt:lpstr>
      <vt:lpstr>Non-Probability Sampling </vt:lpstr>
      <vt:lpstr>Steps in Non-Probability Sampling</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Sampling </dc:title>
  <dc:creator>lawrence</dc:creator>
  <cp:lastModifiedBy>lawrence</cp:lastModifiedBy>
  <cp:revision>1</cp:revision>
  <dcterms:created xsi:type="dcterms:W3CDTF">2018-09-23T18:49:01Z</dcterms:created>
  <dcterms:modified xsi:type="dcterms:W3CDTF">2018-09-23T19:15:44Z</dcterms:modified>
</cp:coreProperties>
</file>