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61" r:id="rId5"/>
    <p:sldId id="259" r:id="rId6"/>
    <p:sldId id="260" r:id="rId7"/>
    <p:sldId id="263" r:id="rId8"/>
    <p:sldId id="262" r:id="rId9"/>
    <p:sldId id="264" r:id="rId10"/>
    <p:sldId id="273" r:id="rId11"/>
    <p:sldId id="266" r:id="rId12"/>
    <p:sldId id="267" r:id="rId13"/>
    <p:sldId id="269" r:id="rId14"/>
    <p:sldId id="270" r:id="rId15"/>
    <p:sldId id="268"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44" autoAdjust="0"/>
    <p:restoredTop sz="94631" autoAdjust="0"/>
  </p:normalViewPr>
  <p:slideViewPr>
    <p:cSldViewPr snapToGrid="0">
      <p:cViewPr>
        <p:scale>
          <a:sx n="66" d="100"/>
          <a:sy n="66" d="100"/>
        </p:scale>
        <p:origin x="936" y="276"/>
      </p:cViewPr>
      <p:guideLst/>
    </p:cSldViewPr>
  </p:slideViewPr>
  <p:notesTextViewPr>
    <p:cViewPr>
      <p:scale>
        <a:sx n="1" d="1"/>
        <a:sy n="1" d="1"/>
      </p:scale>
      <p:origin x="0" y="-48"/>
    </p:cViewPr>
  </p:notesTextViewPr>
  <p:notesViewPr>
    <p:cSldViewPr snapToGrid="0">
      <p:cViewPr varScale="1">
        <p:scale>
          <a:sx n="61" d="100"/>
          <a:sy n="61" d="100"/>
        </p:scale>
        <p:origin x="274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dLbl>
              <c:idx val="0"/>
              <c:layout/>
              <c:showLegendKey val="0"/>
              <c:showVal val="1"/>
              <c:showCatName val="0"/>
              <c:showSerName val="0"/>
              <c:showPercent val="0"/>
              <c:showBubbleSize val="0"/>
              <c:extLst>
                <c:ext xmlns:c15="http://schemas.microsoft.com/office/drawing/2012/chart" uri="{CE6537A1-D6FC-4f65-9D91-7224C49458BB}">
                  <c15:layout/>
                </c:ext>
              </c:extLst>
            </c:dLbl>
            <c:dLbl>
              <c:idx val="1"/>
              <c:layout/>
              <c:showLegendKey val="0"/>
              <c:showVal val="1"/>
              <c:showCatName val="0"/>
              <c:showSerName val="0"/>
              <c:showPercent val="0"/>
              <c:showBubbleSize val="0"/>
              <c:extLst>
                <c:ext xmlns:c15="http://schemas.microsoft.com/office/drawing/2012/chart" uri="{CE6537A1-D6FC-4f65-9D91-7224C49458BB}">
                  <c15:layout/>
                </c:ext>
              </c:extLst>
            </c:dLbl>
            <c:dLbl>
              <c:idx val="2"/>
              <c:layout/>
              <c:showLegendKey val="0"/>
              <c:showVal val="1"/>
              <c:showCatName val="0"/>
              <c:showSerName val="0"/>
              <c:showPercent val="0"/>
              <c:showBubbleSize val="0"/>
              <c:extLst>
                <c:ext xmlns:c15="http://schemas.microsoft.com/office/drawing/2012/chart" uri="{CE6537A1-D6FC-4f65-9D91-7224C49458BB}">
                  <c15:layout/>
                </c:ext>
              </c:extLst>
            </c:dLbl>
            <c:dLbl>
              <c:idx val="3"/>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4"/>
                <c:pt idx="0">
                  <c:v>Young Families </c:v>
                </c:pt>
                <c:pt idx="1">
                  <c:v>Elderly</c:v>
                </c:pt>
                <c:pt idx="2">
                  <c:v>Children</c:v>
                </c:pt>
                <c:pt idx="3">
                  <c:v>Traditionals</c:v>
                </c:pt>
              </c:strCache>
            </c:strRef>
          </c:cat>
          <c:val>
            <c:numRef>
              <c:f>Sheet1!$B$2:$B$5</c:f>
              <c:numCache>
                <c:formatCode>0%</c:formatCode>
                <c:ptCount val="4"/>
                <c:pt idx="0">
                  <c:v>0.4</c:v>
                </c:pt>
                <c:pt idx="1">
                  <c:v>0.14000000000000001</c:v>
                </c:pt>
                <c:pt idx="2">
                  <c:v>0.36</c:v>
                </c:pt>
                <c:pt idx="3">
                  <c:v>0.1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4"/>
                <c:pt idx="0">
                  <c:v>Casualities</c:v>
                </c:pt>
                <c:pt idx="1">
                  <c:v>Sick &amp; Savvy</c:v>
                </c:pt>
                <c:pt idx="2">
                  <c:v>Online &amp; Onboard</c:v>
                </c:pt>
                <c:pt idx="3">
                  <c:v>Out and About</c:v>
                </c:pt>
              </c:strCache>
            </c:strRef>
          </c:cat>
          <c:val>
            <c:numRef>
              <c:f>Sheet1!$B$2:$B$5</c:f>
              <c:numCache>
                <c:formatCode>0%</c:formatCode>
                <c:ptCount val="4"/>
                <c:pt idx="0">
                  <c:v>0.2</c:v>
                </c:pt>
                <c:pt idx="1">
                  <c:v>0.4</c:v>
                </c:pt>
                <c:pt idx="2">
                  <c:v>0.1</c:v>
                </c:pt>
                <c:pt idx="3">
                  <c:v>0.3</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62E975-BE6B-4014-B9F4-AD6F351F19E6}" type="doc">
      <dgm:prSet loTypeId="urn:microsoft.com/office/officeart/2005/8/layout/matrix3" loCatId="matrix" qsTypeId="urn:microsoft.com/office/officeart/2005/8/quickstyle/simple1" qsCatId="simple" csTypeId="urn:microsoft.com/office/officeart/2005/8/colors/colorful1" csCatId="colorful" phldr="1"/>
      <dgm:spPr/>
      <dgm:t>
        <a:bodyPr/>
        <a:lstStyle/>
        <a:p>
          <a:endParaRPr lang="en-US"/>
        </a:p>
      </dgm:t>
    </dgm:pt>
    <dgm:pt modelId="{E25619EE-8D9B-4499-B7B3-C1A18D270C7E}">
      <dgm:prSet phldrT="[Text]"/>
      <dgm:spPr/>
      <dgm:t>
        <a:bodyPr/>
        <a:lstStyle/>
        <a:p>
          <a:r>
            <a:rPr lang="en-GB" dirty="0" smtClean="0"/>
            <a:t>Geographic Segments </a:t>
          </a:r>
          <a:endParaRPr lang="en-US" dirty="0"/>
        </a:p>
      </dgm:t>
    </dgm:pt>
    <dgm:pt modelId="{8F10EEEB-0B03-4416-A2E4-627CC6D05BF6}" type="parTrans" cxnId="{579B34F2-D633-4854-B072-32987BF79B6D}">
      <dgm:prSet/>
      <dgm:spPr/>
      <dgm:t>
        <a:bodyPr/>
        <a:lstStyle/>
        <a:p>
          <a:endParaRPr lang="en-US"/>
        </a:p>
      </dgm:t>
    </dgm:pt>
    <dgm:pt modelId="{E50A9009-1D7B-4191-AFE2-8334D10F1AC5}" type="sibTrans" cxnId="{579B34F2-D633-4854-B072-32987BF79B6D}">
      <dgm:prSet/>
      <dgm:spPr/>
      <dgm:t>
        <a:bodyPr/>
        <a:lstStyle/>
        <a:p>
          <a:endParaRPr lang="en-US"/>
        </a:p>
      </dgm:t>
    </dgm:pt>
    <dgm:pt modelId="{999A4F8B-A448-411B-B5A6-00BCB1DA0AE9}">
      <dgm:prSet phldrT="[Text]"/>
      <dgm:spPr/>
      <dgm:t>
        <a:bodyPr/>
        <a:lstStyle/>
        <a:p>
          <a:r>
            <a:rPr lang="en-GB" dirty="0" smtClean="0"/>
            <a:t>Demographic Segments</a:t>
          </a:r>
          <a:endParaRPr lang="en-US" dirty="0"/>
        </a:p>
      </dgm:t>
    </dgm:pt>
    <dgm:pt modelId="{5B32F357-8FE9-41D6-A8BE-B31C030EC062}" type="parTrans" cxnId="{AC388089-911D-4E7A-9738-290CA3E81A49}">
      <dgm:prSet/>
      <dgm:spPr/>
      <dgm:t>
        <a:bodyPr/>
        <a:lstStyle/>
        <a:p>
          <a:endParaRPr lang="en-US"/>
        </a:p>
      </dgm:t>
    </dgm:pt>
    <dgm:pt modelId="{4CE40329-D175-4DC5-8315-EE8E733498E5}" type="sibTrans" cxnId="{AC388089-911D-4E7A-9738-290CA3E81A49}">
      <dgm:prSet/>
      <dgm:spPr/>
      <dgm:t>
        <a:bodyPr/>
        <a:lstStyle/>
        <a:p>
          <a:endParaRPr lang="en-US"/>
        </a:p>
      </dgm:t>
    </dgm:pt>
    <dgm:pt modelId="{57C8AF08-A59B-40D5-A8D3-993B743E63F7}">
      <dgm:prSet phldrT="[Text]"/>
      <dgm:spPr/>
      <dgm:t>
        <a:bodyPr/>
        <a:lstStyle/>
        <a:p>
          <a:r>
            <a:rPr lang="en-GB" dirty="0" smtClean="0"/>
            <a:t>Psychographic Segments </a:t>
          </a:r>
          <a:endParaRPr lang="en-US" dirty="0"/>
        </a:p>
      </dgm:t>
    </dgm:pt>
    <dgm:pt modelId="{745E24EC-D453-4EEC-AA95-37EF77A65378}" type="parTrans" cxnId="{85C37F07-E989-46CB-ADC3-9B65A5AB2B46}">
      <dgm:prSet/>
      <dgm:spPr/>
      <dgm:t>
        <a:bodyPr/>
        <a:lstStyle/>
        <a:p>
          <a:endParaRPr lang="en-US"/>
        </a:p>
      </dgm:t>
    </dgm:pt>
    <dgm:pt modelId="{3D3A9015-FE89-447B-9B34-EB21B79B0A12}" type="sibTrans" cxnId="{85C37F07-E989-46CB-ADC3-9B65A5AB2B46}">
      <dgm:prSet/>
      <dgm:spPr/>
      <dgm:t>
        <a:bodyPr/>
        <a:lstStyle/>
        <a:p>
          <a:endParaRPr lang="en-US"/>
        </a:p>
      </dgm:t>
    </dgm:pt>
    <dgm:pt modelId="{E95787EA-609B-490F-B0F8-C4E8DB4EE9CD}">
      <dgm:prSet phldrT="[Text]"/>
      <dgm:spPr/>
      <dgm:t>
        <a:bodyPr/>
        <a:lstStyle/>
        <a:p>
          <a:r>
            <a:rPr lang="en-GB" dirty="0" err="1" smtClean="0"/>
            <a:t>Behavioral</a:t>
          </a:r>
          <a:r>
            <a:rPr lang="en-GB" dirty="0" smtClean="0"/>
            <a:t> Segments </a:t>
          </a:r>
          <a:endParaRPr lang="en-US" dirty="0"/>
        </a:p>
      </dgm:t>
    </dgm:pt>
    <dgm:pt modelId="{0111BCC5-64B2-4428-986F-5075F36FC748}" type="parTrans" cxnId="{42FF72AD-5ADD-4B17-AD55-31D100834392}">
      <dgm:prSet/>
      <dgm:spPr/>
      <dgm:t>
        <a:bodyPr/>
        <a:lstStyle/>
        <a:p>
          <a:endParaRPr lang="en-US"/>
        </a:p>
      </dgm:t>
    </dgm:pt>
    <dgm:pt modelId="{88DF86FC-04BD-4907-BA10-41BD4A8B0A18}" type="sibTrans" cxnId="{42FF72AD-5ADD-4B17-AD55-31D100834392}">
      <dgm:prSet/>
      <dgm:spPr/>
      <dgm:t>
        <a:bodyPr/>
        <a:lstStyle/>
        <a:p>
          <a:endParaRPr lang="en-US"/>
        </a:p>
      </dgm:t>
    </dgm:pt>
    <dgm:pt modelId="{F71A0431-3304-4828-B019-FAD2B42E8F33}" type="pres">
      <dgm:prSet presAssocID="{5962E975-BE6B-4014-B9F4-AD6F351F19E6}" presName="matrix" presStyleCnt="0">
        <dgm:presLayoutVars>
          <dgm:chMax val="1"/>
          <dgm:dir/>
          <dgm:resizeHandles val="exact"/>
        </dgm:presLayoutVars>
      </dgm:prSet>
      <dgm:spPr/>
    </dgm:pt>
    <dgm:pt modelId="{89D7BE3B-2961-4517-B1EE-D6619000F305}" type="pres">
      <dgm:prSet presAssocID="{5962E975-BE6B-4014-B9F4-AD6F351F19E6}" presName="diamond" presStyleLbl="bgShp" presStyleIdx="0" presStyleCnt="1"/>
      <dgm:spPr/>
    </dgm:pt>
    <dgm:pt modelId="{8A1C0770-711E-478D-BE70-009EFE8EEBCD}" type="pres">
      <dgm:prSet presAssocID="{5962E975-BE6B-4014-B9F4-AD6F351F19E6}" presName="quad1" presStyleLbl="node1" presStyleIdx="0" presStyleCnt="4">
        <dgm:presLayoutVars>
          <dgm:chMax val="0"/>
          <dgm:chPref val="0"/>
          <dgm:bulletEnabled val="1"/>
        </dgm:presLayoutVars>
      </dgm:prSet>
      <dgm:spPr/>
    </dgm:pt>
    <dgm:pt modelId="{86AEFE8F-EF0E-4F03-9990-44BC212DE732}" type="pres">
      <dgm:prSet presAssocID="{5962E975-BE6B-4014-B9F4-AD6F351F19E6}" presName="quad2" presStyleLbl="node1" presStyleIdx="1" presStyleCnt="4">
        <dgm:presLayoutVars>
          <dgm:chMax val="0"/>
          <dgm:chPref val="0"/>
          <dgm:bulletEnabled val="1"/>
        </dgm:presLayoutVars>
      </dgm:prSet>
      <dgm:spPr/>
    </dgm:pt>
    <dgm:pt modelId="{0B06776A-394D-48E9-BFE2-BC3C6C62A6B8}" type="pres">
      <dgm:prSet presAssocID="{5962E975-BE6B-4014-B9F4-AD6F351F19E6}" presName="quad3" presStyleLbl="node1" presStyleIdx="2" presStyleCnt="4">
        <dgm:presLayoutVars>
          <dgm:chMax val="0"/>
          <dgm:chPref val="0"/>
          <dgm:bulletEnabled val="1"/>
        </dgm:presLayoutVars>
      </dgm:prSet>
      <dgm:spPr/>
      <dgm:t>
        <a:bodyPr/>
        <a:lstStyle/>
        <a:p>
          <a:endParaRPr lang="en-US"/>
        </a:p>
      </dgm:t>
    </dgm:pt>
    <dgm:pt modelId="{907FB621-61C7-491C-B16D-2A3CC715FA42}" type="pres">
      <dgm:prSet presAssocID="{5962E975-BE6B-4014-B9F4-AD6F351F19E6}" presName="quad4" presStyleLbl="node1" presStyleIdx="3" presStyleCnt="4">
        <dgm:presLayoutVars>
          <dgm:chMax val="0"/>
          <dgm:chPref val="0"/>
          <dgm:bulletEnabled val="1"/>
        </dgm:presLayoutVars>
      </dgm:prSet>
      <dgm:spPr/>
    </dgm:pt>
  </dgm:ptLst>
  <dgm:cxnLst>
    <dgm:cxn modelId="{579B34F2-D633-4854-B072-32987BF79B6D}" srcId="{5962E975-BE6B-4014-B9F4-AD6F351F19E6}" destId="{E25619EE-8D9B-4499-B7B3-C1A18D270C7E}" srcOrd="0" destOrd="0" parTransId="{8F10EEEB-0B03-4416-A2E4-627CC6D05BF6}" sibTransId="{E50A9009-1D7B-4191-AFE2-8334D10F1AC5}"/>
    <dgm:cxn modelId="{85C37F07-E989-46CB-ADC3-9B65A5AB2B46}" srcId="{5962E975-BE6B-4014-B9F4-AD6F351F19E6}" destId="{57C8AF08-A59B-40D5-A8D3-993B743E63F7}" srcOrd="2" destOrd="0" parTransId="{745E24EC-D453-4EEC-AA95-37EF77A65378}" sibTransId="{3D3A9015-FE89-447B-9B34-EB21B79B0A12}"/>
    <dgm:cxn modelId="{B82E753E-B1C8-4B01-9B43-50032CAFACA9}" type="presOf" srcId="{E95787EA-609B-490F-B0F8-C4E8DB4EE9CD}" destId="{907FB621-61C7-491C-B16D-2A3CC715FA42}" srcOrd="0" destOrd="0" presId="urn:microsoft.com/office/officeart/2005/8/layout/matrix3"/>
    <dgm:cxn modelId="{AC388089-911D-4E7A-9738-290CA3E81A49}" srcId="{5962E975-BE6B-4014-B9F4-AD6F351F19E6}" destId="{999A4F8B-A448-411B-B5A6-00BCB1DA0AE9}" srcOrd="1" destOrd="0" parTransId="{5B32F357-8FE9-41D6-A8BE-B31C030EC062}" sibTransId="{4CE40329-D175-4DC5-8315-EE8E733498E5}"/>
    <dgm:cxn modelId="{42FF72AD-5ADD-4B17-AD55-31D100834392}" srcId="{5962E975-BE6B-4014-B9F4-AD6F351F19E6}" destId="{E95787EA-609B-490F-B0F8-C4E8DB4EE9CD}" srcOrd="3" destOrd="0" parTransId="{0111BCC5-64B2-4428-986F-5075F36FC748}" sibTransId="{88DF86FC-04BD-4907-BA10-41BD4A8B0A18}"/>
    <dgm:cxn modelId="{121C6D8E-3D6C-4819-9108-B4AF516AA0DB}" type="presOf" srcId="{57C8AF08-A59B-40D5-A8D3-993B743E63F7}" destId="{0B06776A-394D-48E9-BFE2-BC3C6C62A6B8}" srcOrd="0" destOrd="0" presId="urn:microsoft.com/office/officeart/2005/8/layout/matrix3"/>
    <dgm:cxn modelId="{7EEAD2F0-8A79-4FC0-A0DA-5289790A9DCE}" type="presOf" srcId="{E25619EE-8D9B-4499-B7B3-C1A18D270C7E}" destId="{8A1C0770-711E-478D-BE70-009EFE8EEBCD}" srcOrd="0" destOrd="0" presId="urn:microsoft.com/office/officeart/2005/8/layout/matrix3"/>
    <dgm:cxn modelId="{39BCADD0-0F12-4322-9305-DC9EEC8D389D}" type="presOf" srcId="{5962E975-BE6B-4014-B9F4-AD6F351F19E6}" destId="{F71A0431-3304-4828-B019-FAD2B42E8F33}" srcOrd="0" destOrd="0" presId="urn:microsoft.com/office/officeart/2005/8/layout/matrix3"/>
    <dgm:cxn modelId="{B565B26C-4932-4961-9749-9AC114D1C9D6}" type="presOf" srcId="{999A4F8B-A448-411B-B5A6-00BCB1DA0AE9}" destId="{86AEFE8F-EF0E-4F03-9990-44BC212DE732}" srcOrd="0" destOrd="0" presId="urn:microsoft.com/office/officeart/2005/8/layout/matrix3"/>
    <dgm:cxn modelId="{DEDB9E9E-4F9B-4139-BF72-34F13ADDA1C3}" type="presParOf" srcId="{F71A0431-3304-4828-B019-FAD2B42E8F33}" destId="{89D7BE3B-2961-4517-B1EE-D6619000F305}" srcOrd="0" destOrd="0" presId="urn:microsoft.com/office/officeart/2005/8/layout/matrix3"/>
    <dgm:cxn modelId="{F9595F6A-BDDA-4C11-AA90-A2260EABB602}" type="presParOf" srcId="{F71A0431-3304-4828-B019-FAD2B42E8F33}" destId="{8A1C0770-711E-478D-BE70-009EFE8EEBCD}" srcOrd="1" destOrd="0" presId="urn:microsoft.com/office/officeart/2005/8/layout/matrix3"/>
    <dgm:cxn modelId="{1AA73B3D-09BB-472D-80F9-3097C302A5E1}" type="presParOf" srcId="{F71A0431-3304-4828-B019-FAD2B42E8F33}" destId="{86AEFE8F-EF0E-4F03-9990-44BC212DE732}" srcOrd="2" destOrd="0" presId="urn:microsoft.com/office/officeart/2005/8/layout/matrix3"/>
    <dgm:cxn modelId="{64B5EBC6-BBF9-41A0-B795-C356F8C4A2F8}" type="presParOf" srcId="{F71A0431-3304-4828-B019-FAD2B42E8F33}" destId="{0B06776A-394D-48E9-BFE2-BC3C6C62A6B8}" srcOrd="3" destOrd="0" presId="urn:microsoft.com/office/officeart/2005/8/layout/matrix3"/>
    <dgm:cxn modelId="{EAFB6BCB-C4FB-44F4-92DC-676ED244AAE9}" type="presParOf" srcId="{F71A0431-3304-4828-B019-FAD2B42E8F33}" destId="{907FB621-61C7-491C-B16D-2A3CC715FA42}"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D126EB-63F7-479A-B4EE-6FFB1F2B68EA}" type="doc">
      <dgm:prSet loTypeId="urn:microsoft.com/office/officeart/2005/8/layout/bProcess3" loCatId="process" qsTypeId="urn:microsoft.com/office/officeart/2005/8/quickstyle/simple1" qsCatId="simple" csTypeId="urn:microsoft.com/office/officeart/2005/8/colors/colorful1" csCatId="colorful" phldr="1"/>
      <dgm:spPr/>
      <dgm:t>
        <a:bodyPr/>
        <a:lstStyle/>
        <a:p>
          <a:endParaRPr lang="en-US"/>
        </a:p>
      </dgm:t>
    </dgm:pt>
    <dgm:pt modelId="{9652AA09-1C54-4CA7-8A50-E142D26D7772}">
      <dgm:prSet phldrT="[Text]" custT="1"/>
      <dgm:spPr/>
      <dgm:t>
        <a:bodyPr/>
        <a:lstStyle/>
        <a:p>
          <a:r>
            <a:rPr lang="en-GB" sz="1800" dirty="0" smtClean="0"/>
            <a:t>Determine the current position in the market</a:t>
          </a:r>
          <a:endParaRPr lang="en-US" sz="1800" dirty="0"/>
        </a:p>
      </dgm:t>
    </dgm:pt>
    <dgm:pt modelId="{20FCE66C-71CF-41A7-85EA-58DE6A3C1747}" type="parTrans" cxnId="{621A0002-1482-49F8-90FE-9AE7D5955A14}">
      <dgm:prSet/>
      <dgm:spPr/>
      <dgm:t>
        <a:bodyPr/>
        <a:lstStyle/>
        <a:p>
          <a:endParaRPr lang="en-US"/>
        </a:p>
      </dgm:t>
    </dgm:pt>
    <dgm:pt modelId="{5DF3A03C-1032-4852-9469-BA7BE9AE174A}" type="sibTrans" cxnId="{621A0002-1482-49F8-90FE-9AE7D5955A14}">
      <dgm:prSet/>
      <dgm:spPr/>
      <dgm:t>
        <a:bodyPr/>
        <a:lstStyle/>
        <a:p>
          <a:endParaRPr lang="en-US"/>
        </a:p>
      </dgm:t>
    </dgm:pt>
    <dgm:pt modelId="{70685AB4-3DA7-4678-B854-CD2F25B50400}">
      <dgm:prSet phldrT="[Text]" custT="1"/>
      <dgm:spPr/>
      <dgm:t>
        <a:bodyPr/>
        <a:lstStyle/>
        <a:p>
          <a:r>
            <a:rPr lang="en-GB" sz="2000" dirty="0" smtClean="0"/>
            <a:t>Develop a Unique Positioning idea</a:t>
          </a:r>
          <a:endParaRPr lang="en-US" sz="2000" dirty="0"/>
        </a:p>
      </dgm:t>
    </dgm:pt>
    <dgm:pt modelId="{9F6FA172-2F13-441D-8413-4D71826830D6}" type="parTrans" cxnId="{46D1A008-37E9-441C-88DD-31BB30A6C07C}">
      <dgm:prSet/>
      <dgm:spPr/>
      <dgm:t>
        <a:bodyPr/>
        <a:lstStyle/>
        <a:p>
          <a:endParaRPr lang="en-US"/>
        </a:p>
      </dgm:t>
    </dgm:pt>
    <dgm:pt modelId="{0EA9FBFA-484B-41CA-8E13-AD593C234409}" type="sibTrans" cxnId="{46D1A008-37E9-441C-88DD-31BB30A6C07C}">
      <dgm:prSet/>
      <dgm:spPr/>
      <dgm:t>
        <a:bodyPr/>
        <a:lstStyle/>
        <a:p>
          <a:endParaRPr lang="en-US"/>
        </a:p>
      </dgm:t>
    </dgm:pt>
    <dgm:pt modelId="{FE3F019A-0533-4291-B958-69D36C81395F}">
      <dgm:prSet phldrT="[Text]" custT="1"/>
      <dgm:spPr/>
      <dgm:t>
        <a:bodyPr/>
        <a:lstStyle/>
        <a:p>
          <a:r>
            <a:rPr lang="en-GB" sz="2000" dirty="0" smtClean="0"/>
            <a:t>Analysing the competition </a:t>
          </a:r>
          <a:endParaRPr lang="en-US" sz="2000" dirty="0"/>
        </a:p>
      </dgm:t>
    </dgm:pt>
    <dgm:pt modelId="{0DC72E51-774B-48E1-BBAB-2D8DBD81AC3A}" type="parTrans" cxnId="{E1EE04E0-9EF2-464D-BB6F-7FE8ED32E31D}">
      <dgm:prSet/>
      <dgm:spPr/>
      <dgm:t>
        <a:bodyPr/>
        <a:lstStyle/>
        <a:p>
          <a:endParaRPr lang="en-US"/>
        </a:p>
      </dgm:t>
    </dgm:pt>
    <dgm:pt modelId="{F40A0A27-CBAD-4032-8567-E9B66192F1E1}" type="sibTrans" cxnId="{E1EE04E0-9EF2-464D-BB6F-7FE8ED32E31D}">
      <dgm:prSet/>
      <dgm:spPr/>
      <dgm:t>
        <a:bodyPr/>
        <a:lstStyle/>
        <a:p>
          <a:endParaRPr lang="en-US"/>
        </a:p>
      </dgm:t>
    </dgm:pt>
    <dgm:pt modelId="{F69C1CE4-7746-4E15-87CB-46AEBECDF08F}">
      <dgm:prSet phldrT="[Text]" custT="1"/>
      <dgm:spPr/>
      <dgm:t>
        <a:bodyPr/>
        <a:lstStyle/>
        <a:p>
          <a:r>
            <a:rPr lang="en-GB" sz="1800" dirty="0" smtClean="0"/>
            <a:t>Analysing the position of the competitors in the market</a:t>
          </a:r>
          <a:endParaRPr lang="en-US" sz="1800" dirty="0"/>
        </a:p>
      </dgm:t>
    </dgm:pt>
    <dgm:pt modelId="{CD9F6A94-E7C2-49B1-B258-5992E540E5D3}" type="parTrans" cxnId="{A138D6BB-57F7-4D10-B933-9F71724BE507}">
      <dgm:prSet/>
      <dgm:spPr/>
      <dgm:t>
        <a:bodyPr/>
        <a:lstStyle/>
        <a:p>
          <a:endParaRPr lang="en-US"/>
        </a:p>
      </dgm:t>
    </dgm:pt>
    <dgm:pt modelId="{6C9EA442-E7E6-4A50-AB32-BF207FC283FA}" type="sibTrans" cxnId="{A138D6BB-57F7-4D10-B933-9F71724BE507}">
      <dgm:prSet/>
      <dgm:spPr/>
      <dgm:t>
        <a:bodyPr/>
        <a:lstStyle/>
        <a:p>
          <a:endParaRPr lang="en-US"/>
        </a:p>
      </dgm:t>
    </dgm:pt>
    <dgm:pt modelId="{48FDDBE9-37A3-4A9F-8035-DD729D6FD936}">
      <dgm:prSet phldrT="[Text]" custT="1"/>
      <dgm:spPr/>
      <dgm:t>
        <a:bodyPr/>
        <a:lstStyle/>
        <a:p>
          <a:r>
            <a:rPr lang="en-GB" sz="1800" dirty="0" smtClean="0"/>
            <a:t>Identifying your uniqueness</a:t>
          </a:r>
          <a:endParaRPr lang="en-US" sz="1800" dirty="0"/>
        </a:p>
      </dgm:t>
    </dgm:pt>
    <dgm:pt modelId="{E2B75555-414A-41FE-879E-4862665ACE73}" type="parTrans" cxnId="{8ABAECD2-AA99-4007-AFA7-A59367BA9F7E}">
      <dgm:prSet/>
      <dgm:spPr/>
      <dgm:t>
        <a:bodyPr/>
        <a:lstStyle/>
        <a:p>
          <a:endParaRPr lang="en-US"/>
        </a:p>
      </dgm:t>
    </dgm:pt>
    <dgm:pt modelId="{03A9978A-10BC-4C78-A3D9-7DE0425FC4F9}" type="sibTrans" cxnId="{8ABAECD2-AA99-4007-AFA7-A59367BA9F7E}">
      <dgm:prSet/>
      <dgm:spPr/>
      <dgm:t>
        <a:bodyPr/>
        <a:lstStyle/>
        <a:p>
          <a:endParaRPr lang="en-US"/>
        </a:p>
      </dgm:t>
    </dgm:pt>
    <dgm:pt modelId="{D48C1477-44F9-4D05-B6FA-F1A3C9EEBC77}" type="pres">
      <dgm:prSet presAssocID="{D4D126EB-63F7-479A-B4EE-6FFB1F2B68EA}" presName="Name0" presStyleCnt="0">
        <dgm:presLayoutVars>
          <dgm:dir/>
          <dgm:resizeHandles val="exact"/>
        </dgm:presLayoutVars>
      </dgm:prSet>
      <dgm:spPr/>
    </dgm:pt>
    <dgm:pt modelId="{0EB5DC98-FAF6-4ED1-BC2A-6CE10921D0CE}" type="pres">
      <dgm:prSet presAssocID="{9652AA09-1C54-4CA7-8A50-E142D26D7772}" presName="node" presStyleLbl="node1" presStyleIdx="0" presStyleCnt="5">
        <dgm:presLayoutVars>
          <dgm:bulletEnabled val="1"/>
        </dgm:presLayoutVars>
      </dgm:prSet>
      <dgm:spPr/>
      <dgm:t>
        <a:bodyPr/>
        <a:lstStyle/>
        <a:p>
          <a:endParaRPr lang="en-US"/>
        </a:p>
      </dgm:t>
    </dgm:pt>
    <dgm:pt modelId="{9407B936-BB31-49B2-9CFE-429A4D4DA721}" type="pres">
      <dgm:prSet presAssocID="{5DF3A03C-1032-4852-9469-BA7BE9AE174A}" presName="sibTrans" presStyleLbl="sibTrans1D1" presStyleIdx="0" presStyleCnt="4"/>
      <dgm:spPr/>
    </dgm:pt>
    <dgm:pt modelId="{6368514F-89CF-4940-8878-7DA5BFFE1F5F}" type="pres">
      <dgm:prSet presAssocID="{5DF3A03C-1032-4852-9469-BA7BE9AE174A}" presName="connectorText" presStyleLbl="sibTrans1D1" presStyleIdx="0" presStyleCnt="4"/>
      <dgm:spPr/>
    </dgm:pt>
    <dgm:pt modelId="{724D28D6-D033-473B-B261-18140CA04F53}" type="pres">
      <dgm:prSet presAssocID="{70685AB4-3DA7-4678-B854-CD2F25B50400}" presName="node" presStyleLbl="node1" presStyleIdx="1" presStyleCnt="5">
        <dgm:presLayoutVars>
          <dgm:bulletEnabled val="1"/>
        </dgm:presLayoutVars>
      </dgm:prSet>
      <dgm:spPr/>
      <dgm:t>
        <a:bodyPr/>
        <a:lstStyle/>
        <a:p>
          <a:endParaRPr lang="en-US"/>
        </a:p>
      </dgm:t>
    </dgm:pt>
    <dgm:pt modelId="{21CAEBEE-3E96-4926-B78D-D6937194C3FE}" type="pres">
      <dgm:prSet presAssocID="{0EA9FBFA-484B-41CA-8E13-AD593C234409}" presName="sibTrans" presStyleLbl="sibTrans1D1" presStyleIdx="1" presStyleCnt="4"/>
      <dgm:spPr/>
    </dgm:pt>
    <dgm:pt modelId="{370CB32D-91FF-4EB3-A1CC-5F8E57106E28}" type="pres">
      <dgm:prSet presAssocID="{0EA9FBFA-484B-41CA-8E13-AD593C234409}" presName="connectorText" presStyleLbl="sibTrans1D1" presStyleIdx="1" presStyleCnt="4"/>
      <dgm:spPr/>
    </dgm:pt>
    <dgm:pt modelId="{C069636F-2603-40C3-96A9-D838FDF61E31}" type="pres">
      <dgm:prSet presAssocID="{FE3F019A-0533-4291-B958-69D36C81395F}" presName="node" presStyleLbl="node1" presStyleIdx="2" presStyleCnt="5">
        <dgm:presLayoutVars>
          <dgm:bulletEnabled val="1"/>
        </dgm:presLayoutVars>
      </dgm:prSet>
      <dgm:spPr/>
      <dgm:t>
        <a:bodyPr/>
        <a:lstStyle/>
        <a:p>
          <a:endParaRPr lang="en-US"/>
        </a:p>
      </dgm:t>
    </dgm:pt>
    <dgm:pt modelId="{18566FA2-B8EE-4082-8CBC-A15D21690396}" type="pres">
      <dgm:prSet presAssocID="{F40A0A27-CBAD-4032-8567-E9B66192F1E1}" presName="sibTrans" presStyleLbl="sibTrans1D1" presStyleIdx="2" presStyleCnt="4"/>
      <dgm:spPr/>
    </dgm:pt>
    <dgm:pt modelId="{E3AAEE33-0156-4F8F-BE32-07994D2693E7}" type="pres">
      <dgm:prSet presAssocID="{F40A0A27-CBAD-4032-8567-E9B66192F1E1}" presName="connectorText" presStyleLbl="sibTrans1D1" presStyleIdx="2" presStyleCnt="4"/>
      <dgm:spPr/>
    </dgm:pt>
    <dgm:pt modelId="{3DF72227-F843-4919-BD27-9A8426DBDAB2}" type="pres">
      <dgm:prSet presAssocID="{F69C1CE4-7746-4E15-87CB-46AEBECDF08F}" presName="node" presStyleLbl="node1" presStyleIdx="3" presStyleCnt="5">
        <dgm:presLayoutVars>
          <dgm:bulletEnabled val="1"/>
        </dgm:presLayoutVars>
      </dgm:prSet>
      <dgm:spPr/>
      <dgm:t>
        <a:bodyPr/>
        <a:lstStyle/>
        <a:p>
          <a:endParaRPr lang="en-US"/>
        </a:p>
      </dgm:t>
    </dgm:pt>
    <dgm:pt modelId="{BA003600-B2A1-403A-B9C4-5D436A88B7DB}" type="pres">
      <dgm:prSet presAssocID="{6C9EA442-E7E6-4A50-AB32-BF207FC283FA}" presName="sibTrans" presStyleLbl="sibTrans1D1" presStyleIdx="3" presStyleCnt="4"/>
      <dgm:spPr/>
    </dgm:pt>
    <dgm:pt modelId="{A7E30526-90B9-438A-A662-B0DB31E1924D}" type="pres">
      <dgm:prSet presAssocID="{6C9EA442-E7E6-4A50-AB32-BF207FC283FA}" presName="connectorText" presStyleLbl="sibTrans1D1" presStyleIdx="3" presStyleCnt="4"/>
      <dgm:spPr/>
    </dgm:pt>
    <dgm:pt modelId="{84EF1C33-50DB-4E80-953D-290685F18261}" type="pres">
      <dgm:prSet presAssocID="{48FDDBE9-37A3-4A9F-8035-DD729D6FD936}" presName="node" presStyleLbl="node1" presStyleIdx="4" presStyleCnt="5">
        <dgm:presLayoutVars>
          <dgm:bulletEnabled val="1"/>
        </dgm:presLayoutVars>
      </dgm:prSet>
      <dgm:spPr/>
      <dgm:t>
        <a:bodyPr/>
        <a:lstStyle/>
        <a:p>
          <a:endParaRPr lang="en-US"/>
        </a:p>
      </dgm:t>
    </dgm:pt>
  </dgm:ptLst>
  <dgm:cxnLst>
    <dgm:cxn modelId="{0A9D8A73-0889-4546-90F5-5230BA09F9ED}" type="presOf" srcId="{5DF3A03C-1032-4852-9469-BA7BE9AE174A}" destId="{9407B936-BB31-49B2-9CFE-429A4D4DA721}" srcOrd="0" destOrd="0" presId="urn:microsoft.com/office/officeart/2005/8/layout/bProcess3"/>
    <dgm:cxn modelId="{2FA85630-DBC6-4AAA-B922-2BB02CC5B795}" type="presOf" srcId="{6C9EA442-E7E6-4A50-AB32-BF207FC283FA}" destId="{A7E30526-90B9-438A-A662-B0DB31E1924D}" srcOrd="1" destOrd="0" presId="urn:microsoft.com/office/officeart/2005/8/layout/bProcess3"/>
    <dgm:cxn modelId="{07029732-94A8-4D20-876F-5B13AF614DF3}" type="presOf" srcId="{0EA9FBFA-484B-41CA-8E13-AD593C234409}" destId="{370CB32D-91FF-4EB3-A1CC-5F8E57106E28}" srcOrd="1" destOrd="0" presId="urn:microsoft.com/office/officeart/2005/8/layout/bProcess3"/>
    <dgm:cxn modelId="{CD918D39-45DE-4ACB-B82D-8310ECA711FD}" type="presOf" srcId="{F40A0A27-CBAD-4032-8567-E9B66192F1E1}" destId="{18566FA2-B8EE-4082-8CBC-A15D21690396}" srcOrd="0" destOrd="0" presId="urn:microsoft.com/office/officeart/2005/8/layout/bProcess3"/>
    <dgm:cxn modelId="{46D1A008-37E9-441C-88DD-31BB30A6C07C}" srcId="{D4D126EB-63F7-479A-B4EE-6FFB1F2B68EA}" destId="{70685AB4-3DA7-4678-B854-CD2F25B50400}" srcOrd="1" destOrd="0" parTransId="{9F6FA172-2F13-441D-8413-4D71826830D6}" sibTransId="{0EA9FBFA-484B-41CA-8E13-AD593C234409}"/>
    <dgm:cxn modelId="{58425EA4-FF34-44AE-878F-EF4ACD0D04D3}" type="presOf" srcId="{5DF3A03C-1032-4852-9469-BA7BE9AE174A}" destId="{6368514F-89CF-4940-8878-7DA5BFFE1F5F}" srcOrd="1" destOrd="0" presId="urn:microsoft.com/office/officeart/2005/8/layout/bProcess3"/>
    <dgm:cxn modelId="{621A0002-1482-49F8-90FE-9AE7D5955A14}" srcId="{D4D126EB-63F7-479A-B4EE-6FFB1F2B68EA}" destId="{9652AA09-1C54-4CA7-8A50-E142D26D7772}" srcOrd="0" destOrd="0" parTransId="{20FCE66C-71CF-41A7-85EA-58DE6A3C1747}" sibTransId="{5DF3A03C-1032-4852-9469-BA7BE9AE174A}"/>
    <dgm:cxn modelId="{E1EE04E0-9EF2-464D-BB6F-7FE8ED32E31D}" srcId="{D4D126EB-63F7-479A-B4EE-6FFB1F2B68EA}" destId="{FE3F019A-0533-4291-B958-69D36C81395F}" srcOrd="2" destOrd="0" parTransId="{0DC72E51-774B-48E1-BBAB-2D8DBD81AC3A}" sibTransId="{F40A0A27-CBAD-4032-8567-E9B66192F1E1}"/>
    <dgm:cxn modelId="{29308FDC-BFA8-43F6-A256-C8D6ED4CE7F2}" type="presOf" srcId="{F69C1CE4-7746-4E15-87CB-46AEBECDF08F}" destId="{3DF72227-F843-4919-BD27-9A8426DBDAB2}" srcOrd="0" destOrd="0" presId="urn:microsoft.com/office/officeart/2005/8/layout/bProcess3"/>
    <dgm:cxn modelId="{2A1B0902-AC60-43C5-B6DF-14B7625F5AD0}" type="presOf" srcId="{9652AA09-1C54-4CA7-8A50-E142D26D7772}" destId="{0EB5DC98-FAF6-4ED1-BC2A-6CE10921D0CE}" srcOrd="0" destOrd="0" presId="urn:microsoft.com/office/officeart/2005/8/layout/bProcess3"/>
    <dgm:cxn modelId="{D26C4A23-0CD7-4D31-9F7E-706AF1C79E7A}" type="presOf" srcId="{D4D126EB-63F7-479A-B4EE-6FFB1F2B68EA}" destId="{D48C1477-44F9-4D05-B6FA-F1A3C9EEBC77}" srcOrd="0" destOrd="0" presId="urn:microsoft.com/office/officeart/2005/8/layout/bProcess3"/>
    <dgm:cxn modelId="{6B32732D-EDD3-4A58-AF2C-90B6D9C306BB}" type="presOf" srcId="{F40A0A27-CBAD-4032-8567-E9B66192F1E1}" destId="{E3AAEE33-0156-4F8F-BE32-07994D2693E7}" srcOrd="1" destOrd="0" presId="urn:microsoft.com/office/officeart/2005/8/layout/bProcess3"/>
    <dgm:cxn modelId="{9077FDD6-B237-4E69-8E72-3442E13AF775}" type="presOf" srcId="{6C9EA442-E7E6-4A50-AB32-BF207FC283FA}" destId="{BA003600-B2A1-403A-B9C4-5D436A88B7DB}" srcOrd="0" destOrd="0" presId="urn:microsoft.com/office/officeart/2005/8/layout/bProcess3"/>
    <dgm:cxn modelId="{F9684A46-C66A-4DF2-B471-EF79DB84E704}" type="presOf" srcId="{70685AB4-3DA7-4678-B854-CD2F25B50400}" destId="{724D28D6-D033-473B-B261-18140CA04F53}" srcOrd="0" destOrd="0" presId="urn:microsoft.com/office/officeart/2005/8/layout/bProcess3"/>
    <dgm:cxn modelId="{8ABAECD2-AA99-4007-AFA7-A59367BA9F7E}" srcId="{D4D126EB-63F7-479A-B4EE-6FFB1F2B68EA}" destId="{48FDDBE9-37A3-4A9F-8035-DD729D6FD936}" srcOrd="4" destOrd="0" parTransId="{E2B75555-414A-41FE-879E-4862665ACE73}" sibTransId="{03A9978A-10BC-4C78-A3D9-7DE0425FC4F9}"/>
    <dgm:cxn modelId="{A138D6BB-57F7-4D10-B933-9F71724BE507}" srcId="{D4D126EB-63F7-479A-B4EE-6FFB1F2B68EA}" destId="{F69C1CE4-7746-4E15-87CB-46AEBECDF08F}" srcOrd="3" destOrd="0" parTransId="{CD9F6A94-E7C2-49B1-B258-5992E540E5D3}" sibTransId="{6C9EA442-E7E6-4A50-AB32-BF207FC283FA}"/>
    <dgm:cxn modelId="{D1BFA238-34BF-4366-85AE-BBC105BE3052}" type="presOf" srcId="{FE3F019A-0533-4291-B958-69D36C81395F}" destId="{C069636F-2603-40C3-96A9-D838FDF61E31}" srcOrd="0" destOrd="0" presId="urn:microsoft.com/office/officeart/2005/8/layout/bProcess3"/>
    <dgm:cxn modelId="{5CB4B79F-A680-4978-BA24-81574A405568}" type="presOf" srcId="{0EA9FBFA-484B-41CA-8E13-AD593C234409}" destId="{21CAEBEE-3E96-4926-B78D-D6937194C3FE}" srcOrd="0" destOrd="0" presId="urn:microsoft.com/office/officeart/2005/8/layout/bProcess3"/>
    <dgm:cxn modelId="{7CBD36FB-7B86-4263-9195-41BD42F4CE36}" type="presOf" srcId="{48FDDBE9-37A3-4A9F-8035-DD729D6FD936}" destId="{84EF1C33-50DB-4E80-953D-290685F18261}" srcOrd="0" destOrd="0" presId="urn:microsoft.com/office/officeart/2005/8/layout/bProcess3"/>
    <dgm:cxn modelId="{BEF94034-0AC8-416D-88DC-91D449BCE183}" type="presParOf" srcId="{D48C1477-44F9-4D05-B6FA-F1A3C9EEBC77}" destId="{0EB5DC98-FAF6-4ED1-BC2A-6CE10921D0CE}" srcOrd="0" destOrd="0" presId="urn:microsoft.com/office/officeart/2005/8/layout/bProcess3"/>
    <dgm:cxn modelId="{970C1E7B-40AB-4DB5-B7A4-D5C9EE893899}" type="presParOf" srcId="{D48C1477-44F9-4D05-B6FA-F1A3C9EEBC77}" destId="{9407B936-BB31-49B2-9CFE-429A4D4DA721}" srcOrd="1" destOrd="0" presId="urn:microsoft.com/office/officeart/2005/8/layout/bProcess3"/>
    <dgm:cxn modelId="{91577FD8-7B34-47F4-9BAD-5C6301C1320F}" type="presParOf" srcId="{9407B936-BB31-49B2-9CFE-429A4D4DA721}" destId="{6368514F-89CF-4940-8878-7DA5BFFE1F5F}" srcOrd="0" destOrd="0" presId="urn:microsoft.com/office/officeart/2005/8/layout/bProcess3"/>
    <dgm:cxn modelId="{2DD834C6-D1D4-4284-A640-120BB0AC010B}" type="presParOf" srcId="{D48C1477-44F9-4D05-B6FA-F1A3C9EEBC77}" destId="{724D28D6-D033-473B-B261-18140CA04F53}" srcOrd="2" destOrd="0" presId="urn:microsoft.com/office/officeart/2005/8/layout/bProcess3"/>
    <dgm:cxn modelId="{4552F683-9156-412E-8310-3B159AFDDCDB}" type="presParOf" srcId="{D48C1477-44F9-4D05-B6FA-F1A3C9EEBC77}" destId="{21CAEBEE-3E96-4926-B78D-D6937194C3FE}" srcOrd="3" destOrd="0" presId="urn:microsoft.com/office/officeart/2005/8/layout/bProcess3"/>
    <dgm:cxn modelId="{3367BCD0-90BF-44E8-8636-CFE2325F277B}" type="presParOf" srcId="{21CAEBEE-3E96-4926-B78D-D6937194C3FE}" destId="{370CB32D-91FF-4EB3-A1CC-5F8E57106E28}" srcOrd="0" destOrd="0" presId="urn:microsoft.com/office/officeart/2005/8/layout/bProcess3"/>
    <dgm:cxn modelId="{8A15F114-AC8C-496C-8210-A97DEDAD58E8}" type="presParOf" srcId="{D48C1477-44F9-4D05-B6FA-F1A3C9EEBC77}" destId="{C069636F-2603-40C3-96A9-D838FDF61E31}" srcOrd="4" destOrd="0" presId="urn:microsoft.com/office/officeart/2005/8/layout/bProcess3"/>
    <dgm:cxn modelId="{76364C44-53A6-4649-8D37-BB6E3E8B90A5}" type="presParOf" srcId="{D48C1477-44F9-4D05-B6FA-F1A3C9EEBC77}" destId="{18566FA2-B8EE-4082-8CBC-A15D21690396}" srcOrd="5" destOrd="0" presId="urn:microsoft.com/office/officeart/2005/8/layout/bProcess3"/>
    <dgm:cxn modelId="{7F700CC7-FE80-49E3-BA4E-C7780EB10A3F}" type="presParOf" srcId="{18566FA2-B8EE-4082-8CBC-A15D21690396}" destId="{E3AAEE33-0156-4F8F-BE32-07994D2693E7}" srcOrd="0" destOrd="0" presId="urn:microsoft.com/office/officeart/2005/8/layout/bProcess3"/>
    <dgm:cxn modelId="{3A7CC8DF-4DA5-4BD2-8810-36645104C043}" type="presParOf" srcId="{D48C1477-44F9-4D05-B6FA-F1A3C9EEBC77}" destId="{3DF72227-F843-4919-BD27-9A8426DBDAB2}" srcOrd="6" destOrd="0" presId="urn:microsoft.com/office/officeart/2005/8/layout/bProcess3"/>
    <dgm:cxn modelId="{00A6A6F9-7D7A-4FBD-B72B-C8012CE660D7}" type="presParOf" srcId="{D48C1477-44F9-4D05-B6FA-F1A3C9EEBC77}" destId="{BA003600-B2A1-403A-B9C4-5D436A88B7DB}" srcOrd="7" destOrd="0" presId="urn:microsoft.com/office/officeart/2005/8/layout/bProcess3"/>
    <dgm:cxn modelId="{B20D75FD-42F6-4A10-9A7D-AB5627C029FC}" type="presParOf" srcId="{BA003600-B2A1-403A-B9C4-5D436A88B7DB}" destId="{A7E30526-90B9-438A-A662-B0DB31E1924D}" srcOrd="0" destOrd="0" presId="urn:microsoft.com/office/officeart/2005/8/layout/bProcess3"/>
    <dgm:cxn modelId="{945D1F5B-5C09-41DF-8F80-CFEAF8412D7E}" type="presParOf" srcId="{D48C1477-44F9-4D05-B6FA-F1A3C9EEBC77}" destId="{84EF1C33-50DB-4E80-953D-290685F18261}" srcOrd="8"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E9FBC4-8899-43AE-8CC2-63ED0C1E486A}" type="doc">
      <dgm:prSet loTypeId="urn:microsoft.com/office/officeart/2005/8/layout/venn1" loCatId="relationship" qsTypeId="urn:microsoft.com/office/officeart/2005/8/quickstyle/simple1" qsCatId="simple" csTypeId="urn:microsoft.com/office/officeart/2005/8/colors/colorful4" csCatId="colorful" phldr="1"/>
      <dgm:spPr/>
    </dgm:pt>
    <dgm:pt modelId="{6826BB59-0609-4D75-ABC1-91CF96DCAA9E}">
      <dgm:prSet phldrT="[Text]" custT="1"/>
      <dgm:spPr/>
      <dgm:t>
        <a:bodyPr/>
        <a:lstStyle/>
        <a:p>
          <a:r>
            <a:rPr lang="en-GB" sz="2800" dirty="0" smtClean="0">
              <a:latin typeface="Times New Roman" panose="02020603050405020304" pitchFamily="18" charset="0"/>
              <a:cs typeface="Times New Roman" panose="02020603050405020304" pitchFamily="18" charset="0"/>
            </a:rPr>
            <a:t>Industry Strengths</a:t>
          </a:r>
          <a:endParaRPr lang="en-US" sz="2800" dirty="0">
            <a:latin typeface="Times New Roman" panose="02020603050405020304" pitchFamily="18" charset="0"/>
            <a:cs typeface="Times New Roman" panose="02020603050405020304" pitchFamily="18" charset="0"/>
          </a:endParaRPr>
        </a:p>
      </dgm:t>
    </dgm:pt>
    <dgm:pt modelId="{B71B02C2-8E80-442E-87AD-8EE13951D06F}" type="parTrans" cxnId="{1305EB49-F11F-4B97-9486-C899CC90D28F}">
      <dgm:prSet/>
      <dgm:spPr/>
      <dgm:t>
        <a:bodyPr/>
        <a:lstStyle/>
        <a:p>
          <a:endParaRPr lang="en-US"/>
        </a:p>
      </dgm:t>
    </dgm:pt>
    <dgm:pt modelId="{D3563B58-D195-40C8-9093-28C863A892BE}" type="sibTrans" cxnId="{1305EB49-F11F-4B97-9486-C899CC90D28F}">
      <dgm:prSet/>
      <dgm:spPr/>
      <dgm:t>
        <a:bodyPr/>
        <a:lstStyle/>
        <a:p>
          <a:endParaRPr lang="en-US"/>
        </a:p>
      </dgm:t>
    </dgm:pt>
    <dgm:pt modelId="{650943E1-0A01-49B4-B22A-FBFBB93E4F67}">
      <dgm:prSet phldrT="[Text]" custT="1"/>
      <dgm:spPr/>
      <dgm:t>
        <a:bodyPr/>
        <a:lstStyle/>
        <a:p>
          <a:r>
            <a:rPr lang="en-GB" sz="2400" dirty="0" smtClean="0">
              <a:latin typeface="Times New Roman" panose="02020603050405020304" pitchFamily="18" charset="0"/>
              <a:cs typeface="Times New Roman" panose="02020603050405020304" pitchFamily="18" charset="0"/>
            </a:rPr>
            <a:t>Market Needs</a:t>
          </a:r>
          <a:endParaRPr lang="en-US" sz="2400" dirty="0">
            <a:latin typeface="Times New Roman" panose="02020603050405020304" pitchFamily="18" charset="0"/>
            <a:cs typeface="Times New Roman" panose="02020603050405020304" pitchFamily="18" charset="0"/>
          </a:endParaRPr>
        </a:p>
      </dgm:t>
    </dgm:pt>
    <dgm:pt modelId="{7BA0B540-176B-4FEE-BF5F-520A412B4613}" type="parTrans" cxnId="{DD514F18-7A1E-4B09-AE6B-2426DD0A92A9}">
      <dgm:prSet/>
      <dgm:spPr/>
      <dgm:t>
        <a:bodyPr/>
        <a:lstStyle/>
        <a:p>
          <a:endParaRPr lang="en-US"/>
        </a:p>
      </dgm:t>
    </dgm:pt>
    <dgm:pt modelId="{94CCCD43-472E-4689-AC65-1B11B86D94B7}" type="sibTrans" cxnId="{DD514F18-7A1E-4B09-AE6B-2426DD0A92A9}">
      <dgm:prSet/>
      <dgm:spPr/>
      <dgm:t>
        <a:bodyPr/>
        <a:lstStyle/>
        <a:p>
          <a:endParaRPr lang="en-US"/>
        </a:p>
      </dgm:t>
    </dgm:pt>
    <dgm:pt modelId="{57448389-698A-45EC-B1D7-2677CDE21824}">
      <dgm:prSet phldrT="[Text]" custT="1"/>
      <dgm:spPr/>
      <dgm:t>
        <a:bodyPr/>
        <a:lstStyle/>
        <a:p>
          <a:endParaRPr lang="en-GB" sz="2400" dirty="0" smtClean="0">
            <a:latin typeface="Times New Roman" panose="02020603050405020304" pitchFamily="18" charset="0"/>
            <a:cs typeface="Times New Roman" panose="02020603050405020304" pitchFamily="18" charset="0"/>
          </a:endParaRPr>
        </a:p>
        <a:p>
          <a:endParaRPr lang="en-GB" sz="2400" dirty="0" smtClean="0">
            <a:latin typeface="Times New Roman" panose="02020603050405020304" pitchFamily="18" charset="0"/>
            <a:cs typeface="Times New Roman" panose="02020603050405020304" pitchFamily="18" charset="0"/>
          </a:endParaRPr>
        </a:p>
        <a:p>
          <a:r>
            <a:rPr lang="en-GB" sz="2400" dirty="0" err="1" smtClean="0">
              <a:latin typeface="Times New Roman" panose="02020603050405020304" pitchFamily="18" charset="0"/>
              <a:cs typeface="Times New Roman" panose="02020603050405020304" pitchFamily="18" charset="0"/>
            </a:rPr>
            <a:t>Competitorweakness</a:t>
          </a:r>
          <a:endParaRPr lang="en-GB" sz="2400" dirty="0" smtClean="0">
            <a:latin typeface="Times New Roman" panose="02020603050405020304" pitchFamily="18" charset="0"/>
            <a:cs typeface="Times New Roman" panose="02020603050405020304" pitchFamily="18" charset="0"/>
          </a:endParaRPr>
        </a:p>
        <a:p>
          <a:r>
            <a:rPr lang="en-GB" sz="2400" dirty="0" smtClean="0">
              <a:latin typeface="Times New Roman" panose="02020603050405020304" pitchFamily="18" charset="0"/>
              <a:cs typeface="Times New Roman" panose="02020603050405020304" pitchFamily="18" charset="0"/>
            </a:rPr>
            <a:t/>
          </a:r>
          <a:br>
            <a:rPr lang="en-GB" sz="2400" dirty="0" smtClean="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dgm:t>
    </dgm:pt>
    <dgm:pt modelId="{D4E46871-008C-495D-9C3A-FE666B010565}" type="parTrans" cxnId="{EF55C8EC-FEDD-415C-8D9F-F8CA55047BEF}">
      <dgm:prSet/>
      <dgm:spPr/>
      <dgm:t>
        <a:bodyPr/>
        <a:lstStyle/>
        <a:p>
          <a:endParaRPr lang="en-US"/>
        </a:p>
      </dgm:t>
    </dgm:pt>
    <dgm:pt modelId="{3CABEDE8-768B-4B1B-B519-9F0E669F622F}" type="sibTrans" cxnId="{EF55C8EC-FEDD-415C-8D9F-F8CA55047BEF}">
      <dgm:prSet/>
      <dgm:spPr/>
      <dgm:t>
        <a:bodyPr/>
        <a:lstStyle/>
        <a:p>
          <a:endParaRPr lang="en-US"/>
        </a:p>
      </dgm:t>
    </dgm:pt>
    <dgm:pt modelId="{B6B7CA7E-F8B6-466A-991E-2B2AA40B8048}" type="pres">
      <dgm:prSet presAssocID="{BEE9FBC4-8899-43AE-8CC2-63ED0C1E486A}" presName="compositeShape" presStyleCnt="0">
        <dgm:presLayoutVars>
          <dgm:chMax val="7"/>
          <dgm:dir/>
          <dgm:resizeHandles val="exact"/>
        </dgm:presLayoutVars>
      </dgm:prSet>
      <dgm:spPr/>
    </dgm:pt>
    <dgm:pt modelId="{7CA117FA-7C57-4F11-90FD-6F4509936728}" type="pres">
      <dgm:prSet presAssocID="{6826BB59-0609-4D75-ABC1-91CF96DCAA9E}" presName="circ1" presStyleLbl="vennNode1" presStyleIdx="0" presStyleCnt="3"/>
      <dgm:spPr/>
    </dgm:pt>
    <dgm:pt modelId="{B3950B6F-C4E8-4148-BB2B-C6B31D953D63}" type="pres">
      <dgm:prSet presAssocID="{6826BB59-0609-4D75-ABC1-91CF96DCAA9E}" presName="circ1Tx" presStyleLbl="revTx" presStyleIdx="0" presStyleCnt="0">
        <dgm:presLayoutVars>
          <dgm:chMax val="0"/>
          <dgm:chPref val="0"/>
          <dgm:bulletEnabled val="1"/>
        </dgm:presLayoutVars>
      </dgm:prSet>
      <dgm:spPr/>
    </dgm:pt>
    <dgm:pt modelId="{60C9F043-FFEA-484D-A7F5-52A02F8E68E2}" type="pres">
      <dgm:prSet presAssocID="{650943E1-0A01-49B4-B22A-FBFBB93E4F67}" presName="circ2" presStyleLbl="vennNode1" presStyleIdx="1" presStyleCnt="3"/>
      <dgm:spPr/>
      <dgm:t>
        <a:bodyPr/>
        <a:lstStyle/>
        <a:p>
          <a:endParaRPr lang="en-US"/>
        </a:p>
      </dgm:t>
    </dgm:pt>
    <dgm:pt modelId="{D25E0BB0-7DCE-45C6-A6C9-3CAEBEE0B403}" type="pres">
      <dgm:prSet presAssocID="{650943E1-0A01-49B4-B22A-FBFBB93E4F67}" presName="circ2Tx" presStyleLbl="revTx" presStyleIdx="0" presStyleCnt="0">
        <dgm:presLayoutVars>
          <dgm:chMax val="0"/>
          <dgm:chPref val="0"/>
          <dgm:bulletEnabled val="1"/>
        </dgm:presLayoutVars>
      </dgm:prSet>
      <dgm:spPr/>
      <dgm:t>
        <a:bodyPr/>
        <a:lstStyle/>
        <a:p>
          <a:endParaRPr lang="en-US"/>
        </a:p>
      </dgm:t>
    </dgm:pt>
    <dgm:pt modelId="{1F468277-B379-439F-9DAB-3E5747CD77C6}" type="pres">
      <dgm:prSet presAssocID="{57448389-698A-45EC-B1D7-2677CDE21824}" presName="circ3" presStyleLbl="vennNode1" presStyleIdx="2" presStyleCnt="3"/>
      <dgm:spPr/>
      <dgm:t>
        <a:bodyPr/>
        <a:lstStyle/>
        <a:p>
          <a:endParaRPr lang="en-US"/>
        </a:p>
      </dgm:t>
    </dgm:pt>
    <dgm:pt modelId="{C1CF2B7A-8B3C-4345-994B-50679DE5EEDE}" type="pres">
      <dgm:prSet presAssocID="{57448389-698A-45EC-B1D7-2677CDE21824}" presName="circ3Tx" presStyleLbl="revTx" presStyleIdx="0" presStyleCnt="0">
        <dgm:presLayoutVars>
          <dgm:chMax val="0"/>
          <dgm:chPref val="0"/>
          <dgm:bulletEnabled val="1"/>
        </dgm:presLayoutVars>
      </dgm:prSet>
      <dgm:spPr/>
      <dgm:t>
        <a:bodyPr/>
        <a:lstStyle/>
        <a:p>
          <a:endParaRPr lang="en-US"/>
        </a:p>
      </dgm:t>
    </dgm:pt>
  </dgm:ptLst>
  <dgm:cxnLst>
    <dgm:cxn modelId="{6AE263CF-9205-445D-96FF-7ACEDBECDB80}" type="presOf" srcId="{BEE9FBC4-8899-43AE-8CC2-63ED0C1E486A}" destId="{B6B7CA7E-F8B6-466A-991E-2B2AA40B8048}" srcOrd="0" destOrd="0" presId="urn:microsoft.com/office/officeart/2005/8/layout/venn1"/>
    <dgm:cxn modelId="{495E7742-6E55-436D-B99A-069B3D28D516}" type="presOf" srcId="{650943E1-0A01-49B4-B22A-FBFBB93E4F67}" destId="{D25E0BB0-7DCE-45C6-A6C9-3CAEBEE0B403}" srcOrd="1" destOrd="0" presId="urn:microsoft.com/office/officeart/2005/8/layout/venn1"/>
    <dgm:cxn modelId="{9DBD2BF4-7D65-424C-A0CD-16D91209AF9E}" type="presOf" srcId="{650943E1-0A01-49B4-B22A-FBFBB93E4F67}" destId="{60C9F043-FFEA-484D-A7F5-52A02F8E68E2}" srcOrd="0" destOrd="0" presId="urn:microsoft.com/office/officeart/2005/8/layout/venn1"/>
    <dgm:cxn modelId="{1305EB49-F11F-4B97-9486-C899CC90D28F}" srcId="{BEE9FBC4-8899-43AE-8CC2-63ED0C1E486A}" destId="{6826BB59-0609-4D75-ABC1-91CF96DCAA9E}" srcOrd="0" destOrd="0" parTransId="{B71B02C2-8E80-442E-87AD-8EE13951D06F}" sibTransId="{D3563B58-D195-40C8-9093-28C863A892BE}"/>
    <dgm:cxn modelId="{DD514F18-7A1E-4B09-AE6B-2426DD0A92A9}" srcId="{BEE9FBC4-8899-43AE-8CC2-63ED0C1E486A}" destId="{650943E1-0A01-49B4-B22A-FBFBB93E4F67}" srcOrd="1" destOrd="0" parTransId="{7BA0B540-176B-4FEE-BF5F-520A412B4613}" sibTransId="{94CCCD43-472E-4689-AC65-1B11B86D94B7}"/>
    <dgm:cxn modelId="{C20F1839-F533-45C7-B572-1E6A51F52D3C}" type="presOf" srcId="{57448389-698A-45EC-B1D7-2677CDE21824}" destId="{C1CF2B7A-8B3C-4345-994B-50679DE5EEDE}" srcOrd="1" destOrd="0" presId="urn:microsoft.com/office/officeart/2005/8/layout/venn1"/>
    <dgm:cxn modelId="{A2B0C781-4C95-4826-B589-4F23C3DB6C0E}" type="presOf" srcId="{57448389-698A-45EC-B1D7-2677CDE21824}" destId="{1F468277-B379-439F-9DAB-3E5747CD77C6}" srcOrd="0" destOrd="0" presId="urn:microsoft.com/office/officeart/2005/8/layout/venn1"/>
    <dgm:cxn modelId="{EF55C8EC-FEDD-415C-8D9F-F8CA55047BEF}" srcId="{BEE9FBC4-8899-43AE-8CC2-63ED0C1E486A}" destId="{57448389-698A-45EC-B1D7-2677CDE21824}" srcOrd="2" destOrd="0" parTransId="{D4E46871-008C-495D-9C3A-FE666B010565}" sibTransId="{3CABEDE8-768B-4B1B-B519-9F0E669F622F}"/>
    <dgm:cxn modelId="{636AC831-F93A-4658-970B-EF12849DA7B9}" type="presOf" srcId="{6826BB59-0609-4D75-ABC1-91CF96DCAA9E}" destId="{7CA117FA-7C57-4F11-90FD-6F4509936728}" srcOrd="0" destOrd="0" presId="urn:microsoft.com/office/officeart/2005/8/layout/venn1"/>
    <dgm:cxn modelId="{D48389F5-A563-48DE-8D49-8363F61C0930}" type="presOf" srcId="{6826BB59-0609-4D75-ABC1-91CF96DCAA9E}" destId="{B3950B6F-C4E8-4148-BB2B-C6B31D953D63}" srcOrd="1" destOrd="0" presId="urn:microsoft.com/office/officeart/2005/8/layout/venn1"/>
    <dgm:cxn modelId="{6BD5D018-7E8D-40BB-9189-0F6D4DA3DCC7}" type="presParOf" srcId="{B6B7CA7E-F8B6-466A-991E-2B2AA40B8048}" destId="{7CA117FA-7C57-4F11-90FD-6F4509936728}" srcOrd="0" destOrd="0" presId="urn:microsoft.com/office/officeart/2005/8/layout/venn1"/>
    <dgm:cxn modelId="{354FDA4E-A695-4AAD-8D37-2CFA47EC03D6}" type="presParOf" srcId="{B6B7CA7E-F8B6-466A-991E-2B2AA40B8048}" destId="{B3950B6F-C4E8-4148-BB2B-C6B31D953D63}" srcOrd="1" destOrd="0" presId="urn:microsoft.com/office/officeart/2005/8/layout/venn1"/>
    <dgm:cxn modelId="{9DA3CA07-7CD4-4578-AFE8-930E10A8CD4C}" type="presParOf" srcId="{B6B7CA7E-F8B6-466A-991E-2B2AA40B8048}" destId="{60C9F043-FFEA-484D-A7F5-52A02F8E68E2}" srcOrd="2" destOrd="0" presId="urn:microsoft.com/office/officeart/2005/8/layout/venn1"/>
    <dgm:cxn modelId="{D28858C7-4E81-4180-B36D-C10BA4391C69}" type="presParOf" srcId="{B6B7CA7E-F8B6-466A-991E-2B2AA40B8048}" destId="{D25E0BB0-7DCE-45C6-A6C9-3CAEBEE0B403}" srcOrd="3" destOrd="0" presId="urn:microsoft.com/office/officeart/2005/8/layout/venn1"/>
    <dgm:cxn modelId="{001387A6-4795-419C-83B1-BB25958526F4}" type="presParOf" srcId="{B6B7CA7E-F8B6-466A-991E-2B2AA40B8048}" destId="{1F468277-B379-439F-9DAB-3E5747CD77C6}" srcOrd="4" destOrd="0" presId="urn:microsoft.com/office/officeart/2005/8/layout/venn1"/>
    <dgm:cxn modelId="{A780C564-94AF-45C3-8B7F-387E7BAF7BCC}" type="presParOf" srcId="{B6B7CA7E-F8B6-466A-991E-2B2AA40B8048}" destId="{C1CF2B7A-8B3C-4345-994B-50679DE5EEDE}"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0B09A5-C239-400D-B634-140B9AB7F187}" type="doc">
      <dgm:prSet loTypeId="urn:microsoft.com/office/officeart/2009/3/layout/RandomtoResultProcess" loCatId="process" qsTypeId="urn:microsoft.com/office/officeart/2005/8/quickstyle/simple1" qsCatId="simple" csTypeId="urn:microsoft.com/office/officeart/2005/8/colors/colorful4" csCatId="colorful" phldr="1"/>
      <dgm:spPr/>
      <dgm:t>
        <a:bodyPr/>
        <a:lstStyle/>
        <a:p>
          <a:endParaRPr lang="en-US"/>
        </a:p>
      </dgm:t>
    </dgm:pt>
    <dgm:pt modelId="{A6C36149-0266-470D-A67C-34E05A8BE3C7}">
      <dgm:prSet phldrT="[Text]" custT="1"/>
      <dgm:spPr/>
      <dgm:t>
        <a:bodyPr/>
        <a:lstStyle/>
        <a:p>
          <a:r>
            <a:rPr lang="en-GB" sz="2400" dirty="0" smtClean="0">
              <a:latin typeface="Times New Roman" panose="02020603050405020304" pitchFamily="18" charset="0"/>
              <a:cs typeface="Times New Roman" panose="02020603050405020304" pitchFamily="18" charset="0"/>
            </a:rPr>
            <a:t>Segmentation</a:t>
          </a:r>
          <a:endParaRPr lang="en-US" sz="2400" dirty="0">
            <a:latin typeface="Times New Roman" panose="02020603050405020304" pitchFamily="18" charset="0"/>
            <a:cs typeface="Times New Roman" panose="02020603050405020304" pitchFamily="18" charset="0"/>
          </a:endParaRPr>
        </a:p>
      </dgm:t>
    </dgm:pt>
    <dgm:pt modelId="{B47C00E1-1BE4-42B3-AD9B-358270281EA1}" type="parTrans" cxnId="{CF0C5340-BFFF-4F61-B1C2-276968922AC9}">
      <dgm:prSet/>
      <dgm:spPr/>
      <dgm:t>
        <a:bodyPr/>
        <a:lstStyle/>
        <a:p>
          <a:endParaRPr lang="en-US"/>
        </a:p>
      </dgm:t>
    </dgm:pt>
    <dgm:pt modelId="{89F44C14-C437-4CF6-94A8-0D0ED3B1666E}" type="sibTrans" cxnId="{CF0C5340-BFFF-4F61-B1C2-276968922AC9}">
      <dgm:prSet/>
      <dgm:spPr/>
      <dgm:t>
        <a:bodyPr/>
        <a:lstStyle/>
        <a:p>
          <a:endParaRPr lang="en-US"/>
        </a:p>
      </dgm:t>
    </dgm:pt>
    <dgm:pt modelId="{E4F1642D-F934-4EEC-8FB6-035C28EC6096}">
      <dgm:prSet phldrT="[Text]" custT="1"/>
      <dgm:spPr/>
      <dgm:t>
        <a:bodyPr/>
        <a:lstStyle/>
        <a:p>
          <a:r>
            <a:rPr lang="en-GB" sz="2000" dirty="0" smtClean="0"/>
            <a:t>Targeting</a:t>
          </a:r>
          <a:endParaRPr lang="en-US" sz="2000" dirty="0"/>
        </a:p>
      </dgm:t>
    </dgm:pt>
    <dgm:pt modelId="{BA2C1A68-D623-4B98-80B1-83CF65DCA285}" type="parTrans" cxnId="{E07CCE64-FF47-4245-AC85-B7350D6CA10D}">
      <dgm:prSet/>
      <dgm:spPr/>
      <dgm:t>
        <a:bodyPr/>
        <a:lstStyle/>
        <a:p>
          <a:endParaRPr lang="en-US"/>
        </a:p>
      </dgm:t>
    </dgm:pt>
    <dgm:pt modelId="{FBD0A161-4513-4B2A-8884-F7CA38193D86}" type="sibTrans" cxnId="{E07CCE64-FF47-4245-AC85-B7350D6CA10D}">
      <dgm:prSet/>
      <dgm:spPr/>
      <dgm:t>
        <a:bodyPr/>
        <a:lstStyle/>
        <a:p>
          <a:endParaRPr lang="en-US"/>
        </a:p>
      </dgm:t>
    </dgm:pt>
    <dgm:pt modelId="{7916ED40-28F6-4000-AD19-DCE04BEFEDEF}">
      <dgm:prSet phldrT="[Text]" custT="1"/>
      <dgm:spPr/>
      <dgm:t>
        <a:bodyPr/>
        <a:lstStyle/>
        <a:p>
          <a:r>
            <a:rPr lang="en-GB" sz="2400" dirty="0" smtClean="0">
              <a:latin typeface="Times New Roman" panose="02020603050405020304" pitchFamily="18" charset="0"/>
              <a:cs typeface="Times New Roman" panose="02020603050405020304" pitchFamily="18" charset="0"/>
            </a:rPr>
            <a:t>Positioning</a:t>
          </a:r>
          <a:endParaRPr lang="en-US" sz="2400" dirty="0">
            <a:latin typeface="Times New Roman" panose="02020603050405020304" pitchFamily="18" charset="0"/>
            <a:cs typeface="Times New Roman" panose="02020603050405020304" pitchFamily="18" charset="0"/>
          </a:endParaRPr>
        </a:p>
      </dgm:t>
    </dgm:pt>
    <dgm:pt modelId="{B7AF607F-5AC8-43E8-81E6-9D7A32386A20}" type="parTrans" cxnId="{D0A2A52F-E401-469C-BBF6-8A998EB56DED}">
      <dgm:prSet/>
      <dgm:spPr/>
      <dgm:t>
        <a:bodyPr/>
        <a:lstStyle/>
        <a:p>
          <a:endParaRPr lang="en-US"/>
        </a:p>
      </dgm:t>
    </dgm:pt>
    <dgm:pt modelId="{74607C32-6560-49F4-A2B8-35AF0A4CC610}" type="sibTrans" cxnId="{D0A2A52F-E401-469C-BBF6-8A998EB56DED}">
      <dgm:prSet/>
      <dgm:spPr/>
      <dgm:t>
        <a:bodyPr/>
        <a:lstStyle/>
        <a:p>
          <a:endParaRPr lang="en-US"/>
        </a:p>
      </dgm:t>
    </dgm:pt>
    <dgm:pt modelId="{698529E3-F2F5-4B65-9068-624C4AD3EC6F}">
      <dgm:prSet phldrT="[Text]" phldr="1"/>
      <dgm:spPr/>
      <dgm:t>
        <a:bodyPr/>
        <a:lstStyle/>
        <a:p>
          <a:endParaRPr lang="en-US" dirty="0"/>
        </a:p>
      </dgm:t>
    </dgm:pt>
    <dgm:pt modelId="{748C4A15-5FF5-44AA-8B74-2C05B3530A17}" type="parTrans" cxnId="{BE4D1D18-B6E7-4663-8164-86C9BAD1E736}">
      <dgm:prSet/>
      <dgm:spPr/>
      <dgm:t>
        <a:bodyPr/>
        <a:lstStyle/>
        <a:p>
          <a:endParaRPr lang="en-US"/>
        </a:p>
      </dgm:t>
    </dgm:pt>
    <dgm:pt modelId="{ED9A919D-B624-4A24-ABBF-64CEE26DD627}" type="sibTrans" cxnId="{BE4D1D18-B6E7-4663-8164-86C9BAD1E736}">
      <dgm:prSet/>
      <dgm:spPr/>
      <dgm:t>
        <a:bodyPr/>
        <a:lstStyle/>
        <a:p>
          <a:endParaRPr lang="en-US"/>
        </a:p>
      </dgm:t>
    </dgm:pt>
    <dgm:pt modelId="{35B10D6F-0484-44FA-A7C3-375948C06BD7}" type="pres">
      <dgm:prSet presAssocID="{C90B09A5-C239-400D-B634-140B9AB7F187}" presName="Name0" presStyleCnt="0">
        <dgm:presLayoutVars>
          <dgm:dir/>
          <dgm:animOne val="branch"/>
          <dgm:animLvl val="lvl"/>
        </dgm:presLayoutVars>
      </dgm:prSet>
      <dgm:spPr/>
    </dgm:pt>
    <dgm:pt modelId="{5DB3BF8E-5BFA-4D94-BEBE-D48B41289C8E}" type="pres">
      <dgm:prSet presAssocID="{A6C36149-0266-470D-A67C-34E05A8BE3C7}" presName="chaos" presStyleCnt="0"/>
      <dgm:spPr/>
    </dgm:pt>
    <dgm:pt modelId="{020932EB-F22A-4BDC-968F-512429788B5E}" type="pres">
      <dgm:prSet presAssocID="{A6C36149-0266-470D-A67C-34E05A8BE3C7}" presName="parTx1" presStyleLbl="revTx" presStyleIdx="0" presStyleCnt="3"/>
      <dgm:spPr/>
    </dgm:pt>
    <dgm:pt modelId="{DD0F7695-9244-4D90-9A7D-7A97AF451180}" type="pres">
      <dgm:prSet presAssocID="{A6C36149-0266-470D-A67C-34E05A8BE3C7}" presName="desTx1" presStyleLbl="revTx" presStyleIdx="1" presStyleCnt="3" custScaleX="85690" custScaleY="34442" custLinFactNeighborX="76811" custLinFactNeighborY="-1803">
        <dgm:presLayoutVars>
          <dgm:bulletEnabled val="1"/>
        </dgm:presLayoutVars>
      </dgm:prSet>
      <dgm:spPr/>
    </dgm:pt>
    <dgm:pt modelId="{0F6D0D04-4429-4D8C-A076-EA4B7C315ACA}" type="pres">
      <dgm:prSet presAssocID="{A6C36149-0266-470D-A67C-34E05A8BE3C7}" presName="c1" presStyleLbl="node1" presStyleIdx="0" presStyleCnt="19"/>
      <dgm:spPr/>
    </dgm:pt>
    <dgm:pt modelId="{234CD7B5-D64B-454D-B08A-1AE54ED41CF5}" type="pres">
      <dgm:prSet presAssocID="{A6C36149-0266-470D-A67C-34E05A8BE3C7}" presName="c2" presStyleLbl="node1" presStyleIdx="1" presStyleCnt="19"/>
      <dgm:spPr/>
    </dgm:pt>
    <dgm:pt modelId="{FD254206-AE97-4B69-836C-DA5A8DBE5764}" type="pres">
      <dgm:prSet presAssocID="{A6C36149-0266-470D-A67C-34E05A8BE3C7}" presName="c3" presStyleLbl="node1" presStyleIdx="2" presStyleCnt="19"/>
      <dgm:spPr/>
    </dgm:pt>
    <dgm:pt modelId="{C01CFA24-CEA1-445C-AB0D-2EA3F19488E1}" type="pres">
      <dgm:prSet presAssocID="{A6C36149-0266-470D-A67C-34E05A8BE3C7}" presName="c4" presStyleLbl="node1" presStyleIdx="3" presStyleCnt="19"/>
      <dgm:spPr/>
    </dgm:pt>
    <dgm:pt modelId="{30B4F08C-4355-4E65-AE06-9D03DCD35F49}" type="pres">
      <dgm:prSet presAssocID="{A6C36149-0266-470D-A67C-34E05A8BE3C7}" presName="c5" presStyleLbl="node1" presStyleIdx="4" presStyleCnt="19"/>
      <dgm:spPr/>
    </dgm:pt>
    <dgm:pt modelId="{6E02FCBF-875F-4EC2-BABB-EA16CEC3A174}" type="pres">
      <dgm:prSet presAssocID="{A6C36149-0266-470D-A67C-34E05A8BE3C7}" presName="c6" presStyleLbl="node1" presStyleIdx="5" presStyleCnt="19"/>
      <dgm:spPr/>
    </dgm:pt>
    <dgm:pt modelId="{9D90E767-C74A-4B3E-90BC-61FA5919E905}" type="pres">
      <dgm:prSet presAssocID="{A6C36149-0266-470D-A67C-34E05A8BE3C7}" presName="c7" presStyleLbl="node1" presStyleIdx="6" presStyleCnt="19"/>
      <dgm:spPr/>
    </dgm:pt>
    <dgm:pt modelId="{595D1822-FB81-4B8F-B911-DF16F34B698C}" type="pres">
      <dgm:prSet presAssocID="{A6C36149-0266-470D-A67C-34E05A8BE3C7}" presName="c8" presStyleLbl="node1" presStyleIdx="7" presStyleCnt="19"/>
      <dgm:spPr/>
    </dgm:pt>
    <dgm:pt modelId="{2FCCF792-5224-436B-A58A-CA8BD32750BA}" type="pres">
      <dgm:prSet presAssocID="{A6C36149-0266-470D-A67C-34E05A8BE3C7}" presName="c9" presStyleLbl="node1" presStyleIdx="8" presStyleCnt="19"/>
      <dgm:spPr/>
    </dgm:pt>
    <dgm:pt modelId="{0E60B481-EACD-4744-AF90-1F48F7822C8F}" type="pres">
      <dgm:prSet presAssocID="{A6C36149-0266-470D-A67C-34E05A8BE3C7}" presName="c10" presStyleLbl="node1" presStyleIdx="9" presStyleCnt="19"/>
      <dgm:spPr/>
    </dgm:pt>
    <dgm:pt modelId="{B160D6B7-0B3E-4D20-9C6D-D1EFEFB95D4B}" type="pres">
      <dgm:prSet presAssocID="{A6C36149-0266-470D-A67C-34E05A8BE3C7}" presName="c11" presStyleLbl="node1" presStyleIdx="10" presStyleCnt="19"/>
      <dgm:spPr/>
    </dgm:pt>
    <dgm:pt modelId="{0F4212C9-6B6F-45BC-98A9-A7CB0EBD096A}" type="pres">
      <dgm:prSet presAssocID="{A6C36149-0266-470D-A67C-34E05A8BE3C7}" presName="c12" presStyleLbl="node1" presStyleIdx="11" presStyleCnt="19"/>
      <dgm:spPr/>
    </dgm:pt>
    <dgm:pt modelId="{DDBB8106-B396-4EB8-9254-CD4E11EFC198}" type="pres">
      <dgm:prSet presAssocID="{A6C36149-0266-470D-A67C-34E05A8BE3C7}" presName="c13" presStyleLbl="node1" presStyleIdx="12" presStyleCnt="19"/>
      <dgm:spPr/>
    </dgm:pt>
    <dgm:pt modelId="{7E5B1C85-AD0A-4022-8CD1-EE66007D26F4}" type="pres">
      <dgm:prSet presAssocID="{A6C36149-0266-470D-A67C-34E05A8BE3C7}" presName="c14" presStyleLbl="node1" presStyleIdx="13" presStyleCnt="19"/>
      <dgm:spPr/>
    </dgm:pt>
    <dgm:pt modelId="{A45D1192-0498-4B1D-9850-F63D0835C028}" type="pres">
      <dgm:prSet presAssocID="{A6C36149-0266-470D-A67C-34E05A8BE3C7}" presName="c15" presStyleLbl="node1" presStyleIdx="14" presStyleCnt="19"/>
      <dgm:spPr/>
    </dgm:pt>
    <dgm:pt modelId="{F23D3D55-5A7E-4AAB-A249-01DE64A7E69A}" type="pres">
      <dgm:prSet presAssocID="{A6C36149-0266-470D-A67C-34E05A8BE3C7}" presName="c16" presStyleLbl="node1" presStyleIdx="15" presStyleCnt="19"/>
      <dgm:spPr/>
    </dgm:pt>
    <dgm:pt modelId="{93B935BE-CFC1-4B8E-A227-D557B79C9656}" type="pres">
      <dgm:prSet presAssocID="{A6C36149-0266-470D-A67C-34E05A8BE3C7}" presName="c17" presStyleLbl="node1" presStyleIdx="16" presStyleCnt="19"/>
      <dgm:spPr/>
    </dgm:pt>
    <dgm:pt modelId="{1DEA0046-A271-4697-997F-63EBB32F0C6C}" type="pres">
      <dgm:prSet presAssocID="{A6C36149-0266-470D-A67C-34E05A8BE3C7}" presName="c18" presStyleLbl="node1" presStyleIdx="17" presStyleCnt="19"/>
      <dgm:spPr/>
    </dgm:pt>
    <dgm:pt modelId="{BBAD72BC-8FD2-43B7-A13D-2167368EBD63}" type="pres">
      <dgm:prSet presAssocID="{89F44C14-C437-4CF6-94A8-0D0ED3B1666E}" presName="chevronComposite1" presStyleCnt="0"/>
      <dgm:spPr/>
    </dgm:pt>
    <dgm:pt modelId="{1A2FD1AE-321A-44D4-8584-E8D90DA859BD}" type="pres">
      <dgm:prSet presAssocID="{89F44C14-C437-4CF6-94A8-0D0ED3B1666E}" presName="chevron1" presStyleLbl="sibTrans2D1" presStyleIdx="0" presStyleCnt="2" custScaleX="120257"/>
      <dgm:spPr/>
    </dgm:pt>
    <dgm:pt modelId="{0D95C61D-8F1E-4FE4-8530-5717A55A0EF5}" type="pres">
      <dgm:prSet presAssocID="{89F44C14-C437-4CF6-94A8-0D0ED3B1666E}" presName="spChevron1" presStyleCnt="0"/>
      <dgm:spPr/>
    </dgm:pt>
    <dgm:pt modelId="{5D027C45-1001-46E4-8FBA-83E298BE822E}" type="pres">
      <dgm:prSet presAssocID="{89F44C14-C437-4CF6-94A8-0D0ED3B1666E}" presName="overlap" presStyleCnt="0"/>
      <dgm:spPr/>
    </dgm:pt>
    <dgm:pt modelId="{2B85636D-7B59-488A-8F9C-305BCB402D5C}" type="pres">
      <dgm:prSet presAssocID="{89F44C14-C437-4CF6-94A8-0D0ED3B1666E}" presName="chevronComposite2" presStyleCnt="0"/>
      <dgm:spPr/>
    </dgm:pt>
    <dgm:pt modelId="{C0B985FF-E7B1-4CFF-B431-5B6A4AFAEB14}" type="pres">
      <dgm:prSet presAssocID="{89F44C14-C437-4CF6-94A8-0D0ED3B1666E}" presName="chevron2" presStyleLbl="sibTrans2D1" presStyleIdx="1" presStyleCnt="2"/>
      <dgm:spPr/>
    </dgm:pt>
    <dgm:pt modelId="{01354378-BDFF-4155-9DB0-E79CC5E34F3E}" type="pres">
      <dgm:prSet presAssocID="{89F44C14-C437-4CF6-94A8-0D0ED3B1666E}" presName="spChevron2" presStyleCnt="0"/>
      <dgm:spPr/>
    </dgm:pt>
    <dgm:pt modelId="{4B270B12-C4D3-45B7-913D-E8AB90BED05A}" type="pres">
      <dgm:prSet presAssocID="{7916ED40-28F6-4000-AD19-DCE04BEFEDEF}" presName="last" presStyleCnt="0"/>
      <dgm:spPr/>
    </dgm:pt>
    <dgm:pt modelId="{68CEC0C9-99A4-4894-AA27-9097772219F6}" type="pres">
      <dgm:prSet presAssocID="{7916ED40-28F6-4000-AD19-DCE04BEFEDEF}" presName="circleTx" presStyleLbl="node1" presStyleIdx="18" presStyleCnt="19"/>
      <dgm:spPr/>
    </dgm:pt>
    <dgm:pt modelId="{A606E006-059C-4893-80C4-2D9FD4D35E7C}" type="pres">
      <dgm:prSet presAssocID="{7916ED40-28F6-4000-AD19-DCE04BEFEDEF}" presName="desTxN" presStyleLbl="revTx" presStyleIdx="2" presStyleCnt="3" custFlipVert="0" custScaleX="79058" custScaleY="2498" custLinFactY="2772" custLinFactNeighborX="-1112" custLinFactNeighborY="100000">
        <dgm:presLayoutVars>
          <dgm:bulletEnabled val="1"/>
        </dgm:presLayoutVars>
      </dgm:prSet>
      <dgm:spPr/>
    </dgm:pt>
    <dgm:pt modelId="{40E7249C-2918-48FB-806E-7893AE973BFD}" type="pres">
      <dgm:prSet presAssocID="{7916ED40-28F6-4000-AD19-DCE04BEFEDEF}" presName="spN" presStyleCnt="0"/>
      <dgm:spPr/>
    </dgm:pt>
  </dgm:ptLst>
  <dgm:cxnLst>
    <dgm:cxn modelId="{BE4D1D18-B6E7-4663-8164-86C9BAD1E736}" srcId="{7916ED40-28F6-4000-AD19-DCE04BEFEDEF}" destId="{698529E3-F2F5-4B65-9068-624C4AD3EC6F}" srcOrd="0" destOrd="0" parTransId="{748C4A15-5FF5-44AA-8B74-2C05B3530A17}" sibTransId="{ED9A919D-B624-4A24-ABBF-64CEE26DD627}"/>
    <dgm:cxn modelId="{CF0C5340-BFFF-4F61-B1C2-276968922AC9}" srcId="{C90B09A5-C239-400D-B634-140B9AB7F187}" destId="{A6C36149-0266-470D-A67C-34E05A8BE3C7}" srcOrd="0" destOrd="0" parTransId="{B47C00E1-1BE4-42B3-AD9B-358270281EA1}" sibTransId="{89F44C14-C437-4CF6-94A8-0D0ED3B1666E}"/>
    <dgm:cxn modelId="{3F5B9263-DAD8-4A2E-B8A1-292771753D69}" type="presOf" srcId="{7916ED40-28F6-4000-AD19-DCE04BEFEDEF}" destId="{68CEC0C9-99A4-4894-AA27-9097772219F6}" srcOrd="0" destOrd="0" presId="urn:microsoft.com/office/officeart/2009/3/layout/RandomtoResultProcess"/>
    <dgm:cxn modelId="{3DF62870-2174-450A-9B06-B407690967D6}" type="presOf" srcId="{698529E3-F2F5-4B65-9068-624C4AD3EC6F}" destId="{A606E006-059C-4893-80C4-2D9FD4D35E7C}" srcOrd="0" destOrd="0" presId="urn:microsoft.com/office/officeart/2009/3/layout/RandomtoResultProcess"/>
    <dgm:cxn modelId="{6683FE08-C210-448E-A0AC-A71032448FB7}" type="presOf" srcId="{C90B09A5-C239-400D-B634-140B9AB7F187}" destId="{35B10D6F-0484-44FA-A7C3-375948C06BD7}" srcOrd="0" destOrd="0" presId="urn:microsoft.com/office/officeart/2009/3/layout/RandomtoResultProcess"/>
    <dgm:cxn modelId="{E07CCE64-FF47-4245-AC85-B7350D6CA10D}" srcId="{A6C36149-0266-470D-A67C-34E05A8BE3C7}" destId="{E4F1642D-F934-4EEC-8FB6-035C28EC6096}" srcOrd="0" destOrd="0" parTransId="{BA2C1A68-D623-4B98-80B1-83CF65DCA285}" sibTransId="{FBD0A161-4513-4B2A-8884-F7CA38193D86}"/>
    <dgm:cxn modelId="{1B5A4165-5791-434C-B3C9-72358B2195C1}" type="presOf" srcId="{E4F1642D-F934-4EEC-8FB6-035C28EC6096}" destId="{DD0F7695-9244-4D90-9A7D-7A97AF451180}" srcOrd="0" destOrd="0" presId="urn:microsoft.com/office/officeart/2009/3/layout/RandomtoResultProcess"/>
    <dgm:cxn modelId="{D0A2A52F-E401-469C-BBF6-8A998EB56DED}" srcId="{C90B09A5-C239-400D-B634-140B9AB7F187}" destId="{7916ED40-28F6-4000-AD19-DCE04BEFEDEF}" srcOrd="1" destOrd="0" parTransId="{B7AF607F-5AC8-43E8-81E6-9D7A32386A20}" sibTransId="{74607C32-6560-49F4-A2B8-35AF0A4CC610}"/>
    <dgm:cxn modelId="{6F1D541D-8304-4679-9B83-B41D18898349}" type="presOf" srcId="{A6C36149-0266-470D-A67C-34E05A8BE3C7}" destId="{020932EB-F22A-4BDC-968F-512429788B5E}" srcOrd="0" destOrd="0" presId="urn:microsoft.com/office/officeart/2009/3/layout/RandomtoResultProcess"/>
    <dgm:cxn modelId="{0EB1A5D6-5FD5-4FD6-9D82-4A5FCAC43465}" type="presParOf" srcId="{35B10D6F-0484-44FA-A7C3-375948C06BD7}" destId="{5DB3BF8E-5BFA-4D94-BEBE-D48B41289C8E}" srcOrd="0" destOrd="0" presId="urn:microsoft.com/office/officeart/2009/3/layout/RandomtoResultProcess"/>
    <dgm:cxn modelId="{64D266D0-638C-4489-B1B6-AB60A50BDBC2}" type="presParOf" srcId="{5DB3BF8E-5BFA-4D94-BEBE-D48B41289C8E}" destId="{020932EB-F22A-4BDC-968F-512429788B5E}" srcOrd="0" destOrd="0" presId="urn:microsoft.com/office/officeart/2009/3/layout/RandomtoResultProcess"/>
    <dgm:cxn modelId="{D81C3211-5950-4616-B23C-97CF047B4E51}" type="presParOf" srcId="{5DB3BF8E-5BFA-4D94-BEBE-D48B41289C8E}" destId="{DD0F7695-9244-4D90-9A7D-7A97AF451180}" srcOrd="1" destOrd="0" presId="urn:microsoft.com/office/officeart/2009/3/layout/RandomtoResultProcess"/>
    <dgm:cxn modelId="{D6A12624-A119-4A06-8441-AC46CEBAB98A}" type="presParOf" srcId="{5DB3BF8E-5BFA-4D94-BEBE-D48B41289C8E}" destId="{0F6D0D04-4429-4D8C-A076-EA4B7C315ACA}" srcOrd="2" destOrd="0" presId="urn:microsoft.com/office/officeart/2009/3/layout/RandomtoResultProcess"/>
    <dgm:cxn modelId="{41C543A2-13FD-46D6-8063-106C7A041FA2}" type="presParOf" srcId="{5DB3BF8E-5BFA-4D94-BEBE-D48B41289C8E}" destId="{234CD7B5-D64B-454D-B08A-1AE54ED41CF5}" srcOrd="3" destOrd="0" presId="urn:microsoft.com/office/officeart/2009/3/layout/RandomtoResultProcess"/>
    <dgm:cxn modelId="{C5C4756B-2FBE-4FB3-B44D-661F2FA7DB92}" type="presParOf" srcId="{5DB3BF8E-5BFA-4D94-BEBE-D48B41289C8E}" destId="{FD254206-AE97-4B69-836C-DA5A8DBE5764}" srcOrd="4" destOrd="0" presId="urn:microsoft.com/office/officeart/2009/3/layout/RandomtoResultProcess"/>
    <dgm:cxn modelId="{8C21114F-9ECB-413D-9255-CC87B36355AA}" type="presParOf" srcId="{5DB3BF8E-5BFA-4D94-BEBE-D48B41289C8E}" destId="{C01CFA24-CEA1-445C-AB0D-2EA3F19488E1}" srcOrd="5" destOrd="0" presId="urn:microsoft.com/office/officeart/2009/3/layout/RandomtoResultProcess"/>
    <dgm:cxn modelId="{99849F94-6B05-4E13-899E-73D601C354B6}" type="presParOf" srcId="{5DB3BF8E-5BFA-4D94-BEBE-D48B41289C8E}" destId="{30B4F08C-4355-4E65-AE06-9D03DCD35F49}" srcOrd="6" destOrd="0" presId="urn:microsoft.com/office/officeart/2009/3/layout/RandomtoResultProcess"/>
    <dgm:cxn modelId="{978B6ECB-3FB8-4A41-8227-B3D6EC9A8433}" type="presParOf" srcId="{5DB3BF8E-5BFA-4D94-BEBE-D48B41289C8E}" destId="{6E02FCBF-875F-4EC2-BABB-EA16CEC3A174}" srcOrd="7" destOrd="0" presId="urn:microsoft.com/office/officeart/2009/3/layout/RandomtoResultProcess"/>
    <dgm:cxn modelId="{B8084C7D-AEC4-4BB1-9C83-0F3CEF851409}" type="presParOf" srcId="{5DB3BF8E-5BFA-4D94-BEBE-D48B41289C8E}" destId="{9D90E767-C74A-4B3E-90BC-61FA5919E905}" srcOrd="8" destOrd="0" presId="urn:microsoft.com/office/officeart/2009/3/layout/RandomtoResultProcess"/>
    <dgm:cxn modelId="{FC397D46-D780-4959-B6D7-F5BB3E856BF5}" type="presParOf" srcId="{5DB3BF8E-5BFA-4D94-BEBE-D48B41289C8E}" destId="{595D1822-FB81-4B8F-B911-DF16F34B698C}" srcOrd="9" destOrd="0" presId="urn:microsoft.com/office/officeart/2009/3/layout/RandomtoResultProcess"/>
    <dgm:cxn modelId="{ACF71CA6-8172-4B76-83BD-EECF372BD392}" type="presParOf" srcId="{5DB3BF8E-5BFA-4D94-BEBE-D48B41289C8E}" destId="{2FCCF792-5224-436B-A58A-CA8BD32750BA}" srcOrd="10" destOrd="0" presId="urn:microsoft.com/office/officeart/2009/3/layout/RandomtoResultProcess"/>
    <dgm:cxn modelId="{7403DA00-C8F3-45AB-A7FA-100230A65F39}" type="presParOf" srcId="{5DB3BF8E-5BFA-4D94-BEBE-D48B41289C8E}" destId="{0E60B481-EACD-4744-AF90-1F48F7822C8F}" srcOrd="11" destOrd="0" presId="urn:microsoft.com/office/officeart/2009/3/layout/RandomtoResultProcess"/>
    <dgm:cxn modelId="{CFE762DF-2E11-4696-B477-C4E718F041A6}" type="presParOf" srcId="{5DB3BF8E-5BFA-4D94-BEBE-D48B41289C8E}" destId="{B160D6B7-0B3E-4D20-9C6D-D1EFEFB95D4B}" srcOrd="12" destOrd="0" presId="urn:microsoft.com/office/officeart/2009/3/layout/RandomtoResultProcess"/>
    <dgm:cxn modelId="{0C91DB13-D4F7-471C-A0AD-395FFFF6D283}" type="presParOf" srcId="{5DB3BF8E-5BFA-4D94-BEBE-D48B41289C8E}" destId="{0F4212C9-6B6F-45BC-98A9-A7CB0EBD096A}" srcOrd="13" destOrd="0" presId="urn:microsoft.com/office/officeart/2009/3/layout/RandomtoResultProcess"/>
    <dgm:cxn modelId="{9236FFB9-7AA3-4A9E-8803-F511B1A034AF}" type="presParOf" srcId="{5DB3BF8E-5BFA-4D94-BEBE-D48B41289C8E}" destId="{DDBB8106-B396-4EB8-9254-CD4E11EFC198}" srcOrd="14" destOrd="0" presId="urn:microsoft.com/office/officeart/2009/3/layout/RandomtoResultProcess"/>
    <dgm:cxn modelId="{9A3D47E9-62CD-4937-9C55-4778969FF934}" type="presParOf" srcId="{5DB3BF8E-5BFA-4D94-BEBE-D48B41289C8E}" destId="{7E5B1C85-AD0A-4022-8CD1-EE66007D26F4}" srcOrd="15" destOrd="0" presId="urn:microsoft.com/office/officeart/2009/3/layout/RandomtoResultProcess"/>
    <dgm:cxn modelId="{757096F3-9B01-4499-9311-A0473163BAB2}" type="presParOf" srcId="{5DB3BF8E-5BFA-4D94-BEBE-D48B41289C8E}" destId="{A45D1192-0498-4B1D-9850-F63D0835C028}" srcOrd="16" destOrd="0" presId="urn:microsoft.com/office/officeart/2009/3/layout/RandomtoResultProcess"/>
    <dgm:cxn modelId="{FBE2B362-4EF7-43E8-89E9-FEFA3E5AE634}" type="presParOf" srcId="{5DB3BF8E-5BFA-4D94-BEBE-D48B41289C8E}" destId="{F23D3D55-5A7E-4AAB-A249-01DE64A7E69A}" srcOrd="17" destOrd="0" presId="urn:microsoft.com/office/officeart/2009/3/layout/RandomtoResultProcess"/>
    <dgm:cxn modelId="{3A873A45-4C33-42FF-857B-DE5403674336}" type="presParOf" srcId="{5DB3BF8E-5BFA-4D94-BEBE-D48B41289C8E}" destId="{93B935BE-CFC1-4B8E-A227-D557B79C9656}" srcOrd="18" destOrd="0" presId="urn:microsoft.com/office/officeart/2009/3/layout/RandomtoResultProcess"/>
    <dgm:cxn modelId="{F404A9CC-27B0-402A-9870-3A48B2230E7D}" type="presParOf" srcId="{5DB3BF8E-5BFA-4D94-BEBE-D48B41289C8E}" destId="{1DEA0046-A271-4697-997F-63EBB32F0C6C}" srcOrd="19" destOrd="0" presId="urn:microsoft.com/office/officeart/2009/3/layout/RandomtoResultProcess"/>
    <dgm:cxn modelId="{773FA7E1-AA05-419B-95FD-BB3096D423B8}" type="presParOf" srcId="{35B10D6F-0484-44FA-A7C3-375948C06BD7}" destId="{BBAD72BC-8FD2-43B7-A13D-2167368EBD63}" srcOrd="1" destOrd="0" presId="urn:microsoft.com/office/officeart/2009/3/layout/RandomtoResultProcess"/>
    <dgm:cxn modelId="{C2826248-50E7-42F7-BD9F-21D550B67262}" type="presParOf" srcId="{BBAD72BC-8FD2-43B7-A13D-2167368EBD63}" destId="{1A2FD1AE-321A-44D4-8584-E8D90DA859BD}" srcOrd="0" destOrd="0" presId="urn:microsoft.com/office/officeart/2009/3/layout/RandomtoResultProcess"/>
    <dgm:cxn modelId="{27A2CA62-880A-4503-9517-4A1D2664BEFF}" type="presParOf" srcId="{BBAD72BC-8FD2-43B7-A13D-2167368EBD63}" destId="{0D95C61D-8F1E-4FE4-8530-5717A55A0EF5}" srcOrd="1" destOrd="0" presId="urn:microsoft.com/office/officeart/2009/3/layout/RandomtoResultProcess"/>
    <dgm:cxn modelId="{0E98A285-B467-4813-B6CD-F587243E179F}" type="presParOf" srcId="{35B10D6F-0484-44FA-A7C3-375948C06BD7}" destId="{5D027C45-1001-46E4-8FBA-83E298BE822E}" srcOrd="2" destOrd="0" presId="urn:microsoft.com/office/officeart/2009/3/layout/RandomtoResultProcess"/>
    <dgm:cxn modelId="{F842FFC9-3E92-4F5B-ABD9-BCEB3A6BD063}" type="presParOf" srcId="{35B10D6F-0484-44FA-A7C3-375948C06BD7}" destId="{2B85636D-7B59-488A-8F9C-305BCB402D5C}" srcOrd="3" destOrd="0" presId="urn:microsoft.com/office/officeart/2009/3/layout/RandomtoResultProcess"/>
    <dgm:cxn modelId="{CE02E127-F0AA-4060-A0DC-7056F191CF77}" type="presParOf" srcId="{2B85636D-7B59-488A-8F9C-305BCB402D5C}" destId="{C0B985FF-E7B1-4CFF-B431-5B6A4AFAEB14}" srcOrd="0" destOrd="0" presId="urn:microsoft.com/office/officeart/2009/3/layout/RandomtoResultProcess"/>
    <dgm:cxn modelId="{29A7E3DB-C608-4FC3-9B73-AED5CB4F0A9F}" type="presParOf" srcId="{2B85636D-7B59-488A-8F9C-305BCB402D5C}" destId="{01354378-BDFF-4155-9DB0-E79CC5E34F3E}" srcOrd="1" destOrd="0" presId="urn:microsoft.com/office/officeart/2009/3/layout/RandomtoResultProcess"/>
    <dgm:cxn modelId="{AB0E3CDB-2372-4228-8FED-7C98072CD6E3}" type="presParOf" srcId="{35B10D6F-0484-44FA-A7C3-375948C06BD7}" destId="{4B270B12-C4D3-45B7-913D-E8AB90BED05A}" srcOrd="4" destOrd="0" presId="urn:microsoft.com/office/officeart/2009/3/layout/RandomtoResultProcess"/>
    <dgm:cxn modelId="{9208CFA3-EF2F-4E35-BF64-5F0D613E7C6B}" type="presParOf" srcId="{4B270B12-C4D3-45B7-913D-E8AB90BED05A}" destId="{68CEC0C9-99A4-4894-AA27-9097772219F6}" srcOrd="0" destOrd="0" presId="urn:microsoft.com/office/officeart/2009/3/layout/RandomtoResultProcess"/>
    <dgm:cxn modelId="{0489DFC7-74C7-47D7-BC20-BE60177CA5D7}" type="presParOf" srcId="{4B270B12-C4D3-45B7-913D-E8AB90BED05A}" destId="{A606E006-059C-4893-80C4-2D9FD4D35E7C}" srcOrd="1" destOrd="0" presId="urn:microsoft.com/office/officeart/2009/3/layout/RandomtoResultProcess"/>
    <dgm:cxn modelId="{327200DC-96F1-4105-A2A8-E05EEB4646E5}" type="presParOf" srcId="{4B270B12-C4D3-45B7-913D-E8AB90BED05A}" destId="{40E7249C-2918-48FB-806E-7893AE973BFD}" srcOrd="2"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D7BE3B-2961-4517-B1EE-D6619000F305}">
      <dsp:nvSpPr>
        <dsp:cNvPr id="0" name=""/>
        <dsp:cNvSpPr/>
      </dsp:nvSpPr>
      <dsp:spPr>
        <a:xfrm>
          <a:off x="3017837" y="0"/>
          <a:ext cx="4022725" cy="4022725"/>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1C0770-711E-478D-BE70-009EFE8EEBCD}">
      <dsp:nvSpPr>
        <dsp:cNvPr id="0" name=""/>
        <dsp:cNvSpPr/>
      </dsp:nvSpPr>
      <dsp:spPr>
        <a:xfrm>
          <a:off x="3399996" y="382158"/>
          <a:ext cx="1568862" cy="156886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Geographic Segments </a:t>
          </a:r>
          <a:endParaRPr lang="en-US" sz="1700" kern="1200" dirty="0"/>
        </a:p>
      </dsp:txBody>
      <dsp:txXfrm>
        <a:off x="3476582" y="458744"/>
        <a:ext cx="1415690" cy="1415690"/>
      </dsp:txXfrm>
    </dsp:sp>
    <dsp:sp modelId="{86AEFE8F-EF0E-4F03-9990-44BC212DE732}">
      <dsp:nvSpPr>
        <dsp:cNvPr id="0" name=""/>
        <dsp:cNvSpPr/>
      </dsp:nvSpPr>
      <dsp:spPr>
        <a:xfrm>
          <a:off x="5089540" y="382158"/>
          <a:ext cx="1568862" cy="1568862"/>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Demographic Segments</a:t>
          </a:r>
          <a:endParaRPr lang="en-US" sz="1700" kern="1200" dirty="0"/>
        </a:p>
      </dsp:txBody>
      <dsp:txXfrm>
        <a:off x="5166126" y="458744"/>
        <a:ext cx="1415690" cy="1415690"/>
      </dsp:txXfrm>
    </dsp:sp>
    <dsp:sp modelId="{0B06776A-394D-48E9-BFE2-BC3C6C62A6B8}">
      <dsp:nvSpPr>
        <dsp:cNvPr id="0" name=""/>
        <dsp:cNvSpPr/>
      </dsp:nvSpPr>
      <dsp:spPr>
        <a:xfrm>
          <a:off x="3399996" y="2071703"/>
          <a:ext cx="1568862" cy="1568862"/>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Psychographic Segments </a:t>
          </a:r>
          <a:endParaRPr lang="en-US" sz="1700" kern="1200" dirty="0"/>
        </a:p>
      </dsp:txBody>
      <dsp:txXfrm>
        <a:off x="3476582" y="2148289"/>
        <a:ext cx="1415690" cy="1415690"/>
      </dsp:txXfrm>
    </dsp:sp>
    <dsp:sp modelId="{907FB621-61C7-491C-B16D-2A3CC715FA42}">
      <dsp:nvSpPr>
        <dsp:cNvPr id="0" name=""/>
        <dsp:cNvSpPr/>
      </dsp:nvSpPr>
      <dsp:spPr>
        <a:xfrm>
          <a:off x="5089540" y="2071703"/>
          <a:ext cx="1568862" cy="1568862"/>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err="1" smtClean="0"/>
            <a:t>Behavioral</a:t>
          </a:r>
          <a:r>
            <a:rPr lang="en-GB" sz="1700" kern="1200" dirty="0" smtClean="0"/>
            <a:t> Segments </a:t>
          </a:r>
          <a:endParaRPr lang="en-US" sz="1700" kern="1200" dirty="0"/>
        </a:p>
      </dsp:txBody>
      <dsp:txXfrm>
        <a:off x="5166126" y="2148289"/>
        <a:ext cx="1415690" cy="14156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07B936-BB31-49B2-9CFE-429A4D4DA721}">
      <dsp:nvSpPr>
        <dsp:cNvPr id="0" name=""/>
        <dsp:cNvSpPr/>
      </dsp:nvSpPr>
      <dsp:spPr>
        <a:xfrm>
          <a:off x="2976625" y="799791"/>
          <a:ext cx="615534" cy="91440"/>
        </a:xfrm>
        <a:custGeom>
          <a:avLst/>
          <a:gdLst/>
          <a:ahLst/>
          <a:cxnLst/>
          <a:rect l="0" t="0" r="0" b="0"/>
          <a:pathLst>
            <a:path>
              <a:moveTo>
                <a:pt x="0" y="45720"/>
              </a:moveTo>
              <a:lnTo>
                <a:pt x="615534" y="45720"/>
              </a:lnTo>
            </a:path>
          </a:pathLst>
        </a:custGeom>
        <a:noFill/>
        <a:ln w="1270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268239" y="842280"/>
        <a:ext cx="32306" cy="6461"/>
      </dsp:txXfrm>
    </dsp:sp>
    <dsp:sp modelId="{0EB5DC98-FAF6-4ED1-BC2A-6CE10921D0CE}">
      <dsp:nvSpPr>
        <dsp:cNvPr id="0" name=""/>
        <dsp:cNvSpPr/>
      </dsp:nvSpPr>
      <dsp:spPr>
        <a:xfrm>
          <a:off x="169146" y="2727"/>
          <a:ext cx="2809279" cy="168556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GB" sz="1800" kern="1200" dirty="0" smtClean="0"/>
            <a:t>Determine the current position in the market</a:t>
          </a:r>
          <a:endParaRPr lang="en-US" sz="1800" kern="1200" dirty="0"/>
        </a:p>
      </dsp:txBody>
      <dsp:txXfrm>
        <a:off x="169146" y="2727"/>
        <a:ext cx="2809279" cy="1685567"/>
      </dsp:txXfrm>
    </dsp:sp>
    <dsp:sp modelId="{21CAEBEE-3E96-4926-B78D-D6937194C3FE}">
      <dsp:nvSpPr>
        <dsp:cNvPr id="0" name=""/>
        <dsp:cNvSpPr/>
      </dsp:nvSpPr>
      <dsp:spPr>
        <a:xfrm>
          <a:off x="6432039" y="799791"/>
          <a:ext cx="615534" cy="91440"/>
        </a:xfrm>
        <a:custGeom>
          <a:avLst/>
          <a:gdLst/>
          <a:ahLst/>
          <a:cxnLst/>
          <a:rect l="0" t="0" r="0" b="0"/>
          <a:pathLst>
            <a:path>
              <a:moveTo>
                <a:pt x="0" y="45720"/>
              </a:moveTo>
              <a:lnTo>
                <a:pt x="615534" y="45720"/>
              </a:lnTo>
            </a:path>
          </a:pathLst>
        </a:custGeom>
        <a:noFill/>
        <a:ln w="127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723653" y="842280"/>
        <a:ext cx="32306" cy="6461"/>
      </dsp:txXfrm>
    </dsp:sp>
    <dsp:sp modelId="{724D28D6-D033-473B-B261-18140CA04F53}">
      <dsp:nvSpPr>
        <dsp:cNvPr id="0" name=""/>
        <dsp:cNvSpPr/>
      </dsp:nvSpPr>
      <dsp:spPr>
        <a:xfrm>
          <a:off x="3624560" y="2727"/>
          <a:ext cx="2809279" cy="1685567"/>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kern="1200" dirty="0" smtClean="0"/>
            <a:t>Develop a Unique Positioning idea</a:t>
          </a:r>
          <a:endParaRPr lang="en-US" sz="2000" kern="1200" dirty="0"/>
        </a:p>
      </dsp:txBody>
      <dsp:txXfrm>
        <a:off x="3624560" y="2727"/>
        <a:ext cx="2809279" cy="1685567"/>
      </dsp:txXfrm>
    </dsp:sp>
    <dsp:sp modelId="{18566FA2-B8EE-4082-8CBC-A15D21690396}">
      <dsp:nvSpPr>
        <dsp:cNvPr id="0" name=""/>
        <dsp:cNvSpPr/>
      </dsp:nvSpPr>
      <dsp:spPr>
        <a:xfrm>
          <a:off x="1573785" y="1686495"/>
          <a:ext cx="6910828" cy="615534"/>
        </a:xfrm>
        <a:custGeom>
          <a:avLst/>
          <a:gdLst/>
          <a:ahLst/>
          <a:cxnLst/>
          <a:rect l="0" t="0" r="0" b="0"/>
          <a:pathLst>
            <a:path>
              <a:moveTo>
                <a:pt x="6910828" y="0"/>
              </a:moveTo>
              <a:lnTo>
                <a:pt x="6910828" y="324867"/>
              </a:lnTo>
              <a:lnTo>
                <a:pt x="0" y="324867"/>
              </a:lnTo>
              <a:lnTo>
                <a:pt x="0" y="615534"/>
              </a:lnTo>
            </a:path>
          </a:pathLst>
        </a:custGeom>
        <a:noFill/>
        <a:ln w="1270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855675" y="1991031"/>
        <a:ext cx="347048" cy="6461"/>
      </dsp:txXfrm>
    </dsp:sp>
    <dsp:sp modelId="{C069636F-2603-40C3-96A9-D838FDF61E31}">
      <dsp:nvSpPr>
        <dsp:cNvPr id="0" name=""/>
        <dsp:cNvSpPr/>
      </dsp:nvSpPr>
      <dsp:spPr>
        <a:xfrm>
          <a:off x="7079974" y="2727"/>
          <a:ext cx="2809279" cy="1685567"/>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kern="1200" dirty="0" smtClean="0"/>
            <a:t>Analysing the competition </a:t>
          </a:r>
          <a:endParaRPr lang="en-US" sz="2000" kern="1200" dirty="0"/>
        </a:p>
      </dsp:txBody>
      <dsp:txXfrm>
        <a:off x="7079974" y="2727"/>
        <a:ext cx="2809279" cy="1685567"/>
      </dsp:txXfrm>
    </dsp:sp>
    <dsp:sp modelId="{BA003600-B2A1-403A-B9C4-5D436A88B7DB}">
      <dsp:nvSpPr>
        <dsp:cNvPr id="0" name=""/>
        <dsp:cNvSpPr/>
      </dsp:nvSpPr>
      <dsp:spPr>
        <a:xfrm>
          <a:off x="2976625" y="3131493"/>
          <a:ext cx="615534" cy="91440"/>
        </a:xfrm>
        <a:custGeom>
          <a:avLst/>
          <a:gdLst/>
          <a:ahLst/>
          <a:cxnLst/>
          <a:rect l="0" t="0" r="0" b="0"/>
          <a:pathLst>
            <a:path>
              <a:moveTo>
                <a:pt x="0" y="45720"/>
              </a:moveTo>
              <a:lnTo>
                <a:pt x="615534" y="45720"/>
              </a:lnTo>
            </a:path>
          </a:pathLst>
        </a:custGeom>
        <a:noFill/>
        <a:ln w="1270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268239" y="3173982"/>
        <a:ext cx="32306" cy="6461"/>
      </dsp:txXfrm>
    </dsp:sp>
    <dsp:sp modelId="{3DF72227-F843-4919-BD27-9A8426DBDAB2}">
      <dsp:nvSpPr>
        <dsp:cNvPr id="0" name=""/>
        <dsp:cNvSpPr/>
      </dsp:nvSpPr>
      <dsp:spPr>
        <a:xfrm>
          <a:off x="169146" y="2334429"/>
          <a:ext cx="2809279" cy="1685567"/>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GB" sz="1800" kern="1200" dirty="0" smtClean="0"/>
            <a:t>Analysing the position of the competitors in the market</a:t>
          </a:r>
          <a:endParaRPr lang="en-US" sz="1800" kern="1200" dirty="0"/>
        </a:p>
      </dsp:txBody>
      <dsp:txXfrm>
        <a:off x="169146" y="2334429"/>
        <a:ext cx="2809279" cy="1685567"/>
      </dsp:txXfrm>
    </dsp:sp>
    <dsp:sp modelId="{84EF1C33-50DB-4E80-953D-290685F18261}">
      <dsp:nvSpPr>
        <dsp:cNvPr id="0" name=""/>
        <dsp:cNvSpPr/>
      </dsp:nvSpPr>
      <dsp:spPr>
        <a:xfrm>
          <a:off x="3624560" y="2334429"/>
          <a:ext cx="2809279" cy="1685567"/>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GB" sz="1800" kern="1200" dirty="0" smtClean="0"/>
            <a:t>Identifying your uniqueness</a:t>
          </a:r>
          <a:endParaRPr lang="en-US" sz="1800" kern="1200" dirty="0"/>
        </a:p>
      </dsp:txBody>
      <dsp:txXfrm>
        <a:off x="3624560" y="2334429"/>
        <a:ext cx="2809279" cy="16855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A117FA-7C57-4F11-90FD-6F4509936728}">
      <dsp:nvSpPr>
        <dsp:cNvPr id="0" name=""/>
        <dsp:cNvSpPr/>
      </dsp:nvSpPr>
      <dsp:spPr>
        <a:xfrm>
          <a:off x="3860935" y="112932"/>
          <a:ext cx="2336529" cy="2336529"/>
        </a:xfrm>
        <a:prstGeom prst="ellipse">
          <a:avLst/>
        </a:prstGeom>
        <a:solidFill>
          <a:schemeClr val="accent4">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GB" sz="2800" kern="1200" dirty="0" smtClean="0">
              <a:latin typeface="Times New Roman" panose="02020603050405020304" pitchFamily="18" charset="0"/>
              <a:cs typeface="Times New Roman" panose="02020603050405020304" pitchFamily="18" charset="0"/>
            </a:rPr>
            <a:t>Industry Strengths</a:t>
          </a:r>
          <a:endParaRPr lang="en-US" sz="2800" kern="1200" dirty="0">
            <a:latin typeface="Times New Roman" panose="02020603050405020304" pitchFamily="18" charset="0"/>
            <a:cs typeface="Times New Roman" panose="02020603050405020304" pitchFamily="18" charset="0"/>
          </a:endParaRPr>
        </a:p>
      </dsp:txBody>
      <dsp:txXfrm>
        <a:off x="4172472" y="521824"/>
        <a:ext cx="1713454" cy="1051438"/>
      </dsp:txXfrm>
    </dsp:sp>
    <dsp:sp modelId="{60C9F043-FFEA-484D-A7F5-52A02F8E68E2}">
      <dsp:nvSpPr>
        <dsp:cNvPr id="0" name=""/>
        <dsp:cNvSpPr/>
      </dsp:nvSpPr>
      <dsp:spPr>
        <a:xfrm>
          <a:off x="4704032" y="1573263"/>
          <a:ext cx="2336529" cy="2336529"/>
        </a:xfrm>
        <a:prstGeom prst="ellipse">
          <a:avLst/>
        </a:prstGeom>
        <a:solidFill>
          <a:schemeClr val="accent4">
            <a:alpha val="50000"/>
            <a:hueOff val="471660"/>
            <a:satOff val="3503"/>
            <a:lumOff val="784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GB" sz="2400" kern="1200" dirty="0" smtClean="0">
              <a:latin typeface="Times New Roman" panose="02020603050405020304" pitchFamily="18" charset="0"/>
              <a:cs typeface="Times New Roman" panose="02020603050405020304" pitchFamily="18" charset="0"/>
            </a:rPr>
            <a:t>Market Needs</a:t>
          </a:r>
          <a:endParaRPr lang="en-US" sz="2400" kern="1200" dirty="0">
            <a:latin typeface="Times New Roman" panose="02020603050405020304" pitchFamily="18" charset="0"/>
            <a:cs typeface="Times New Roman" panose="02020603050405020304" pitchFamily="18" charset="0"/>
          </a:endParaRPr>
        </a:p>
      </dsp:txBody>
      <dsp:txXfrm>
        <a:off x="5418621" y="2176866"/>
        <a:ext cx="1401917" cy="1285091"/>
      </dsp:txXfrm>
    </dsp:sp>
    <dsp:sp modelId="{1F468277-B379-439F-9DAB-3E5747CD77C6}">
      <dsp:nvSpPr>
        <dsp:cNvPr id="0" name=""/>
        <dsp:cNvSpPr/>
      </dsp:nvSpPr>
      <dsp:spPr>
        <a:xfrm>
          <a:off x="3017837" y="1573263"/>
          <a:ext cx="2336529" cy="2336529"/>
        </a:xfrm>
        <a:prstGeom prst="ellipse">
          <a:avLst/>
        </a:prstGeom>
        <a:solidFill>
          <a:schemeClr val="accent4">
            <a:alpha val="50000"/>
            <a:hueOff val="943321"/>
            <a:satOff val="7007"/>
            <a:lumOff val="15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GB" sz="2400"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endParaRPr lang="en-GB" sz="2400"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r>
            <a:rPr lang="en-GB" sz="2400" kern="1200" dirty="0" err="1" smtClean="0">
              <a:latin typeface="Times New Roman" panose="02020603050405020304" pitchFamily="18" charset="0"/>
              <a:cs typeface="Times New Roman" panose="02020603050405020304" pitchFamily="18" charset="0"/>
            </a:rPr>
            <a:t>Competitorweakness</a:t>
          </a:r>
          <a:endParaRPr lang="en-GB" sz="2400"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r>
            <a:rPr lang="en-GB" sz="2400" kern="1200" dirty="0" smtClean="0">
              <a:latin typeface="Times New Roman" panose="02020603050405020304" pitchFamily="18" charset="0"/>
              <a:cs typeface="Times New Roman" panose="02020603050405020304" pitchFamily="18" charset="0"/>
            </a:rPr>
            <a:t/>
          </a:r>
          <a:br>
            <a:rPr lang="en-GB" sz="2400" kern="1200" dirty="0" smtClean="0">
              <a:latin typeface="Times New Roman" panose="02020603050405020304" pitchFamily="18" charset="0"/>
              <a:cs typeface="Times New Roman" panose="02020603050405020304" pitchFamily="18" charset="0"/>
            </a:rPr>
          </a:br>
          <a:endParaRPr lang="en-US" sz="2400" kern="1200" dirty="0">
            <a:latin typeface="Times New Roman" panose="02020603050405020304" pitchFamily="18" charset="0"/>
            <a:cs typeface="Times New Roman" panose="02020603050405020304" pitchFamily="18" charset="0"/>
          </a:endParaRPr>
        </a:p>
      </dsp:txBody>
      <dsp:txXfrm>
        <a:off x="3237860" y="2176866"/>
        <a:ext cx="1401917" cy="12850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0932EB-F22A-4BDC-968F-512429788B5E}">
      <dsp:nvSpPr>
        <dsp:cNvPr id="0" name=""/>
        <dsp:cNvSpPr/>
      </dsp:nvSpPr>
      <dsp:spPr>
        <a:xfrm>
          <a:off x="1393907" y="978857"/>
          <a:ext cx="2740331" cy="903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GB" sz="2400" kern="1200" dirty="0" smtClean="0">
              <a:latin typeface="Times New Roman" panose="02020603050405020304" pitchFamily="18" charset="0"/>
              <a:cs typeface="Times New Roman" panose="02020603050405020304" pitchFamily="18" charset="0"/>
            </a:rPr>
            <a:t>Segmentation</a:t>
          </a:r>
          <a:endParaRPr lang="en-US" sz="2400" kern="1200" dirty="0">
            <a:latin typeface="Times New Roman" panose="02020603050405020304" pitchFamily="18" charset="0"/>
            <a:cs typeface="Times New Roman" panose="02020603050405020304" pitchFamily="18" charset="0"/>
          </a:endParaRPr>
        </a:p>
      </dsp:txBody>
      <dsp:txXfrm>
        <a:off x="1393907" y="978857"/>
        <a:ext cx="2740331" cy="903063"/>
      </dsp:txXfrm>
    </dsp:sp>
    <dsp:sp modelId="{DD0F7695-9244-4D90-9A7D-7A97AF451180}">
      <dsp:nvSpPr>
        <dsp:cNvPr id="0" name=""/>
        <dsp:cNvSpPr/>
      </dsp:nvSpPr>
      <dsp:spPr>
        <a:xfrm>
          <a:off x="3694854" y="3407192"/>
          <a:ext cx="2348190" cy="5827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t>Targeting</a:t>
          </a:r>
          <a:endParaRPr lang="en-US" sz="2000" kern="1200" dirty="0"/>
        </a:p>
      </dsp:txBody>
      <dsp:txXfrm>
        <a:off x="3694854" y="3407192"/>
        <a:ext cx="2348190" cy="582724"/>
      </dsp:txXfrm>
    </dsp:sp>
    <dsp:sp modelId="{0F6D0D04-4429-4D8C-A076-EA4B7C315ACA}">
      <dsp:nvSpPr>
        <dsp:cNvPr id="0" name=""/>
        <dsp:cNvSpPr/>
      </dsp:nvSpPr>
      <dsp:spPr>
        <a:xfrm>
          <a:off x="1390793" y="704201"/>
          <a:ext cx="217980" cy="217980"/>
        </a:xfrm>
        <a:prstGeom prst="ellips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4CD7B5-D64B-454D-B08A-1AE54ED41CF5}">
      <dsp:nvSpPr>
        <dsp:cNvPr id="0" name=""/>
        <dsp:cNvSpPr/>
      </dsp:nvSpPr>
      <dsp:spPr>
        <a:xfrm>
          <a:off x="1543379" y="399028"/>
          <a:ext cx="217980" cy="217980"/>
        </a:xfrm>
        <a:prstGeom prst="ellipse">
          <a:avLst/>
        </a:prstGeom>
        <a:solidFill>
          <a:schemeClr val="accent4">
            <a:hueOff val="52407"/>
            <a:satOff val="389"/>
            <a:lumOff val="87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254206-AE97-4B69-836C-DA5A8DBE5764}">
      <dsp:nvSpPr>
        <dsp:cNvPr id="0" name=""/>
        <dsp:cNvSpPr/>
      </dsp:nvSpPr>
      <dsp:spPr>
        <a:xfrm>
          <a:off x="1909587" y="460063"/>
          <a:ext cx="342541" cy="342541"/>
        </a:xfrm>
        <a:prstGeom prst="ellipse">
          <a:avLst/>
        </a:prstGeom>
        <a:solidFill>
          <a:schemeClr val="accent4">
            <a:hueOff val="104813"/>
            <a:satOff val="779"/>
            <a:lumOff val="174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1CFA24-CEA1-445C-AB0D-2EA3F19488E1}">
      <dsp:nvSpPr>
        <dsp:cNvPr id="0" name=""/>
        <dsp:cNvSpPr/>
      </dsp:nvSpPr>
      <dsp:spPr>
        <a:xfrm>
          <a:off x="2214761" y="124372"/>
          <a:ext cx="217980" cy="217980"/>
        </a:xfrm>
        <a:prstGeom prst="ellipse">
          <a:avLst/>
        </a:prstGeom>
        <a:solidFill>
          <a:schemeClr val="accent4">
            <a:hueOff val="157220"/>
            <a:satOff val="1168"/>
            <a:lumOff val="261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B4F08C-4355-4E65-AE06-9D03DCD35F49}">
      <dsp:nvSpPr>
        <dsp:cNvPr id="0" name=""/>
        <dsp:cNvSpPr/>
      </dsp:nvSpPr>
      <dsp:spPr>
        <a:xfrm>
          <a:off x="2611486" y="2303"/>
          <a:ext cx="217980" cy="217980"/>
        </a:xfrm>
        <a:prstGeom prst="ellipse">
          <a:avLst/>
        </a:prstGeom>
        <a:solidFill>
          <a:schemeClr val="accent4">
            <a:hueOff val="209627"/>
            <a:satOff val="1557"/>
            <a:lumOff val="34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02FCBF-875F-4EC2-BABB-EA16CEC3A174}">
      <dsp:nvSpPr>
        <dsp:cNvPr id="0" name=""/>
        <dsp:cNvSpPr/>
      </dsp:nvSpPr>
      <dsp:spPr>
        <a:xfrm>
          <a:off x="3099763" y="215924"/>
          <a:ext cx="217980" cy="217980"/>
        </a:xfrm>
        <a:prstGeom prst="ellipse">
          <a:avLst/>
        </a:prstGeom>
        <a:solidFill>
          <a:schemeClr val="accent4">
            <a:hueOff val="262034"/>
            <a:satOff val="1946"/>
            <a:lumOff val="435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90E767-C74A-4B3E-90BC-61FA5919E905}">
      <dsp:nvSpPr>
        <dsp:cNvPr id="0" name=""/>
        <dsp:cNvSpPr/>
      </dsp:nvSpPr>
      <dsp:spPr>
        <a:xfrm>
          <a:off x="3404937" y="368511"/>
          <a:ext cx="342541" cy="342541"/>
        </a:xfrm>
        <a:prstGeom prst="ellipse">
          <a:avLst/>
        </a:prstGeom>
        <a:solidFill>
          <a:schemeClr val="accent4">
            <a:hueOff val="314440"/>
            <a:satOff val="2336"/>
            <a:lumOff val="522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5D1822-FB81-4B8F-B911-DF16F34B698C}">
      <dsp:nvSpPr>
        <dsp:cNvPr id="0" name=""/>
        <dsp:cNvSpPr/>
      </dsp:nvSpPr>
      <dsp:spPr>
        <a:xfrm>
          <a:off x="3832179" y="704201"/>
          <a:ext cx="217980" cy="217980"/>
        </a:xfrm>
        <a:prstGeom prst="ellipse">
          <a:avLst/>
        </a:prstGeom>
        <a:solidFill>
          <a:schemeClr val="accent4">
            <a:hueOff val="366847"/>
            <a:satOff val="2725"/>
            <a:lumOff val="61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CCF792-5224-436B-A58A-CA8BD32750BA}">
      <dsp:nvSpPr>
        <dsp:cNvPr id="0" name=""/>
        <dsp:cNvSpPr/>
      </dsp:nvSpPr>
      <dsp:spPr>
        <a:xfrm>
          <a:off x="4015283" y="1039892"/>
          <a:ext cx="217980" cy="217980"/>
        </a:xfrm>
        <a:prstGeom prst="ellipse">
          <a:avLst/>
        </a:prstGeom>
        <a:solidFill>
          <a:schemeClr val="accent4">
            <a:hueOff val="419254"/>
            <a:satOff val="3114"/>
            <a:lumOff val="697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60B481-EACD-4744-AF90-1F48F7822C8F}">
      <dsp:nvSpPr>
        <dsp:cNvPr id="0" name=""/>
        <dsp:cNvSpPr/>
      </dsp:nvSpPr>
      <dsp:spPr>
        <a:xfrm>
          <a:off x="2428382" y="399028"/>
          <a:ext cx="560522" cy="560522"/>
        </a:xfrm>
        <a:prstGeom prst="ellipse">
          <a:avLst/>
        </a:prstGeom>
        <a:solidFill>
          <a:schemeClr val="accent4">
            <a:hueOff val="471660"/>
            <a:satOff val="3503"/>
            <a:lumOff val="784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60D6B7-0B3E-4D20-9C6D-D1EFEFB95D4B}">
      <dsp:nvSpPr>
        <dsp:cNvPr id="0" name=""/>
        <dsp:cNvSpPr/>
      </dsp:nvSpPr>
      <dsp:spPr>
        <a:xfrm>
          <a:off x="1238206" y="1558687"/>
          <a:ext cx="217980" cy="217980"/>
        </a:xfrm>
        <a:prstGeom prst="ellipse">
          <a:avLst/>
        </a:prstGeom>
        <a:solidFill>
          <a:schemeClr val="accent4">
            <a:hueOff val="524067"/>
            <a:satOff val="3893"/>
            <a:lumOff val="871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4212C9-6B6F-45BC-98A9-A7CB0EBD096A}">
      <dsp:nvSpPr>
        <dsp:cNvPr id="0" name=""/>
        <dsp:cNvSpPr/>
      </dsp:nvSpPr>
      <dsp:spPr>
        <a:xfrm>
          <a:off x="1421310" y="1833343"/>
          <a:ext cx="342541" cy="342541"/>
        </a:xfrm>
        <a:prstGeom prst="ellipse">
          <a:avLst/>
        </a:prstGeom>
        <a:solidFill>
          <a:schemeClr val="accent4">
            <a:hueOff val="576474"/>
            <a:satOff val="4282"/>
            <a:lumOff val="95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BB8106-B396-4EB8-9254-CD4E11EFC198}">
      <dsp:nvSpPr>
        <dsp:cNvPr id="0" name=""/>
        <dsp:cNvSpPr/>
      </dsp:nvSpPr>
      <dsp:spPr>
        <a:xfrm>
          <a:off x="1879070" y="2077481"/>
          <a:ext cx="498242" cy="498242"/>
        </a:xfrm>
        <a:prstGeom prst="ellipse">
          <a:avLst/>
        </a:prstGeom>
        <a:solidFill>
          <a:schemeClr val="accent4">
            <a:hueOff val="628881"/>
            <a:satOff val="4671"/>
            <a:lumOff val="1045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5B1C85-AD0A-4022-8CD1-EE66007D26F4}">
      <dsp:nvSpPr>
        <dsp:cNvPr id="0" name=""/>
        <dsp:cNvSpPr/>
      </dsp:nvSpPr>
      <dsp:spPr>
        <a:xfrm>
          <a:off x="2519934" y="2474207"/>
          <a:ext cx="217980" cy="217980"/>
        </a:xfrm>
        <a:prstGeom prst="ellipse">
          <a:avLst/>
        </a:prstGeom>
        <a:solidFill>
          <a:schemeClr val="accent4">
            <a:hueOff val="681287"/>
            <a:satOff val="5061"/>
            <a:lumOff val="1132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5D1192-0498-4B1D-9850-F63D0835C028}">
      <dsp:nvSpPr>
        <dsp:cNvPr id="0" name=""/>
        <dsp:cNvSpPr/>
      </dsp:nvSpPr>
      <dsp:spPr>
        <a:xfrm>
          <a:off x="2642003" y="2077481"/>
          <a:ext cx="342541" cy="342541"/>
        </a:xfrm>
        <a:prstGeom prst="ellipse">
          <a:avLst/>
        </a:prstGeom>
        <a:solidFill>
          <a:schemeClr val="accent4">
            <a:hueOff val="733694"/>
            <a:satOff val="5450"/>
            <a:lumOff val="122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3D3D55-5A7E-4AAB-A249-01DE64A7E69A}">
      <dsp:nvSpPr>
        <dsp:cNvPr id="0" name=""/>
        <dsp:cNvSpPr/>
      </dsp:nvSpPr>
      <dsp:spPr>
        <a:xfrm>
          <a:off x="2947177" y="2504724"/>
          <a:ext cx="217980" cy="217980"/>
        </a:xfrm>
        <a:prstGeom prst="ellipse">
          <a:avLst/>
        </a:prstGeom>
        <a:solidFill>
          <a:schemeClr val="accent4">
            <a:hueOff val="786101"/>
            <a:satOff val="5839"/>
            <a:lumOff val="1307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B935BE-CFC1-4B8E-A227-D557B79C9656}">
      <dsp:nvSpPr>
        <dsp:cNvPr id="0" name=""/>
        <dsp:cNvSpPr/>
      </dsp:nvSpPr>
      <dsp:spPr>
        <a:xfrm>
          <a:off x="3221833" y="2016447"/>
          <a:ext cx="498242" cy="498242"/>
        </a:xfrm>
        <a:prstGeom prst="ellipse">
          <a:avLst/>
        </a:prstGeom>
        <a:solidFill>
          <a:schemeClr val="accent4">
            <a:hueOff val="838508"/>
            <a:satOff val="6228"/>
            <a:lumOff val="1394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EA0046-A271-4697-997F-63EBB32F0C6C}">
      <dsp:nvSpPr>
        <dsp:cNvPr id="0" name=""/>
        <dsp:cNvSpPr/>
      </dsp:nvSpPr>
      <dsp:spPr>
        <a:xfrm>
          <a:off x="3893214" y="1894377"/>
          <a:ext cx="342541" cy="342541"/>
        </a:xfrm>
        <a:prstGeom prst="ellipse">
          <a:avLst/>
        </a:prstGeom>
        <a:solidFill>
          <a:schemeClr val="accent4">
            <a:hueOff val="890914"/>
            <a:satOff val="6618"/>
            <a:lumOff val="1481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2FD1AE-321A-44D4-8584-E8D90DA859BD}">
      <dsp:nvSpPr>
        <dsp:cNvPr id="0" name=""/>
        <dsp:cNvSpPr/>
      </dsp:nvSpPr>
      <dsp:spPr>
        <a:xfrm>
          <a:off x="4235755" y="459555"/>
          <a:ext cx="1209780" cy="1920555"/>
        </a:xfrm>
        <a:prstGeom prst="chevron">
          <a:avLst>
            <a:gd name="adj" fmla="val 6231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0B985FF-E7B1-4CFF-B431-5B6A4AFAEB14}">
      <dsp:nvSpPr>
        <dsp:cNvPr id="0" name=""/>
        <dsp:cNvSpPr/>
      </dsp:nvSpPr>
      <dsp:spPr>
        <a:xfrm>
          <a:off x="5262627" y="459555"/>
          <a:ext cx="1005995" cy="1920555"/>
        </a:xfrm>
        <a:prstGeom prst="chevron">
          <a:avLst>
            <a:gd name="adj" fmla="val 62310"/>
          </a:avLst>
        </a:prstGeom>
        <a:solidFill>
          <a:schemeClr val="accent4">
            <a:hueOff val="943321"/>
            <a:satOff val="7007"/>
            <a:lumOff val="156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8CEC0C9-99A4-4894-AA27-9097772219F6}">
      <dsp:nvSpPr>
        <dsp:cNvPr id="0" name=""/>
        <dsp:cNvSpPr/>
      </dsp:nvSpPr>
      <dsp:spPr>
        <a:xfrm>
          <a:off x="6378368" y="323307"/>
          <a:ext cx="2332080" cy="2332080"/>
        </a:xfrm>
        <a:prstGeom prst="ellipse">
          <a:avLst/>
        </a:prstGeom>
        <a:solidFill>
          <a:schemeClr val="accent4">
            <a:hueOff val="943321"/>
            <a:satOff val="7007"/>
            <a:lumOff val="15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GB" sz="2400" kern="1200" dirty="0" smtClean="0">
              <a:latin typeface="Times New Roman" panose="02020603050405020304" pitchFamily="18" charset="0"/>
              <a:cs typeface="Times New Roman" panose="02020603050405020304" pitchFamily="18" charset="0"/>
            </a:rPr>
            <a:t>Positioning</a:t>
          </a:r>
          <a:endParaRPr lang="en-US" sz="2400" kern="1200" dirty="0">
            <a:latin typeface="Times New Roman" panose="02020603050405020304" pitchFamily="18" charset="0"/>
            <a:cs typeface="Times New Roman" panose="02020603050405020304" pitchFamily="18" charset="0"/>
          </a:endParaRPr>
        </a:p>
      </dsp:txBody>
      <dsp:txXfrm>
        <a:off x="6719893" y="664832"/>
        <a:ext cx="1649030" cy="1649030"/>
      </dsp:txXfrm>
    </dsp:sp>
    <dsp:sp modelId="{A606E006-059C-4893-80C4-2D9FD4D35E7C}">
      <dsp:nvSpPr>
        <dsp:cNvPr id="0" name=""/>
        <dsp:cNvSpPr/>
      </dsp:nvSpPr>
      <dsp:spPr>
        <a:xfrm>
          <a:off x="6429372" y="3980461"/>
          <a:ext cx="2169054" cy="422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endParaRPr lang="en-US" sz="500" kern="1200" dirty="0"/>
        </a:p>
      </dsp:txBody>
      <dsp:txXfrm>
        <a:off x="6429372" y="3980461"/>
        <a:ext cx="2169054" cy="42263"/>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C84A1C-B858-4ED2-984F-E764E7738154}" type="datetimeFigureOut">
              <a:rPr lang="en-US" smtClean="0"/>
              <a:t>9/7/2018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24C87A-0EE2-4C80-817B-91E90E83A6E4}" type="slidenum">
              <a:rPr lang="en-US" smtClean="0"/>
              <a:t>‹#›</a:t>
            </a:fld>
            <a:endParaRPr lang="en-US"/>
          </a:p>
        </p:txBody>
      </p:sp>
    </p:spTree>
    <p:extLst>
      <p:ext uri="{BB962C8B-B14F-4D97-AF65-F5344CB8AC3E}">
        <p14:creationId xmlns:p14="http://schemas.microsoft.com/office/powerpoint/2010/main" val="930632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Market segmentation is mostly a consumer oriented process that is</a:t>
            </a:r>
            <a:r>
              <a:rPr lang="en-GB" baseline="0" dirty="0" smtClean="0"/>
              <a:t> applicable in all types of markets (Camilleri,2018). The segmentation process often involves identifying the customers’ shared characteristics such as tastes, preferences, needs and wants. Also, similar lifestyles and demographic profiles may be used in the segmentation process.</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2</a:t>
            </a:fld>
            <a:endParaRPr lang="en-US"/>
          </a:p>
        </p:txBody>
      </p:sp>
    </p:spTree>
    <p:extLst>
      <p:ext uri="{BB962C8B-B14F-4D97-AF65-F5344CB8AC3E}">
        <p14:creationId xmlns:p14="http://schemas.microsoft.com/office/powerpoint/2010/main" val="3518633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market positioning, companies determine some of the best approaches or strategies to market their products for the to compete in the market effectively. The approaches used are important in influencing the customers’ perception on the company’s products(Camilleri, 2018).</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11</a:t>
            </a:fld>
            <a:endParaRPr lang="en-US"/>
          </a:p>
        </p:txBody>
      </p:sp>
    </p:spTree>
    <p:extLst>
      <p:ext uri="{BB962C8B-B14F-4D97-AF65-F5344CB8AC3E}">
        <p14:creationId xmlns:p14="http://schemas.microsoft.com/office/powerpoint/2010/main" val="3216337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Perceptual Mapping: This includes</a:t>
            </a:r>
            <a:r>
              <a:rPr lang="en-GB" baseline="0" dirty="0" smtClean="0"/>
              <a:t> the perception that different people have towards the company’s products and ideas(Chen &amp; </a:t>
            </a:r>
            <a:r>
              <a:rPr lang="en-GB" baseline="0" dirty="0" err="1" smtClean="0"/>
              <a:t>Uysal</a:t>
            </a:r>
            <a:r>
              <a:rPr lang="en-GB" baseline="0" dirty="0" smtClean="0"/>
              <a:t>, 2002). If brands are similar then they are regarded to be  closer to the perceptual space and if they are perceived to be dissimilar they are regarded to be in a different perceptual space.</a:t>
            </a:r>
          </a:p>
          <a:p>
            <a:r>
              <a:rPr lang="en-GB" baseline="0" dirty="0" smtClean="0"/>
              <a:t>Product positioning to specific segments:  This involve core strategies that enable the company to identify the customers that will buy our product and how to compete with others.</a:t>
            </a:r>
          </a:p>
          <a:p>
            <a:r>
              <a:rPr lang="en-GB" baseline="0" dirty="0" smtClean="0"/>
              <a:t>Communication process: Effective communication is essential in positioning as it enables the marketer to build the image of the products as well as make them known to the target customers(Camilleri, 2018).</a:t>
            </a:r>
          </a:p>
          <a:p>
            <a:r>
              <a:rPr lang="en-GB" baseline="0" dirty="0" smtClean="0"/>
              <a:t>Positioning map: Products or services are ‘mapped’ together for comparison in relation to each other. This helps in determining the company’s </a:t>
            </a:r>
            <a:r>
              <a:rPr lang="en-GB" baseline="0" dirty="0" err="1" smtClean="0"/>
              <a:t>competive</a:t>
            </a:r>
            <a:r>
              <a:rPr lang="en-GB" baseline="0" dirty="0" smtClean="0"/>
              <a:t> position.</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12</a:t>
            </a:fld>
            <a:endParaRPr lang="en-US"/>
          </a:p>
        </p:txBody>
      </p:sp>
    </p:spTree>
    <p:extLst>
      <p:ext uri="{BB962C8B-B14F-4D97-AF65-F5344CB8AC3E}">
        <p14:creationId xmlns:p14="http://schemas.microsoft.com/office/powerpoint/2010/main" val="2655342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Determine the current position in the market</a:t>
            </a:r>
            <a:r>
              <a:rPr lang="en-GB" baseline="0" dirty="0" smtClean="0"/>
              <a:t> : This entails knowing where the company’s brand or product currently stands in the market. It is also essential to understand your competitors at this point(Camilleri,2018).</a:t>
            </a:r>
          </a:p>
          <a:p>
            <a:r>
              <a:rPr lang="en-GB" baseline="0" dirty="0" smtClean="0"/>
              <a:t>Develop a unique positioning idea:  This involves creating a unique impression that is specific to your customers needs.</a:t>
            </a:r>
          </a:p>
          <a:p>
            <a:r>
              <a:rPr lang="en-GB" baseline="0" dirty="0" smtClean="0"/>
              <a:t>Analysing the competition: Benchmarking your business with that of the competitors enables the company to identify the gaps that need to be filled and also identify the strengths and weaknesses of your own business.</a:t>
            </a:r>
          </a:p>
          <a:p>
            <a:r>
              <a:rPr lang="en-GB" baseline="0" dirty="0" smtClean="0"/>
              <a:t>Analysing the position of the competitors in the market:  This can be done using Porter’s five forces of competition which include supplier power, competitive rivalry, threat of new entrants, threat of substitution and buyer power.</a:t>
            </a:r>
          </a:p>
          <a:p>
            <a:r>
              <a:rPr lang="en-GB" baseline="0" dirty="0" smtClean="0"/>
              <a:t>Identifying your uniqueness: This can be achieved by doing some market research on the demand of your products.</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13</a:t>
            </a:fld>
            <a:endParaRPr lang="en-US"/>
          </a:p>
        </p:txBody>
      </p:sp>
    </p:spTree>
    <p:extLst>
      <p:ext uri="{BB962C8B-B14F-4D97-AF65-F5344CB8AC3E}">
        <p14:creationId xmlns:p14="http://schemas.microsoft.com/office/powerpoint/2010/main" val="12005773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 is imperative that the brand position to take advantage of its strengths, the needs of the customers in the market and the weaknesses</a:t>
            </a:r>
            <a:r>
              <a:rPr lang="en-GB" baseline="0" dirty="0" smtClean="0"/>
              <a:t> of the competitor to have a </a:t>
            </a:r>
            <a:r>
              <a:rPr lang="en-GB" baseline="0" smtClean="0"/>
              <a:t>competitive advantage.</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14</a:t>
            </a:fld>
            <a:endParaRPr lang="en-US"/>
          </a:p>
        </p:txBody>
      </p:sp>
    </p:spTree>
    <p:extLst>
      <p:ext uri="{BB962C8B-B14F-4D97-AF65-F5344CB8AC3E}">
        <p14:creationId xmlns:p14="http://schemas.microsoft.com/office/powerpoint/2010/main" val="21973048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Market positioning enables organizations to know</a:t>
            </a:r>
            <a:r>
              <a:rPr lang="en-GB" baseline="0" dirty="0" smtClean="0"/>
              <a:t> the kind of products that will satisfy the needs of the target customers hence they are able to meet the expectations of their buyers.  </a:t>
            </a:r>
          </a:p>
          <a:p>
            <a:r>
              <a:rPr lang="en-GB" baseline="0" dirty="0" smtClean="0"/>
              <a:t>Also, positioning makes it easy for the marketing manager to constantly monitor the market hence the company is able to develop new products that are competitive in the market and those that satisfy the needs and wants of their target market(</a:t>
            </a:r>
            <a:r>
              <a:rPr lang="en-GB" baseline="0" dirty="0" err="1" smtClean="0"/>
              <a:t>Andaleeb</a:t>
            </a:r>
            <a:r>
              <a:rPr lang="en-GB" baseline="0" dirty="0" smtClean="0"/>
              <a:t>, 201</a:t>
            </a:r>
            <a:r>
              <a:rPr lang="en-US" sz="1200" kern="1200" dirty="0" smtClean="0">
                <a:solidFill>
                  <a:schemeClr val="tx1"/>
                </a:solidFill>
                <a:effectLst/>
                <a:latin typeface="+mn-lt"/>
                <a:ea typeface="+mn-ea"/>
                <a:cs typeface="+mn-cs"/>
              </a:rPr>
              <a:t>6)</a:t>
            </a:r>
            <a:r>
              <a:rPr lang="en-GB" baseline="0" dirty="0" smtClean="0"/>
              <a:t>. Thus, an organization is able to maintain its competitive advantage in the market.</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15</a:t>
            </a:fld>
            <a:endParaRPr lang="en-US"/>
          </a:p>
        </p:txBody>
      </p:sp>
    </p:spTree>
    <p:extLst>
      <p:ext uri="{BB962C8B-B14F-4D97-AF65-F5344CB8AC3E}">
        <p14:creationId xmlns:p14="http://schemas.microsoft.com/office/powerpoint/2010/main" val="3906502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STP process highlights</a:t>
            </a:r>
            <a:r>
              <a:rPr lang="en-GB" baseline="0" dirty="0" smtClean="0"/>
              <a:t> the link in the market and how the company decides to compete in a particular market. Segmentation of markets  is normally done first ,then the selection of the target markets and then the positioning of the company’s products or services. Thus, the primary objective of the STP process is to guide firms in the development of appropriate products or services.</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16</a:t>
            </a:fld>
            <a:endParaRPr lang="en-US"/>
          </a:p>
        </p:txBody>
      </p:sp>
    </p:spTree>
    <p:extLst>
      <p:ext uri="{BB962C8B-B14F-4D97-AF65-F5344CB8AC3E}">
        <p14:creationId xmlns:p14="http://schemas.microsoft.com/office/powerpoint/2010/main" val="2569795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Geographic</a:t>
            </a:r>
            <a:r>
              <a:rPr lang="en-GB" baseline="0" dirty="0" smtClean="0"/>
              <a:t> segments: This entails selecting markets based on the location.  The segmentation may be done using variables such as climate, population density and also natural resources.</a:t>
            </a:r>
          </a:p>
          <a:p>
            <a:r>
              <a:rPr lang="en-GB" baseline="0" dirty="0" smtClean="0"/>
              <a:t>Demographic segments: Involves dividing the market based on different characteristics in the population such as age, gender, and race.</a:t>
            </a:r>
          </a:p>
          <a:p>
            <a:r>
              <a:rPr lang="en-GB" baseline="0" dirty="0" smtClean="0"/>
              <a:t>Psychographic segments: entails dividing the market according to the values, interests, lifestyles, personality traits and motives. These variables are mostly used when the purchasing </a:t>
            </a:r>
            <a:r>
              <a:rPr lang="en-GB" baseline="0" dirty="0" err="1" smtClean="0"/>
              <a:t>behaviors</a:t>
            </a:r>
            <a:r>
              <a:rPr lang="en-GB" baseline="0" dirty="0" smtClean="0"/>
              <a:t> relate with the lifestyles and personality traits of the customers.</a:t>
            </a:r>
          </a:p>
          <a:p>
            <a:r>
              <a:rPr lang="en-GB" baseline="0" dirty="0" err="1" smtClean="0"/>
              <a:t>Behavioral</a:t>
            </a:r>
            <a:r>
              <a:rPr lang="en-GB" baseline="0" dirty="0" smtClean="0"/>
              <a:t> segments: This is based on the individuals purchase </a:t>
            </a:r>
            <a:r>
              <a:rPr lang="en-GB" baseline="0" dirty="0" err="1" smtClean="0"/>
              <a:t>behaviors</a:t>
            </a:r>
            <a:r>
              <a:rPr lang="en-GB" baseline="0" dirty="0" smtClean="0"/>
              <a:t> such as shopping frequency or the volumes of purchase(Camilleri,2018). These </a:t>
            </a:r>
            <a:r>
              <a:rPr lang="en-GB" baseline="0" dirty="0" err="1" smtClean="0"/>
              <a:t>behaviors</a:t>
            </a:r>
            <a:r>
              <a:rPr lang="en-GB" baseline="0" dirty="0" smtClean="0"/>
              <a:t> are often influenced by the benefits that the customers get from the products.</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3</a:t>
            </a:fld>
            <a:endParaRPr lang="en-US"/>
          </a:p>
        </p:txBody>
      </p:sp>
    </p:spTree>
    <p:extLst>
      <p:ext uri="{BB962C8B-B14F-4D97-AF65-F5344CB8AC3E}">
        <p14:creationId xmlns:p14="http://schemas.microsoft.com/office/powerpoint/2010/main" val="2239957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Mass marketing:</a:t>
            </a:r>
            <a:r>
              <a:rPr lang="en-GB" baseline="0" dirty="0" smtClean="0"/>
              <a:t> In this level, the assumption is that the market is a homogenous group hence companies use the same marketing mix strategies to the customers.</a:t>
            </a:r>
          </a:p>
          <a:p>
            <a:r>
              <a:rPr lang="en-GB" baseline="0" dirty="0" smtClean="0"/>
              <a:t>Segment marketing: Subdividing heterogeneous markets to homogenous markets based on characteristics.</a:t>
            </a:r>
          </a:p>
          <a:p>
            <a:r>
              <a:rPr lang="en-GB" baseline="0" dirty="0" smtClean="0"/>
              <a:t>Niche marketing: It entails offering different products to the subgroups in the market segments.</a:t>
            </a:r>
          </a:p>
          <a:p>
            <a:r>
              <a:rPr lang="en-GB" baseline="0" dirty="0" smtClean="0"/>
              <a:t>Micromarketing: This level acknowledges the diversity that exists among the consumers and does not make the effort to please or meet their different needs and wants.</a:t>
            </a:r>
          </a:p>
          <a:p>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4</a:t>
            </a:fld>
            <a:endParaRPr lang="en-US"/>
          </a:p>
        </p:txBody>
      </p:sp>
    </p:spTree>
    <p:extLst>
      <p:ext uri="{BB962C8B-B14F-4D97-AF65-F5344CB8AC3E}">
        <p14:creationId xmlns:p14="http://schemas.microsoft.com/office/powerpoint/2010/main" val="1656117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Measurability: The market</a:t>
            </a:r>
            <a:r>
              <a:rPr lang="en-GB" baseline="0" dirty="0" smtClean="0"/>
              <a:t> segment can be measured based on size, the purchasing power and the profiles. It must also be possible to gather information on the various characteristics of the segments(</a:t>
            </a:r>
            <a:r>
              <a:rPr lang="en-GB" baseline="0" dirty="0" err="1" smtClean="0"/>
              <a:t>Gichuru</a:t>
            </a:r>
            <a:r>
              <a:rPr lang="en-GB" baseline="0" dirty="0" smtClean="0"/>
              <a:t> &amp;</a:t>
            </a:r>
            <a:r>
              <a:rPr lang="en-GB" baseline="0" dirty="0" err="1" smtClean="0"/>
              <a:t>Limiri</a:t>
            </a:r>
            <a:r>
              <a:rPr lang="en-GB" baseline="0" dirty="0" smtClean="0"/>
              <a:t>, 2017).</a:t>
            </a:r>
          </a:p>
          <a:p>
            <a:r>
              <a:rPr lang="en-GB" baseline="0" dirty="0" smtClean="0"/>
              <a:t>Sustainability: This is the extent to which the market segments are profitable for the company to pursue them.</a:t>
            </a:r>
          </a:p>
          <a:p>
            <a:r>
              <a:rPr lang="en-GB" baseline="0" dirty="0" smtClean="0"/>
              <a:t>Accessibility: Whether or not the market segments can be reached and served effectively.</a:t>
            </a:r>
          </a:p>
          <a:p>
            <a:r>
              <a:rPr lang="en-GB" baseline="0" dirty="0" err="1" smtClean="0"/>
              <a:t>Actionability</a:t>
            </a:r>
            <a:r>
              <a:rPr lang="en-GB" baseline="0" dirty="0" smtClean="0"/>
              <a:t>: Whether it is possible to design effective programs that can reach and serve the segments.</a:t>
            </a:r>
          </a:p>
          <a:p>
            <a:endParaRPr lang="en-GB" baseline="0" dirty="0" smtClean="0"/>
          </a:p>
          <a:p>
            <a:r>
              <a:rPr lang="en-GB" baseline="0" dirty="0" smtClean="0"/>
              <a:t>The segmentation in the healthcare industry was developed based on the requirements above.</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5</a:t>
            </a:fld>
            <a:endParaRPr lang="en-US"/>
          </a:p>
        </p:txBody>
      </p:sp>
    </p:spTree>
    <p:extLst>
      <p:ext uri="{BB962C8B-B14F-4D97-AF65-F5344CB8AC3E}">
        <p14:creationId xmlns:p14="http://schemas.microsoft.com/office/powerpoint/2010/main" val="2289630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Since segmentation entails subdividing</a:t>
            </a:r>
            <a:r>
              <a:rPr lang="en-GB" baseline="0" dirty="0" smtClean="0"/>
              <a:t> the customers based on similar characteristics, it is easy for a company to identify the customers that are likely to purchase their products hence meeting the needs and wants of the customers easily.</a:t>
            </a:r>
            <a:r>
              <a:rPr lang="en-US" sz="1200" dirty="0" smtClean="0">
                <a:latin typeface="Times New Roman" panose="02020603050405020304" pitchFamily="18" charset="0"/>
                <a:cs typeface="Times New Roman" panose="02020603050405020304" pitchFamily="18" charset="0"/>
              </a:rPr>
              <a:t> (Andaleeb,2016).</a:t>
            </a:r>
            <a:r>
              <a:rPr lang="en-US" baseline="0" dirty="0" smtClean="0"/>
              <a:t> Also, identifying the customer characteristics and their needs enable the organization to effectively use its resources to meet their expectations.</a:t>
            </a:r>
            <a:endParaRPr lang="en-GB" baseline="0" dirty="0" smtClean="0"/>
          </a:p>
        </p:txBody>
      </p:sp>
      <p:sp>
        <p:nvSpPr>
          <p:cNvPr id="4" name="Slide Number Placeholder 3"/>
          <p:cNvSpPr>
            <a:spLocks noGrp="1"/>
          </p:cNvSpPr>
          <p:nvPr>
            <p:ph type="sldNum" sz="quarter" idx="10"/>
          </p:nvPr>
        </p:nvSpPr>
        <p:spPr/>
        <p:txBody>
          <a:bodyPr/>
          <a:lstStyle/>
          <a:p>
            <a:fld id="{0024C87A-0EE2-4C80-817B-91E90E83A6E4}" type="slidenum">
              <a:rPr lang="en-US" smtClean="0"/>
              <a:t>6</a:t>
            </a:fld>
            <a:endParaRPr lang="en-US"/>
          </a:p>
        </p:txBody>
      </p:sp>
    </p:spTree>
    <p:extLst>
      <p:ext uri="{BB962C8B-B14F-4D97-AF65-F5344CB8AC3E}">
        <p14:creationId xmlns:p14="http://schemas.microsoft.com/office/powerpoint/2010/main" val="3124828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Market</a:t>
            </a:r>
            <a:r>
              <a:rPr lang="en-GB" baseline="0" dirty="0" smtClean="0"/>
              <a:t> targeting comes after the market segmentation process is completed.  At this point, the company is often aware of the various needs and wants of the selected market segments and then identify the most profitable segments that the company will focus on.</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7</a:t>
            </a:fld>
            <a:endParaRPr lang="en-US"/>
          </a:p>
        </p:txBody>
      </p:sp>
    </p:spTree>
    <p:extLst>
      <p:ext uri="{BB962C8B-B14F-4D97-AF65-F5344CB8AC3E}">
        <p14:creationId xmlns:p14="http://schemas.microsoft.com/office/powerpoint/2010/main" val="888261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Undifferentiated: This strategy involves ignoring</a:t>
            </a:r>
            <a:r>
              <a:rPr lang="en-GB" baseline="0" dirty="0" smtClean="0"/>
              <a:t> any kind of differences that exist in the market. As a result, companies often enter the market with only one thing to offer their customers since it may be challenging to develop a product that meets all the consumers needs.</a:t>
            </a:r>
          </a:p>
          <a:p>
            <a:r>
              <a:rPr lang="en-GB" baseline="0" dirty="0" smtClean="0"/>
              <a:t>Differentiated: This involves targeting a number of market segments. Therefore, a company develops a product or service and creates a market plan that is unique to every segment.</a:t>
            </a:r>
          </a:p>
          <a:p>
            <a:r>
              <a:rPr lang="en-GB" baseline="0" dirty="0" smtClean="0"/>
              <a:t>Concentrated: It a form of high risk marketing that only involves a few submarkets .</a:t>
            </a:r>
          </a:p>
          <a:p>
            <a:r>
              <a:rPr lang="en-GB" baseline="0" dirty="0" smtClean="0"/>
              <a:t>Differentiated: </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8</a:t>
            </a:fld>
            <a:endParaRPr lang="en-US"/>
          </a:p>
        </p:txBody>
      </p:sp>
    </p:spTree>
    <p:extLst>
      <p:ext uri="{BB962C8B-B14F-4D97-AF65-F5344CB8AC3E}">
        <p14:creationId xmlns:p14="http://schemas.microsoft.com/office/powerpoint/2010/main" val="3687474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Through</a:t>
            </a:r>
            <a:r>
              <a:rPr lang="en-GB" baseline="0" dirty="0" smtClean="0"/>
              <a:t> Market targeting, a company can identify the products that their potential customers want and need. Thus, the company develops products that are in line with the customers tastes and preferences(Chen &amp; Uyusla,2002).</a:t>
            </a:r>
          </a:p>
          <a:p>
            <a:r>
              <a:rPr lang="en-GB" baseline="0" dirty="0" smtClean="0"/>
              <a:t>Market targeting is also essential in development of the appropriate communication strategies that the company will use in advertising or marketing the products to the target customers to influence their purchasing behaviour.</a:t>
            </a:r>
          </a:p>
          <a:p>
            <a:r>
              <a:rPr lang="en-GB" baseline="0" dirty="0" smtClean="0"/>
              <a:t>Market targeting is also significant in reaching the right customers for the firm’s products or services. To achieve this, companies often develop strategies that meet the needs of the target market and use appropriate media channels to advertise the products to the target customers.</a:t>
            </a:r>
          </a:p>
          <a:p>
            <a:r>
              <a:rPr lang="en-GB" dirty="0" smtClean="0"/>
              <a:t>By</a:t>
            </a:r>
            <a:r>
              <a:rPr lang="en-GB" baseline="0" dirty="0" smtClean="0"/>
              <a:t> identifying their target customers and their tastes and preferences, companies are able to identify and develop products that their target customers are likely to purchase hence compete successfully in the market(Camilleri,2018).</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9</a:t>
            </a:fld>
            <a:endParaRPr lang="en-US"/>
          </a:p>
        </p:txBody>
      </p:sp>
    </p:spTree>
    <p:extLst>
      <p:ext uri="{BB962C8B-B14F-4D97-AF65-F5344CB8AC3E}">
        <p14:creationId xmlns:p14="http://schemas.microsoft.com/office/powerpoint/2010/main" val="2169792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the Healthcare Industry, the target customers are the casualties injured during any form of accidents, the sick and savvy are the individuals who are ill but they are  well aware of their condition. The online and </a:t>
            </a:r>
            <a:r>
              <a:rPr lang="en-GB" baseline="0" dirty="0" err="1" smtClean="0"/>
              <a:t>onboard</a:t>
            </a:r>
            <a:r>
              <a:rPr lang="en-GB" baseline="0" dirty="0" smtClean="0"/>
              <a:t> are people who have access to the internet and can use it to seek healthcare services while the out and about are active after an illness but still need medical care.</a:t>
            </a:r>
            <a:endParaRPr lang="en-US" dirty="0"/>
          </a:p>
        </p:txBody>
      </p:sp>
      <p:sp>
        <p:nvSpPr>
          <p:cNvPr id="4" name="Slide Number Placeholder 3"/>
          <p:cNvSpPr>
            <a:spLocks noGrp="1"/>
          </p:cNvSpPr>
          <p:nvPr>
            <p:ph type="sldNum" sz="quarter" idx="10"/>
          </p:nvPr>
        </p:nvSpPr>
        <p:spPr/>
        <p:txBody>
          <a:bodyPr/>
          <a:lstStyle/>
          <a:p>
            <a:fld id="{0024C87A-0EE2-4C80-817B-91E90E83A6E4}" type="slidenum">
              <a:rPr lang="en-US" smtClean="0"/>
              <a:t>10</a:t>
            </a:fld>
            <a:endParaRPr lang="en-US"/>
          </a:p>
        </p:txBody>
      </p:sp>
    </p:spTree>
    <p:extLst>
      <p:ext uri="{BB962C8B-B14F-4D97-AF65-F5344CB8AC3E}">
        <p14:creationId xmlns:p14="http://schemas.microsoft.com/office/powerpoint/2010/main" val="62341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324324-603B-42C0-9B5F-8FBF473B040D}" type="datetimeFigureOut">
              <a:rPr lang="en-US" smtClean="0"/>
              <a:t>9/6/2018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14543-675C-4AF0-8C76-7E4A932E514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2768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324324-603B-42C0-9B5F-8FBF473B040D}" type="datetimeFigureOut">
              <a:rPr lang="en-US" smtClean="0"/>
              <a:t>9/6/2018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14543-675C-4AF0-8C76-7E4A932E5143}" type="slidenum">
              <a:rPr lang="en-US" smtClean="0"/>
              <a:t>‹#›</a:t>
            </a:fld>
            <a:endParaRPr lang="en-US"/>
          </a:p>
        </p:txBody>
      </p:sp>
    </p:spTree>
    <p:extLst>
      <p:ext uri="{BB962C8B-B14F-4D97-AF65-F5344CB8AC3E}">
        <p14:creationId xmlns:p14="http://schemas.microsoft.com/office/powerpoint/2010/main" val="221919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324324-603B-42C0-9B5F-8FBF473B040D}" type="datetimeFigureOut">
              <a:rPr lang="en-US" smtClean="0"/>
              <a:t>9/6/2018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14543-675C-4AF0-8C76-7E4A932E5143}" type="slidenum">
              <a:rPr lang="en-US" smtClean="0"/>
              <a:t>‹#›</a:t>
            </a:fld>
            <a:endParaRPr lang="en-US"/>
          </a:p>
        </p:txBody>
      </p:sp>
    </p:spTree>
    <p:extLst>
      <p:ext uri="{BB962C8B-B14F-4D97-AF65-F5344CB8AC3E}">
        <p14:creationId xmlns:p14="http://schemas.microsoft.com/office/powerpoint/2010/main" val="123180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324324-603B-42C0-9B5F-8FBF473B040D}" type="datetimeFigureOut">
              <a:rPr lang="en-US" smtClean="0"/>
              <a:t>9/6/2018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14543-675C-4AF0-8C76-7E4A932E5143}" type="slidenum">
              <a:rPr lang="en-US" smtClean="0"/>
              <a:t>‹#›</a:t>
            </a:fld>
            <a:endParaRPr lang="en-US"/>
          </a:p>
        </p:txBody>
      </p:sp>
    </p:spTree>
    <p:extLst>
      <p:ext uri="{BB962C8B-B14F-4D97-AF65-F5344CB8AC3E}">
        <p14:creationId xmlns:p14="http://schemas.microsoft.com/office/powerpoint/2010/main" val="2572670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324324-603B-42C0-9B5F-8FBF473B040D}" type="datetimeFigureOut">
              <a:rPr lang="en-US" smtClean="0"/>
              <a:t>9/6/2018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14543-675C-4AF0-8C76-7E4A932E514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509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324324-603B-42C0-9B5F-8FBF473B040D}" type="datetimeFigureOut">
              <a:rPr lang="en-US" smtClean="0"/>
              <a:t>9/6/2018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14543-675C-4AF0-8C76-7E4A932E5143}" type="slidenum">
              <a:rPr lang="en-US" smtClean="0"/>
              <a:t>‹#›</a:t>
            </a:fld>
            <a:endParaRPr lang="en-US"/>
          </a:p>
        </p:txBody>
      </p:sp>
    </p:spTree>
    <p:extLst>
      <p:ext uri="{BB962C8B-B14F-4D97-AF65-F5344CB8AC3E}">
        <p14:creationId xmlns:p14="http://schemas.microsoft.com/office/powerpoint/2010/main" val="2659612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324324-603B-42C0-9B5F-8FBF473B040D}" type="datetimeFigureOut">
              <a:rPr lang="en-US" smtClean="0"/>
              <a:t>9/6/2018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E14543-675C-4AF0-8C76-7E4A932E5143}" type="slidenum">
              <a:rPr lang="en-US" smtClean="0"/>
              <a:t>‹#›</a:t>
            </a:fld>
            <a:endParaRPr lang="en-US"/>
          </a:p>
        </p:txBody>
      </p:sp>
    </p:spTree>
    <p:extLst>
      <p:ext uri="{BB962C8B-B14F-4D97-AF65-F5344CB8AC3E}">
        <p14:creationId xmlns:p14="http://schemas.microsoft.com/office/powerpoint/2010/main" val="1800533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324324-603B-42C0-9B5F-8FBF473B040D}" type="datetimeFigureOut">
              <a:rPr lang="en-US" smtClean="0"/>
              <a:t>9/6/2018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E14543-675C-4AF0-8C76-7E4A932E5143}" type="slidenum">
              <a:rPr lang="en-US" smtClean="0"/>
              <a:t>‹#›</a:t>
            </a:fld>
            <a:endParaRPr lang="en-US"/>
          </a:p>
        </p:txBody>
      </p:sp>
    </p:spTree>
    <p:extLst>
      <p:ext uri="{BB962C8B-B14F-4D97-AF65-F5344CB8AC3E}">
        <p14:creationId xmlns:p14="http://schemas.microsoft.com/office/powerpoint/2010/main" val="199257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E324324-603B-42C0-9B5F-8FBF473B040D}" type="datetimeFigureOut">
              <a:rPr lang="en-US" smtClean="0"/>
              <a:t>9/6/2018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B4E14543-675C-4AF0-8C76-7E4A932E5143}" type="slidenum">
              <a:rPr lang="en-US" smtClean="0"/>
              <a:t>‹#›</a:t>
            </a:fld>
            <a:endParaRPr lang="en-US"/>
          </a:p>
        </p:txBody>
      </p:sp>
    </p:spTree>
    <p:extLst>
      <p:ext uri="{BB962C8B-B14F-4D97-AF65-F5344CB8AC3E}">
        <p14:creationId xmlns:p14="http://schemas.microsoft.com/office/powerpoint/2010/main" val="1947454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E324324-603B-42C0-9B5F-8FBF473B040D}" type="datetimeFigureOut">
              <a:rPr lang="en-US" smtClean="0"/>
              <a:t>9/6/2018</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4E14543-675C-4AF0-8C76-7E4A932E5143}" type="slidenum">
              <a:rPr lang="en-US" smtClean="0"/>
              <a:t>‹#›</a:t>
            </a:fld>
            <a:endParaRPr lang="en-US"/>
          </a:p>
        </p:txBody>
      </p:sp>
    </p:spTree>
    <p:extLst>
      <p:ext uri="{BB962C8B-B14F-4D97-AF65-F5344CB8AC3E}">
        <p14:creationId xmlns:p14="http://schemas.microsoft.com/office/powerpoint/2010/main" val="3945605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324324-603B-42C0-9B5F-8FBF473B040D}" type="datetimeFigureOut">
              <a:rPr lang="en-US" smtClean="0"/>
              <a:t>9/6/2018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14543-675C-4AF0-8C76-7E4A932E5143}" type="slidenum">
              <a:rPr lang="en-US" smtClean="0"/>
              <a:t>‹#›</a:t>
            </a:fld>
            <a:endParaRPr lang="en-US"/>
          </a:p>
        </p:txBody>
      </p:sp>
    </p:spTree>
    <p:extLst>
      <p:ext uri="{BB962C8B-B14F-4D97-AF65-F5344CB8AC3E}">
        <p14:creationId xmlns:p14="http://schemas.microsoft.com/office/powerpoint/2010/main" val="2899289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E324324-603B-42C0-9B5F-8FBF473B040D}" type="datetimeFigureOut">
              <a:rPr lang="en-US" smtClean="0"/>
              <a:t>9/6/2018</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4E14543-675C-4AF0-8C76-7E4A932E5143}"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62812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800" b="1" dirty="0">
                <a:latin typeface="Times New Roman" panose="02020603050405020304" pitchFamily="18" charset="0"/>
                <a:cs typeface="Times New Roman" panose="02020603050405020304" pitchFamily="18" charset="0"/>
              </a:rPr>
              <a:t>MARKETING SEGMENTATION, TARGETING, POSITIONING, AND ANALYSIS</a:t>
            </a:r>
            <a:r>
              <a:rPr lang="en-US" sz="2800" dirty="0"/>
              <a:t/>
            </a:r>
            <a:br>
              <a:rPr lang="en-US" sz="2800" dirty="0"/>
            </a:br>
            <a:endParaRPr lang="en-US" sz="2800" dirty="0"/>
          </a:p>
        </p:txBody>
      </p:sp>
      <p:sp>
        <p:nvSpPr>
          <p:cNvPr id="3" name="Subtitle 2"/>
          <p:cNvSpPr>
            <a:spLocks noGrp="1"/>
          </p:cNvSpPr>
          <p:nvPr>
            <p:ph type="subTitle" idx="1"/>
          </p:nvPr>
        </p:nvSpPr>
        <p:spPr/>
        <p:txBody>
          <a:bodyPr>
            <a:noAutofit/>
          </a:bodyPr>
          <a:lstStyle/>
          <a:p>
            <a:r>
              <a:rPr lang="en-US" dirty="0" smtClean="0">
                <a:solidFill>
                  <a:schemeClr val="tx1"/>
                </a:solidFill>
                <a:latin typeface="Times New Roman" panose="02020603050405020304" pitchFamily="18" charset="0"/>
                <a:cs typeface="Times New Roman" panose="02020603050405020304" pitchFamily="18" charset="0"/>
              </a:rPr>
              <a:t>Name:</a:t>
            </a:r>
          </a:p>
          <a:p>
            <a:r>
              <a:rPr lang="en-US" dirty="0" smtClean="0">
                <a:latin typeface="Times New Roman" panose="02020603050405020304" pitchFamily="18" charset="0"/>
                <a:cs typeface="Times New Roman" panose="02020603050405020304" pitchFamily="18" charset="0"/>
              </a:rPr>
              <a:t>Professor</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Course Title:</a:t>
            </a:r>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Date</a:t>
            </a:r>
            <a:endParaRPr lang="en-US" dirty="0"/>
          </a:p>
        </p:txBody>
      </p:sp>
    </p:spTree>
    <p:extLst>
      <p:ext uri="{BB962C8B-B14F-4D97-AF65-F5344CB8AC3E}">
        <p14:creationId xmlns:p14="http://schemas.microsoft.com/office/powerpoint/2010/main" val="23944202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6051" y="374868"/>
            <a:ext cx="10058400" cy="1450757"/>
          </a:xfrm>
        </p:spPr>
        <p:txBody>
          <a:bodyPr/>
          <a:lstStyle/>
          <a:p>
            <a:r>
              <a:rPr lang="en-GB" dirty="0" smtClean="0">
                <a:latin typeface="Times New Roman" panose="02020603050405020304" pitchFamily="18" charset="0"/>
                <a:cs typeface="Times New Roman" panose="02020603050405020304" pitchFamily="18" charset="0"/>
              </a:rPr>
              <a:t>Market Targeting in the Healthcare Industry</a:t>
            </a:r>
            <a:endParaRPr lang="en-US" dirty="0">
              <a:latin typeface="Times New Roman" panose="02020603050405020304" pitchFamily="18" charset="0"/>
              <a:cs typeface="Times New Roman" panose="02020603050405020304" pitchFamily="18"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22925017"/>
              </p:ext>
            </p:extLst>
          </p:nvPr>
        </p:nvGraphicFramePr>
        <p:xfrm>
          <a:off x="838200" y="1825625"/>
          <a:ext cx="10515600" cy="453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79942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Market Positioning</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Market positioning is the process of influencing the customer’s perceptions on the company products for them to perceive them in a different way relative to the competitors products</a:t>
            </a:r>
            <a:r>
              <a:rPr lang="en-GB" dirty="0" smtClean="0"/>
              <a:t>. </a:t>
            </a:r>
            <a:endParaRPr lang="en-US" dirty="0"/>
          </a:p>
        </p:txBody>
      </p:sp>
    </p:spTree>
    <p:extLst>
      <p:ext uri="{BB962C8B-B14F-4D97-AF65-F5344CB8AC3E}">
        <p14:creationId xmlns:p14="http://schemas.microsoft.com/office/powerpoint/2010/main" val="2042083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Positioning Methods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Perceptual Mapping</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Product positioning to specific segments</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Communication process</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Positioning Map</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77166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Steps to Market Positioning</a:t>
            </a:r>
            <a:endParaRPr lang="en-US" dirty="0">
              <a:latin typeface="Times New Roman" panose="02020603050405020304" pitchFamily="18" charset="0"/>
              <a:cs typeface="Times New Roman" panose="02020603050405020304" pitchFamily="18" charset="0"/>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941162447"/>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98901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anose="02020603050405020304" pitchFamily="18" charset="0"/>
                <a:cs typeface="Times New Roman" panose="02020603050405020304" pitchFamily="18" charset="0"/>
              </a:rPr>
              <a:t>Market positioning in Healthcare </a:t>
            </a:r>
            <a:endParaRPr lang="en-US"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65972907"/>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5399315" y="3744686"/>
            <a:ext cx="1494972" cy="5370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smtClean="0">
                <a:latin typeface="Times New Roman" panose="02020603050405020304" pitchFamily="18" charset="0"/>
                <a:cs typeface="Times New Roman" panose="02020603050405020304" pitchFamily="18" charset="0"/>
              </a:rPr>
              <a:t>Market Position</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45970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anose="02020603050405020304" pitchFamily="18" charset="0"/>
                <a:cs typeface="Times New Roman" panose="02020603050405020304" pitchFamily="18" charset="0"/>
              </a:rPr>
              <a:t>Benefits of Market Positioning</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Enable organizations to meet the buyers expectations</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Companies can cope with market changes</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Companies can introduce new products successfully</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Organizations can compete effectively </a:t>
            </a:r>
            <a:endParaRPr lang="en-GB" sz="2400"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Gives company’s products a new appeal in the market</a:t>
            </a:r>
          </a:p>
          <a:p>
            <a:pPr>
              <a:lnSpc>
                <a:spcPct val="200000"/>
              </a:lnSpc>
              <a:buFont typeface="Wingdings" panose="05000000000000000000" pitchFamily="2" charset="2"/>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31944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Conclusion</a:t>
            </a:r>
            <a:endParaRPr lang="en-US"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0361442"/>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176257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References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199" y="1825624"/>
            <a:ext cx="10773229" cy="5032375"/>
          </a:xfrm>
        </p:spPr>
        <p:txBody>
          <a:bodyPr>
            <a:normAutofit/>
          </a:bodyPr>
          <a:lstStyle/>
          <a:p>
            <a:pPr>
              <a:lnSpc>
                <a:spcPct val="100000"/>
              </a:lnSpc>
            </a:pPr>
            <a:r>
              <a:rPr lang="en-US" sz="2400" dirty="0" err="1">
                <a:latin typeface="Times New Roman" panose="02020603050405020304" pitchFamily="18" charset="0"/>
                <a:cs typeface="Times New Roman" panose="02020603050405020304" pitchFamily="18" charset="0"/>
              </a:rPr>
              <a:t>Andaleeb</a:t>
            </a:r>
            <a:r>
              <a:rPr lang="en-US" sz="2400" dirty="0">
                <a:latin typeface="Times New Roman" panose="02020603050405020304" pitchFamily="18" charset="0"/>
                <a:cs typeface="Times New Roman" panose="02020603050405020304" pitchFamily="18" charset="0"/>
              </a:rPr>
              <a:t>, S. S. (2016). Market Segmentation, Targeting, and Positioning. In </a:t>
            </a:r>
            <a:r>
              <a:rPr lang="en-US" sz="2400" i="1" dirty="0">
                <a:latin typeface="Times New Roman" panose="02020603050405020304" pitchFamily="18" charset="0"/>
                <a:cs typeface="Times New Roman" panose="02020603050405020304" pitchFamily="18" charset="0"/>
              </a:rPr>
              <a:t>Strategic Marketing Management in Asia: Case Studies and Lessons across Industries</a:t>
            </a:r>
            <a:r>
              <a:rPr lang="en-US" sz="2400" dirty="0">
                <a:latin typeface="Times New Roman" panose="02020603050405020304" pitchFamily="18" charset="0"/>
                <a:cs typeface="Times New Roman" panose="02020603050405020304" pitchFamily="18" charset="0"/>
              </a:rPr>
              <a:t> (pp. 179-207). Emerald Group Publishing Limited.</a:t>
            </a:r>
            <a:endParaRPr lang="en-GB" sz="2400" dirty="0" smtClean="0">
              <a:latin typeface="Times New Roman" panose="02020603050405020304" pitchFamily="18" charset="0"/>
              <a:cs typeface="Times New Roman" panose="02020603050405020304" pitchFamily="18" charset="0"/>
            </a:endParaRPr>
          </a:p>
          <a:p>
            <a:pPr>
              <a:lnSpc>
                <a:spcPct val="100000"/>
              </a:lnSpc>
            </a:pPr>
            <a:r>
              <a:rPr lang="en-GB" sz="2400" dirty="0" smtClean="0">
                <a:latin typeface="Times New Roman" panose="02020603050405020304" pitchFamily="18" charset="0"/>
                <a:cs typeface="Times New Roman" panose="02020603050405020304" pitchFamily="18" charset="0"/>
              </a:rPr>
              <a:t>Camilleri, M.A(2018). Market Segmentation, Targeting and Positioning. </a:t>
            </a:r>
            <a:r>
              <a:rPr lang="en-GB" sz="2400" i="1" dirty="0" smtClean="0">
                <a:latin typeface="Times New Roman" panose="02020603050405020304" pitchFamily="18" charset="0"/>
                <a:cs typeface="Times New Roman" panose="02020603050405020304" pitchFamily="18" charset="0"/>
              </a:rPr>
              <a:t>Travel Marketing, Tourism Economics and the Airline Product</a:t>
            </a:r>
            <a:r>
              <a:rPr lang="en-GB" sz="2400" dirty="0" smtClean="0">
                <a:latin typeface="Times New Roman" panose="02020603050405020304" pitchFamily="18" charset="0"/>
                <a:cs typeface="Times New Roman" panose="02020603050405020304" pitchFamily="18" charset="0"/>
              </a:rPr>
              <a:t>(Chapter4,pp. </a:t>
            </a:r>
            <a:r>
              <a:rPr lang="en-US" sz="2400" dirty="0" smtClean="0">
                <a:latin typeface="Times New Roman" panose="02020603050405020304" pitchFamily="18" charset="0"/>
                <a:cs typeface="Times New Roman" panose="02020603050405020304" pitchFamily="18" charset="0"/>
              </a:rPr>
              <a:t>69</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-83). Springer, Cham, Switzerland.</a:t>
            </a:r>
          </a:p>
          <a:p>
            <a:pPr>
              <a:lnSpc>
                <a:spcPct val="100000"/>
              </a:lnSpc>
            </a:pPr>
            <a:r>
              <a:rPr lang="en-US" sz="2400" dirty="0">
                <a:latin typeface="Times New Roman" panose="02020603050405020304" pitchFamily="18" charset="0"/>
                <a:cs typeface="Times New Roman" panose="02020603050405020304" pitchFamily="18" charset="0"/>
              </a:rPr>
              <a:t>Chen, J. S., &amp; </a:t>
            </a:r>
            <a:r>
              <a:rPr lang="en-US" sz="2400" dirty="0" err="1">
                <a:latin typeface="Times New Roman" panose="02020603050405020304" pitchFamily="18" charset="0"/>
                <a:cs typeface="Times New Roman" panose="02020603050405020304" pitchFamily="18" charset="0"/>
              </a:rPr>
              <a:t>Uysal</a:t>
            </a:r>
            <a:r>
              <a:rPr lang="en-US" sz="2400" dirty="0">
                <a:latin typeface="Times New Roman" panose="02020603050405020304" pitchFamily="18" charset="0"/>
                <a:cs typeface="Times New Roman" panose="02020603050405020304" pitchFamily="18" charset="0"/>
              </a:rPr>
              <a:t>, M. (2002). Market positioning analysis: A hybrid approach. </a:t>
            </a:r>
            <a:r>
              <a:rPr lang="en-US" sz="2400" i="1" dirty="0">
                <a:latin typeface="Times New Roman" panose="02020603050405020304" pitchFamily="18" charset="0"/>
                <a:cs typeface="Times New Roman" panose="02020603050405020304" pitchFamily="18" charset="0"/>
              </a:rPr>
              <a:t>Annals of tourism research</a:t>
            </a:r>
            <a:r>
              <a:rPr lang="en-US" sz="2400"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29</a:t>
            </a:r>
            <a:r>
              <a:rPr lang="en-US" sz="2400" dirty="0">
                <a:latin typeface="Times New Roman" panose="02020603050405020304" pitchFamily="18" charset="0"/>
                <a:cs typeface="Times New Roman" panose="02020603050405020304" pitchFamily="18" charset="0"/>
              </a:rPr>
              <a:t>(4), 987-1003</a:t>
            </a:r>
            <a:r>
              <a:rPr lang="en-US" sz="2400" dirty="0" smtClean="0">
                <a:latin typeface="Times New Roman" panose="02020603050405020304" pitchFamily="18" charset="0"/>
                <a:cs typeface="Times New Roman" panose="02020603050405020304" pitchFamily="18" charset="0"/>
              </a:rPr>
              <a:t>.</a:t>
            </a:r>
          </a:p>
          <a:p>
            <a:pPr>
              <a:lnSpc>
                <a:spcPct val="100000"/>
              </a:lnSpc>
            </a:pPr>
            <a:r>
              <a:rPr lang="en-GB" sz="2400" dirty="0" err="1" smtClean="0">
                <a:latin typeface="Times New Roman" panose="02020603050405020304" pitchFamily="18" charset="0"/>
                <a:cs typeface="Times New Roman" panose="02020603050405020304" pitchFamily="18" charset="0"/>
              </a:rPr>
              <a:t>Gichuru</a:t>
            </a:r>
            <a:r>
              <a:rPr lang="en-GB" sz="2400" dirty="0" smtClean="0">
                <a:latin typeface="Times New Roman" panose="02020603050405020304" pitchFamily="18" charset="0"/>
                <a:cs typeface="Times New Roman" panose="02020603050405020304" pitchFamily="18" charset="0"/>
              </a:rPr>
              <a:t>. J. &amp; </a:t>
            </a:r>
            <a:r>
              <a:rPr lang="en-GB" sz="2400" dirty="0" err="1" smtClean="0">
                <a:latin typeface="Times New Roman" panose="02020603050405020304" pitchFamily="18" charset="0"/>
                <a:cs typeface="Times New Roman" panose="02020603050405020304" pitchFamily="18" charset="0"/>
              </a:rPr>
              <a:t>Limiri</a:t>
            </a:r>
            <a:r>
              <a:rPr lang="en-GB" sz="2400" dirty="0" smtClean="0">
                <a:latin typeface="Times New Roman" panose="02020603050405020304" pitchFamily="18" charset="0"/>
                <a:cs typeface="Times New Roman" panose="02020603050405020304" pitchFamily="18" charset="0"/>
              </a:rPr>
              <a:t>. E.(2017). Market Segmentation as a Strategy for Customer Satisfaction and Retention.</a:t>
            </a:r>
            <a:r>
              <a:rPr lang="en-GB" sz="2400" i="1" dirty="0" smtClean="0">
                <a:latin typeface="Times New Roman" panose="02020603050405020304" pitchFamily="18" charset="0"/>
                <a:cs typeface="Times New Roman" panose="02020603050405020304" pitchFamily="18" charset="0"/>
              </a:rPr>
              <a:t> International Journal of Economics, Commerce and Management. </a:t>
            </a:r>
            <a:r>
              <a:rPr lang="en-US" sz="2400" dirty="0" smtClean="0">
                <a:latin typeface="Times New Roman" panose="02020603050405020304" pitchFamily="18" charset="0"/>
                <a:cs typeface="Times New Roman" panose="02020603050405020304" pitchFamily="18" charset="0"/>
              </a:rPr>
              <a:t>5(12). Pp 544</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-553</a:t>
            </a:r>
            <a:r>
              <a:rPr lang="en-US" dirty="0" smtClean="0"/>
              <a:t>.</a:t>
            </a:r>
          </a:p>
        </p:txBody>
      </p:sp>
    </p:spTree>
    <p:extLst>
      <p:ext uri="{BB962C8B-B14F-4D97-AF65-F5344CB8AC3E}">
        <p14:creationId xmlns:p14="http://schemas.microsoft.com/office/powerpoint/2010/main" val="30966263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Market Segmentation</a:t>
            </a:r>
            <a:endParaRPr lang="en-US" dirty="0"/>
          </a:p>
        </p:txBody>
      </p:sp>
      <p:sp>
        <p:nvSpPr>
          <p:cNvPr id="3" name="Content Placeholder 2"/>
          <p:cNvSpPr>
            <a:spLocks noGrp="1"/>
          </p:cNvSpPr>
          <p:nvPr>
            <p:ph idx="1"/>
          </p:nvPr>
        </p:nvSpPr>
        <p:spPr/>
        <p:txBody>
          <a:bodyPr>
            <a:normAutofit/>
          </a:bodyPr>
          <a:lstStyle/>
          <a:p>
            <a:pPr>
              <a:lnSpc>
                <a:spcPct val="200000"/>
              </a:lnSpc>
            </a:pPr>
            <a:r>
              <a:rPr lang="en-GB" sz="2800" dirty="0" smtClean="0">
                <a:latin typeface="Times New Roman" panose="02020603050405020304" pitchFamily="18" charset="0"/>
                <a:cs typeface="Times New Roman" panose="02020603050405020304" pitchFamily="18" charset="0"/>
              </a:rPr>
              <a:t>Market segmentation entails the subdivision of heterogeneous markets to homogenous markets based on the customer’s characteristics.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0089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Methods of Market Segmentation</a:t>
            </a:r>
            <a:endParaRPr lang="en-US"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50580079"/>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3130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Levels of Segmentation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nSpc>
                <a:spcPct val="200000"/>
              </a:lnSpc>
              <a:buFont typeface="Wingdings" panose="05000000000000000000" pitchFamily="2" charset="2"/>
              <a:buChar char="§"/>
            </a:pPr>
            <a:r>
              <a:rPr lang="en-GB" sz="2800" dirty="0" smtClean="0">
                <a:latin typeface="Times New Roman" panose="02020603050405020304" pitchFamily="18" charset="0"/>
                <a:cs typeface="Times New Roman" panose="02020603050405020304" pitchFamily="18" charset="0"/>
              </a:rPr>
              <a:t>Mass Marketing</a:t>
            </a:r>
          </a:p>
          <a:p>
            <a:pPr>
              <a:lnSpc>
                <a:spcPct val="200000"/>
              </a:lnSpc>
              <a:buFont typeface="Wingdings" panose="05000000000000000000" pitchFamily="2" charset="2"/>
              <a:buChar char="§"/>
            </a:pPr>
            <a:r>
              <a:rPr lang="en-GB" sz="2800" dirty="0" smtClean="0">
                <a:latin typeface="Times New Roman" panose="02020603050405020304" pitchFamily="18" charset="0"/>
                <a:cs typeface="Times New Roman" panose="02020603050405020304" pitchFamily="18" charset="0"/>
              </a:rPr>
              <a:t>Segment Marketing</a:t>
            </a:r>
          </a:p>
          <a:p>
            <a:pPr>
              <a:lnSpc>
                <a:spcPct val="200000"/>
              </a:lnSpc>
              <a:buFont typeface="Wingdings" panose="05000000000000000000" pitchFamily="2" charset="2"/>
              <a:buChar char="§"/>
            </a:pPr>
            <a:r>
              <a:rPr lang="en-GB" sz="2800" dirty="0" smtClean="0">
                <a:latin typeface="Times New Roman" panose="02020603050405020304" pitchFamily="18" charset="0"/>
                <a:cs typeface="Times New Roman" panose="02020603050405020304" pitchFamily="18" charset="0"/>
              </a:rPr>
              <a:t>Niche Marketing</a:t>
            </a:r>
          </a:p>
          <a:p>
            <a:pPr>
              <a:lnSpc>
                <a:spcPct val="200000"/>
              </a:lnSpc>
              <a:buFont typeface="Wingdings" panose="05000000000000000000" pitchFamily="2" charset="2"/>
              <a:buChar char="§"/>
            </a:pPr>
            <a:r>
              <a:rPr lang="en-GB" sz="2800" dirty="0" smtClean="0">
                <a:latin typeface="Times New Roman" panose="02020603050405020304" pitchFamily="18" charset="0"/>
                <a:cs typeface="Times New Roman" panose="02020603050405020304" pitchFamily="18" charset="0"/>
              </a:rPr>
              <a:t>Micromarketing</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4317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Requirements for Effective Segmentation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a:bodyPr>
          <a:lstStyle/>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Measurability</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Sustainability</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Accessibility </a:t>
            </a:r>
          </a:p>
          <a:p>
            <a:pPr>
              <a:lnSpc>
                <a:spcPct val="200000"/>
              </a:lnSpc>
              <a:buFont typeface="Wingdings" panose="05000000000000000000" pitchFamily="2" charset="2"/>
              <a:buChar char="§"/>
            </a:pPr>
            <a:r>
              <a:rPr lang="en-GB" sz="2400" dirty="0" err="1" smtClean="0">
                <a:latin typeface="Times New Roman" panose="02020603050405020304" pitchFamily="18" charset="0"/>
                <a:cs typeface="Times New Roman" panose="02020603050405020304" pitchFamily="18" charset="0"/>
              </a:rPr>
              <a:t>Actionability</a:t>
            </a:r>
            <a:endParaRPr lang="en-US" sz="2400"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normAutofit/>
          </a:bodyPr>
          <a:lstStyle/>
          <a:p>
            <a:r>
              <a:rPr lang="en-GB" sz="2400" dirty="0" smtClean="0">
                <a:latin typeface="Times New Roman" panose="02020603050405020304" pitchFamily="18" charset="0"/>
                <a:cs typeface="Times New Roman" panose="02020603050405020304" pitchFamily="18" charset="0"/>
              </a:rPr>
              <a:t>Market Segmentation in Healthcare</a:t>
            </a:r>
          </a:p>
          <a:p>
            <a:endParaRPr lang="en-US" sz="2400" dirty="0">
              <a:latin typeface="Times New Roman" panose="02020603050405020304" pitchFamily="18" charset="0"/>
              <a:cs typeface="Times New Roman" panose="02020603050405020304" pitchFamily="18" charset="0"/>
            </a:endParaRPr>
          </a:p>
        </p:txBody>
      </p:sp>
      <p:graphicFrame>
        <p:nvGraphicFramePr>
          <p:cNvPr id="9" name="Chart 8"/>
          <p:cNvGraphicFramePr/>
          <p:nvPr>
            <p:extLst>
              <p:ext uri="{D42A27DB-BD31-4B8C-83A1-F6EECF244321}">
                <p14:modId xmlns:p14="http://schemas.microsoft.com/office/powerpoint/2010/main" val="2021057413"/>
              </p:ext>
            </p:extLst>
          </p:nvPr>
        </p:nvGraphicFramePr>
        <p:xfrm>
          <a:off x="6328230" y="2423886"/>
          <a:ext cx="3831770" cy="37144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68598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Benefits of Market Segmentation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Distinguishing customers easily</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Creating value for the target market</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Effective use of resources</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Enable businesses to meet the needs of customers.</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Evaluate the competitors strengths and weaknesses</a:t>
            </a:r>
            <a:r>
              <a:rPr lang="en-GB" dirty="0" smtClean="0"/>
              <a:t>.</a:t>
            </a:r>
            <a:endParaRPr lang="en-US" dirty="0"/>
          </a:p>
        </p:txBody>
      </p:sp>
    </p:spTree>
    <p:extLst>
      <p:ext uri="{BB962C8B-B14F-4D97-AF65-F5344CB8AC3E}">
        <p14:creationId xmlns:p14="http://schemas.microsoft.com/office/powerpoint/2010/main" val="5583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latin typeface="Times New Roman" panose="02020603050405020304" pitchFamily="18" charset="0"/>
                <a:cs typeface="Times New Roman" panose="02020603050405020304" pitchFamily="18" charset="0"/>
              </a:rPr>
              <a:t>Market Targeting</a:t>
            </a:r>
            <a:endParaRPr lang="en-US" dirty="0">
              <a:latin typeface="Times New Roman" panose="02020603050405020304" pitchFamily="18" charset="0"/>
              <a:cs typeface="Times New Roman" panose="02020603050405020304" pitchFamily="18" charset="0"/>
            </a:endParaRPr>
          </a:p>
        </p:txBody>
      </p:sp>
      <p:pic>
        <p:nvPicPr>
          <p:cNvPr id="2050" name="Picture 2" descr="Related ima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138988" y="1690688"/>
            <a:ext cx="4224143" cy="3168107"/>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sz="half" idx="2"/>
          </p:nvPr>
        </p:nvSpPr>
        <p:spPr/>
        <p:txBody>
          <a:bodyPr/>
          <a:lstStyle/>
          <a:p>
            <a:pPr>
              <a:lnSpc>
                <a:spcPct val="200000"/>
              </a:lnSpc>
              <a:buFont typeface="Wingdings" panose="05000000000000000000" pitchFamily="2" charset="2"/>
              <a:buChar char="§"/>
            </a:pPr>
            <a:r>
              <a:rPr lang="en-GB" sz="2400" dirty="0">
                <a:latin typeface="Times New Roman" panose="02020603050405020304" pitchFamily="18" charset="0"/>
                <a:cs typeface="Times New Roman" panose="02020603050405020304" pitchFamily="18" charset="0"/>
              </a:rPr>
              <a:t>Market targeting entails the specific group of customers sharing common needs and wants that the company aims to sell the products and services.</a:t>
            </a:r>
          </a:p>
          <a:p>
            <a:endParaRPr lang="en-US" dirty="0"/>
          </a:p>
        </p:txBody>
      </p:sp>
    </p:spTree>
    <p:extLst>
      <p:ext uri="{BB962C8B-B14F-4D97-AF65-F5344CB8AC3E}">
        <p14:creationId xmlns:p14="http://schemas.microsoft.com/office/powerpoint/2010/main" val="17341097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Target Market Strategies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GB" dirty="0"/>
          </a:p>
          <a:p>
            <a:pPr>
              <a:lnSpc>
                <a:spcPct val="150000"/>
              </a:lnSpc>
              <a:buFont typeface="Wingdings" panose="05000000000000000000" pitchFamily="2" charset="2"/>
              <a:buChar char="§"/>
            </a:pPr>
            <a:r>
              <a:rPr lang="en-GB" sz="3600" dirty="0" smtClean="0">
                <a:latin typeface="Times New Roman" panose="02020603050405020304" pitchFamily="18" charset="0"/>
                <a:cs typeface="Times New Roman" panose="02020603050405020304" pitchFamily="18" charset="0"/>
              </a:rPr>
              <a:t>Undifferentiated</a:t>
            </a:r>
          </a:p>
          <a:p>
            <a:pPr>
              <a:lnSpc>
                <a:spcPct val="150000"/>
              </a:lnSpc>
              <a:buFont typeface="Wingdings" panose="05000000000000000000" pitchFamily="2" charset="2"/>
              <a:buChar char="§"/>
            </a:pPr>
            <a:r>
              <a:rPr lang="en-GB" sz="3600" dirty="0" smtClean="0">
                <a:latin typeface="Times New Roman" panose="02020603050405020304" pitchFamily="18" charset="0"/>
                <a:cs typeface="Times New Roman" panose="02020603050405020304" pitchFamily="18" charset="0"/>
              </a:rPr>
              <a:t>Differentiated</a:t>
            </a:r>
          </a:p>
          <a:p>
            <a:pPr>
              <a:lnSpc>
                <a:spcPct val="150000"/>
              </a:lnSpc>
              <a:buFont typeface="Wingdings" panose="05000000000000000000" pitchFamily="2" charset="2"/>
              <a:buChar char="§"/>
            </a:pPr>
            <a:r>
              <a:rPr lang="en-GB" sz="3600" dirty="0" smtClean="0">
                <a:latin typeface="Times New Roman" panose="02020603050405020304" pitchFamily="18" charset="0"/>
                <a:cs typeface="Times New Roman" panose="02020603050405020304" pitchFamily="18" charset="0"/>
              </a:rPr>
              <a:t>Concentrated</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7072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Times New Roman" panose="02020603050405020304" pitchFamily="18" charset="0"/>
                <a:cs typeface="Times New Roman" panose="02020603050405020304" pitchFamily="18" charset="0"/>
              </a:rPr>
              <a:t>Importance of market targeting</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It is easy to develop products that people want</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Development of effective communication strategies</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Reach the right customers</a:t>
            </a:r>
          </a:p>
          <a:p>
            <a:pPr>
              <a:lnSpc>
                <a:spcPct val="200000"/>
              </a:lnSpc>
              <a:buFont typeface="Wingdings" panose="05000000000000000000" pitchFamily="2" charset="2"/>
              <a:buChar char="§"/>
            </a:pPr>
            <a:r>
              <a:rPr lang="en-GB" sz="2400" dirty="0" smtClean="0">
                <a:latin typeface="Times New Roman" panose="02020603050405020304" pitchFamily="18" charset="0"/>
                <a:cs typeface="Times New Roman" panose="02020603050405020304" pitchFamily="18" charset="0"/>
              </a:rPr>
              <a:t>Compete successfully in the market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5738834"/>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1110</TotalTime>
  <Words>1681</Words>
  <Application>Microsoft Office PowerPoint</Application>
  <PresentationFormat>Widescreen</PresentationFormat>
  <Paragraphs>137</Paragraphs>
  <Slides>17</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Times New Roman</vt:lpstr>
      <vt:lpstr>Wingdings</vt:lpstr>
      <vt:lpstr>Retrospect</vt:lpstr>
      <vt:lpstr>MARKETING SEGMENTATION, TARGETING, POSITIONING, AND ANALYSIS </vt:lpstr>
      <vt:lpstr>Market Segmentation</vt:lpstr>
      <vt:lpstr>Methods of Market Segmentation</vt:lpstr>
      <vt:lpstr>Levels of Segmentation</vt:lpstr>
      <vt:lpstr>Requirements for Effective Segmentation</vt:lpstr>
      <vt:lpstr>Benefits of Market Segmentation</vt:lpstr>
      <vt:lpstr>Market Targeting</vt:lpstr>
      <vt:lpstr>Target Market Strategies</vt:lpstr>
      <vt:lpstr>Importance of market targeting</vt:lpstr>
      <vt:lpstr>Market Targeting in the Healthcare Industry</vt:lpstr>
      <vt:lpstr>Market Positioning</vt:lpstr>
      <vt:lpstr>Positioning Methods</vt:lpstr>
      <vt:lpstr>Steps to Market Positioning</vt:lpstr>
      <vt:lpstr>Market positioning in Healthcare </vt:lpstr>
      <vt:lpstr>Benefits of Market Positioning</vt:lpstr>
      <vt:lpstr>Conclusion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SEGMENTATION, TARGETING, POSITIONING, AND ANALYSIS </dc:title>
  <dc:creator>Aistar</dc:creator>
  <cp:lastModifiedBy>Aistar</cp:lastModifiedBy>
  <cp:revision>144</cp:revision>
  <dcterms:created xsi:type="dcterms:W3CDTF">2018-09-06T16:32:51Z</dcterms:created>
  <dcterms:modified xsi:type="dcterms:W3CDTF">2018-09-07T12:34:11Z</dcterms:modified>
</cp:coreProperties>
</file>