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97"/>
  </p:normalViewPr>
  <p:slideViewPr>
    <p:cSldViewPr>
      <p:cViewPr>
        <p:scale>
          <a:sx n="85" d="100"/>
          <a:sy n="85" d="100"/>
        </p:scale>
        <p:origin x="72" y="40"/>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Title sections should be:  </a:t>
            </a:r>
            <a:r>
              <a:rPr lang="en-US" altLang="en-US" b="1" dirty="0">
                <a:latin typeface="Arial" panose="020B0604020202020204" pitchFamily="34" charset="0"/>
              </a:rPr>
              <a:t>Abstract, Overview </a:t>
            </a:r>
            <a:r>
              <a:rPr lang="en-US" altLang="en-US" dirty="0">
                <a:latin typeface="Arial" panose="020B0604020202020204" pitchFamily="34" charset="0"/>
              </a:rPr>
              <a:t>(definition of the therapy modality, main points or guides), </a:t>
            </a:r>
            <a:r>
              <a:rPr lang="en-US" altLang="en-US" b="1" dirty="0">
                <a:latin typeface="Arial" panose="020B0604020202020204" pitchFamily="34" charset="0"/>
              </a:rPr>
              <a:t>Background</a:t>
            </a:r>
            <a:r>
              <a:rPr lang="en-US" altLang="en-US" dirty="0">
                <a:latin typeface="Arial" panose="020B0604020202020204" pitchFamily="34" charset="0"/>
              </a:rPr>
              <a:t> (background of therapy modality, theories, developers), </a:t>
            </a:r>
            <a:r>
              <a:rPr lang="en-US" altLang="en-US" b="1" dirty="0">
                <a:latin typeface="Arial" panose="020B0604020202020204" pitchFamily="34" charset="0"/>
              </a:rPr>
              <a:t>Evidence </a:t>
            </a:r>
            <a:r>
              <a:rPr lang="en-US" altLang="en-US" dirty="0">
                <a:latin typeface="Arial" panose="020B0604020202020204" pitchFamily="34" charset="0"/>
              </a:rPr>
              <a:t>(EBP for use), </a:t>
            </a:r>
            <a:r>
              <a:rPr lang="en-US" altLang="en-US" b="1" dirty="0">
                <a:latin typeface="Arial" panose="020B0604020202020204" pitchFamily="34" charset="0"/>
              </a:rPr>
              <a:t>Populations, Current Trends, Tx Guidelines/ Recommendations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s://doi.org/10.3389/fpsyt.2018.00004" TargetMode="External"/><Relationship Id="rId2" Type="http://schemas.openxmlformats.org/officeDocument/2006/relationships/hyperlink" Target="https://doi.org/10.1055/s-0042-1750851" TargetMode="External"/><Relationship Id="rId1" Type="http://schemas.openxmlformats.org/officeDocument/2006/relationships/slideLayout" Target="../slideLayouts/slideLayout7.xml"/><Relationship Id="rId5" Type="http://schemas.openxmlformats.org/officeDocument/2006/relationships/hyperlink" Target="https://www.nhs.uk/mental-health/talking-therapies-medicine-treatments/talking-therapies-and-counselling/cognitive-behavioural-therapy-cbt/overview/" TargetMode="External"/><Relationship Id="rId4" Type="http://schemas.openxmlformats.org/officeDocument/2006/relationships/hyperlink" Target="https://doi.org/10.4103/psychiatry.indianjpsychiatry_772_1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Cognitive Behavioral Therapy</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525598" y="1451182"/>
            <a:ext cx="2598877" cy="10336270"/>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B60000"/>
                </a:solidFill>
                <a:latin typeface="Times New Roman" pitchFamily="18" charset="0"/>
                <a:cs typeface="Times New Roman" pitchFamily="18" charset="0"/>
              </a:rPr>
              <a:t>Abstract</a:t>
            </a:r>
          </a:p>
          <a:p>
            <a:pPr defTabSz="1035050" eaLnBrk="1" hangingPunct="1">
              <a:defRPr/>
            </a:pPr>
            <a:r>
              <a:rPr lang="en-US" altLang="en-US" sz="900" dirty="0">
                <a:latin typeface="Times New Roman" pitchFamily="18" charset="0"/>
                <a:cs typeface="Times New Roman" pitchFamily="18" charset="0"/>
              </a:rPr>
              <a:t>Cognitive Behavioral Therapy (CBT) is a type of psychotherapy that combines cognitive therapy and behavior therapy by identifying faulty or maladaptive patterns of thought, emotional response, or behavior and replacing them with desired patterns of thought, emotional response, or behavior. This poster will go into greater detail on how CBT works, its history, research findings, and best practice  guidelines for this treatment modality (Carson and McWhirter, 2022). </a:t>
            </a:r>
            <a:endParaRPr lang="en-US" altLang="en-US" sz="800" dirty="0">
              <a:latin typeface="Times New Roman" pitchFamily="18" charset="0"/>
              <a:cs typeface="Times New Roman" pitchFamily="18" charset="0"/>
            </a:endParaRPr>
          </a:p>
          <a:p>
            <a:pPr defTabSz="1035050" eaLnBrk="1" hangingPunct="1">
              <a:defRPr/>
            </a:pPr>
            <a:r>
              <a:rPr lang="en-US" altLang="en-US" sz="1100" b="1" dirty="0">
                <a:solidFill>
                  <a:srgbClr val="C00000"/>
                </a:solidFill>
                <a:latin typeface="Times New Roman" pitchFamily="18" charset="0"/>
                <a:cs typeface="Times New Roman" pitchFamily="18" charset="0"/>
              </a:rPr>
              <a:t>Overview</a:t>
            </a:r>
          </a:p>
          <a:p>
            <a:pPr eaLnBrk="1" hangingPunct="1">
              <a:defRPr/>
            </a:pPr>
            <a:r>
              <a:rPr lang="en-US" sz="900" dirty="0">
                <a:latin typeface="Times New Roman" panose="02020603050405020304" pitchFamily="18" charset="0"/>
                <a:cs typeface="Times New Roman" panose="02020603050405020304" pitchFamily="18" charset="0"/>
              </a:rPr>
              <a:t>Cognitive Behavioral Therapy is suitable for all age groups. CBT has been shown to be effective in treating a wide range of problems, including major depressive disorder, anxiety disorders, post-traumatic stress disorder, eating disorders, obsessive-compulsive disorders, and many others. </a:t>
            </a:r>
          </a:p>
          <a:p>
            <a:pPr eaLnBrk="1" hangingPunct="1">
              <a:defRPr/>
            </a:pPr>
            <a:r>
              <a:rPr lang="en-US" sz="1000" b="1" dirty="0">
                <a:latin typeface="Times New Roman" panose="02020603050405020304" pitchFamily="18" charset="0"/>
                <a:cs typeface="Times New Roman" panose="02020603050405020304" pitchFamily="18" charset="0"/>
              </a:rPr>
              <a:t>CBT is based on several core principles, including:</a:t>
            </a:r>
          </a:p>
          <a:p>
            <a:pPr marL="171450" indent="-171450" eaLnBrk="1" hangingPunct="1">
              <a:buFont typeface="Arial" panose="020B0604020202020204" pitchFamily="34" charset="0"/>
              <a:buChar char="•"/>
              <a:defRPr/>
            </a:pPr>
            <a:r>
              <a:rPr lang="en-US" sz="900" dirty="0">
                <a:latin typeface="Times New Roman" panose="02020603050405020304" pitchFamily="18" charset="0"/>
                <a:cs typeface="Times New Roman" panose="02020603050405020304" pitchFamily="18" charset="0"/>
              </a:rPr>
              <a:t>Psychological problems are based, in part, on faulty or unhelpful ways of thinking.</a:t>
            </a:r>
          </a:p>
          <a:p>
            <a:pPr marL="171450" indent="-171450" eaLnBrk="1" hangingPunct="1">
              <a:buFont typeface="Arial" panose="020B0604020202020204" pitchFamily="34" charset="0"/>
              <a:buChar char="•"/>
              <a:defRPr/>
            </a:pPr>
            <a:r>
              <a:rPr lang="en-US" sz="900" dirty="0">
                <a:latin typeface="Times New Roman" panose="02020603050405020304" pitchFamily="18" charset="0"/>
                <a:cs typeface="Times New Roman" panose="02020603050405020304" pitchFamily="18" charset="0"/>
              </a:rPr>
              <a:t>Psychological problems are based, in part, on learned patterns of unhelpful behavior.</a:t>
            </a:r>
          </a:p>
          <a:p>
            <a:pPr marL="171450" indent="-171450" eaLnBrk="1" hangingPunct="1">
              <a:buFont typeface="Arial" panose="020B0604020202020204" pitchFamily="34" charset="0"/>
              <a:buChar char="•"/>
              <a:defRPr/>
            </a:pPr>
            <a:r>
              <a:rPr lang="en-US" sz="900" dirty="0">
                <a:latin typeface="Times New Roman" panose="02020603050405020304" pitchFamily="18" charset="0"/>
                <a:cs typeface="Times New Roman" panose="02020603050405020304" pitchFamily="18" charset="0"/>
              </a:rPr>
              <a:t>People suffering from psychological problems can learn better ways of coping with them, thereby relieving their symptoms and becoming more effective in their lives (</a:t>
            </a:r>
            <a:r>
              <a:rPr lang="en-US" sz="900" dirty="0" err="1">
                <a:latin typeface="Times New Roman" panose="02020603050405020304" pitchFamily="18" charset="0"/>
                <a:cs typeface="Times New Roman" panose="02020603050405020304" pitchFamily="18" charset="0"/>
              </a:rPr>
              <a:t>Raypole</a:t>
            </a:r>
            <a:r>
              <a:rPr lang="en-US" sz="900" dirty="0">
                <a:latin typeface="Times New Roman" panose="02020603050405020304" pitchFamily="18" charset="0"/>
                <a:cs typeface="Times New Roman" panose="02020603050405020304" pitchFamily="18" charset="0"/>
              </a:rPr>
              <a:t>, 2022).</a:t>
            </a:r>
          </a:p>
          <a:p>
            <a:pPr eaLnBrk="1" hangingPunct="1">
              <a:defRPr/>
            </a:pPr>
            <a:r>
              <a:rPr lang="en-US" sz="900" b="1" dirty="0">
                <a:latin typeface="Times New Roman" panose="02020603050405020304" pitchFamily="18" charset="0"/>
                <a:cs typeface="Times New Roman" panose="02020603050405020304" pitchFamily="18" charset="0"/>
              </a:rPr>
              <a:t>How CBT Works</a:t>
            </a:r>
          </a:p>
          <a:p>
            <a:pPr eaLnBrk="1" hangingPunct="1">
              <a:defRPr/>
            </a:pPr>
            <a:r>
              <a:rPr lang="en-US" sz="900" dirty="0">
                <a:latin typeface="Times New Roman" panose="02020603050405020304" pitchFamily="18" charset="0"/>
                <a:cs typeface="Times New Roman" panose="02020603050405020304" pitchFamily="18" charset="0"/>
              </a:rPr>
              <a:t>CBT is based on the concept that one's thoughts, feelings, physical sensations, and behaviors are all interconnected, and that negative thoughts and feelings can trap one in a negative cycle. It seeks to assist clients in dealing with overwhelming problems in a more positive manner by breaking them down into smaller parts. Clients are instructed how to change these negative patterns in order to feel better. Unlike some other talking treatments, CBT focuses on current concerns rather than issues from the client's past. It seeks practical strategies to improve clients' mental health daily (Gautam et al., 2020). </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81401" y="1441450"/>
            <a:ext cx="2819399" cy="3065049"/>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Background</a:t>
            </a: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CBT emerged during the 1960s and originated in the work of psychiatrist Aron Beck, who noted that certain types of thinking contributed to emotional problems. </a:t>
            </a: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Aaron Beck became interested in developing this type of psychotherapy after noticing that his patients with depression frequently verbalized thoughts that lacked validity and displayed characteristic "cognitive distortions" in their thinking.. </a:t>
            </a: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His empirical findings prompted him to begin viewing depression as a cognitive disorder rather than a mood disorder.</a:t>
            </a: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Beck labeled these “automatic negative thoughts” and developed the process of cognitive therapy. </a:t>
            </a: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The cognitive approach considers how thoughts and feelings influence behaviors, in contrast to earlier behavior therapies that nearly focused entirely on associations, reinforcements, and punishments to modify behavior.</a:t>
            </a:r>
          </a:p>
          <a:p>
            <a:pPr marL="171450" indent="-171450" defTabSz="1035050" eaLnBrk="1" hangingPunct="1">
              <a:buFont typeface="Arial" panose="020B0604020202020204" pitchFamily="34" charset="0"/>
              <a:buChar char="•"/>
              <a:defRPr/>
            </a:pPr>
            <a:r>
              <a:rPr lang="en-US" sz="800" dirty="0">
                <a:latin typeface="Times New Roman" pitchFamily="18" charset="0"/>
                <a:cs typeface="Times New Roman" pitchFamily="18" charset="0"/>
              </a:rPr>
              <a:t>As behavioral strategies were incorporated, the term cognitive therapy changed to cognitive behavior therapy (Chand et al., 2022).  </a:t>
            </a: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858000" y="4343400"/>
            <a:ext cx="3100387" cy="3092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Populations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Cognitive behavioral therapy has been shown to be the most effective evidence-based treatment for eating disorders.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A 2018 meta-analysis of 41 studies found that CBT helped people with anxiety and anxiety-related disorders, such as obsessive-compulsive disorder and post-traumatic stress disorder, improve their symptoms.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has been shown to be effective in treating insomnia as well as individuals who have a physical condition that interferes with sleep, such as pain or mood disorders such as depression.</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has been scientifically proven to be useful in treating symptoms of depression and anxiety in children and adolescents.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offers strong empirical evidence for the treatment of substance use disorders, assisting people with these disorders in improving self-control, avoiding triggers, and developing coping mechanisms for daily stressors </a:t>
            </a:r>
            <a:r>
              <a:rPr lang="en-US" sz="900" dirty="0">
                <a:latin typeface="Times New Roman" panose="02020603050405020304" pitchFamily="18" charset="0"/>
                <a:cs typeface="Times New Roman" panose="02020603050405020304" pitchFamily="18" charset="0"/>
              </a:rPr>
              <a:t>(</a:t>
            </a:r>
            <a:r>
              <a:rPr lang="en-US" sz="900" dirty="0" err="1">
                <a:latin typeface="Times New Roman" panose="02020603050405020304" pitchFamily="18" charset="0"/>
                <a:cs typeface="Times New Roman" panose="02020603050405020304" pitchFamily="18" charset="0"/>
              </a:rPr>
              <a:t>Raypole</a:t>
            </a:r>
            <a:r>
              <a:rPr lang="en-US" sz="900" dirty="0">
                <a:latin typeface="Times New Roman" panose="02020603050405020304" pitchFamily="18" charset="0"/>
                <a:cs typeface="Times New Roman" panose="02020603050405020304" pitchFamily="18" charset="0"/>
              </a:rPr>
              <a:t>, 2022).</a:t>
            </a:r>
          </a:p>
          <a:p>
            <a:pPr eaLnBrk="1" hangingPunct="1">
              <a:spcBef>
                <a:spcPct val="0"/>
              </a:spcBef>
              <a:buNone/>
            </a:pPr>
            <a:endParaRPr lang="en-US" altLang="en-US" sz="1100" b="1" dirty="0">
              <a:latin typeface="Times New Roman" pitchFamily="18" charset="0"/>
              <a:cs typeface="Times New Roman" pitchFamily="18" charset="0"/>
            </a:endParaRP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Prevalence and Evidence-Based Treatment Considerations</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190500" y="1210469"/>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Name:  Inyang Mercy Ajama</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210799" y="1443038"/>
            <a:ext cx="3200401" cy="6653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Current Trends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According to the World Health Organization (2020), depression affects over 264 million people globally and is the major cause of disability. </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According to the Anxiety and Depression Association of America (2020), approximately 2.3% of the population has OCD, which amounts to roughly 1 in 100 children and 1 in 40 adults in the United States.</a:t>
            </a:r>
          </a:p>
          <a:p>
            <a:pPr marL="171450" indent="-171450" eaLnBrk="1" hangingPunct="1">
              <a:spcBef>
                <a:spcPct val="0"/>
              </a:spcBef>
              <a:buFont typeface="Arial" panose="020B0604020202020204" pitchFamily="34" charset="0"/>
              <a:buChar char="•"/>
            </a:pPr>
            <a:r>
              <a:rPr lang="en-US" sz="900" dirty="0">
                <a:solidFill>
                  <a:srgbClr val="111111"/>
                </a:solidFill>
                <a:latin typeface="Times New Roman" panose="02020603050405020304" pitchFamily="18" charset="0"/>
                <a:ea typeface="Calibri" panose="020F0502020204030204" pitchFamily="34" charset="0"/>
                <a:cs typeface="Times New Roman" panose="02020603050405020304" pitchFamily="18" charset="0"/>
              </a:rPr>
              <a:t>The rising incidences of obsessive-compulsive disorder (OCD), rising cases of depression, increased awareness about mental health and accessible treatment choices, and escalating poor behaviors among adolescents are driving up demand for Cognitive Behavioral Therapy (Minds, 2022). </a:t>
            </a: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Treatment Guidelines and Recommendations</a:t>
            </a:r>
          </a:p>
          <a:p>
            <a:pPr marL="171450" lvl="0" indent="-171450">
              <a:buFont typeface="Arial" panose="020B0604020202020204" pitchFamily="34" charset="0"/>
              <a:buChar char="•"/>
            </a:pPr>
            <a:r>
              <a:rPr lang="en-US" sz="900" dirty="0">
                <a:latin typeface="Times New Roman" panose="02020603050405020304" pitchFamily="18" charset="0"/>
                <a:cs typeface="Times New Roman" panose="02020603050405020304" pitchFamily="18" charset="0"/>
              </a:rPr>
              <a:t>If CBT is recommended, the client typically meets with a therapist once a week or every two weeks.</a:t>
            </a:r>
          </a:p>
          <a:p>
            <a:pPr marL="171450" lvl="0" indent="-171450">
              <a:buFont typeface="Arial" panose="020B0604020202020204" pitchFamily="34" charset="0"/>
              <a:buChar char="•"/>
            </a:pPr>
            <a:r>
              <a:rPr lang="en-US" sz="900" dirty="0">
                <a:latin typeface="Times New Roman" panose="02020603050405020304" pitchFamily="18" charset="0"/>
                <a:cs typeface="Times New Roman" panose="02020603050405020304" pitchFamily="18" charset="0"/>
              </a:rPr>
              <a:t>Treatment usually lasts between 6 and 20 sessions, with each session lasting 30 to 60 minutes.</a:t>
            </a:r>
          </a:p>
          <a:p>
            <a:pPr marL="171450" lvl="0" indent="-171450">
              <a:buFont typeface="Arial" panose="020B0604020202020204" pitchFamily="34" charset="0"/>
              <a:buChar char="•"/>
            </a:pPr>
            <a:r>
              <a:rPr lang="en-US" sz="900" dirty="0">
                <a:latin typeface="Times New Roman" panose="02020603050405020304" pitchFamily="18" charset="0"/>
                <a:cs typeface="Times New Roman" panose="02020603050405020304" pitchFamily="18" charset="0"/>
              </a:rPr>
              <a:t>CBT therapists focus on what is happening in the person's current life rather than what has caused their problems. A certain level of knowledge about one's past is required, but the emphasis is mostly on moving forward in time to develop more effective coping mechanisms.</a:t>
            </a:r>
          </a:p>
          <a:p>
            <a:pPr marL="171450" lvl="0" indent="-171450">
              <a:buFont typeface="Arial" panose="020B0604020202020204" pitchFamily="34" charset="0"/>
              <a:buChar char="•"/>
            </a:pPr>
            <a:r>
              <a:rPr lang="en-US" sz="900" dirty="0">
                <a:latin typeface="Times New Roman" panose="02020603050405020304" pitchFamily="18" charset="0"/>
                <a:cs typeface="Times New Roman" panose="02020603050405020304" pitchFamily="18" charset="0"/>
              </a:rPr>
              <a:t>CBT focuses on teaching clients how to be their own therapists. Clients are assisted in developing coping skills through activities in the session as well as "homework" assignments outside of sessions, allowing them to learn to change their own thinking, problematic emotions, and behavior.</a:t>
            </a:r>
          </a:p>
          <a:p>
            <a:pPr marL="171450" indent="-171450" eaLnBrk="1" hangingPunct="1">
              <a:spcBef>
                <a:spcPct val="0"/>
              </a:spcBef>
              <a:buFont typeface="Arial" panose="020B0604020202020204" pitchFamily="34" charset="0"/>
              <a:buChar char="•"/>
            </a:pPr>
            <a:r>
              <a:rPr lang="en-US" sz="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CBT requires the therapist and client to work collaboratively to establish an understanding of the problem and a treatment strategy.</a:t>
            </a:r>
          </a:p>
          <a:p>
            <a:pPr marL="171450" indent="-171450" eaLnBrk="1" hangingPunct="1">
              <a:spcBef>
                <a:spcPct val="0"/>
              </a:spcBef>
              <a:buFont typeface="Arial" panose="020B0604020202020204" pitchFamily="34" charset="0"/>
              <a:buChar char="•"/>
            </a:pPr>
            <a:r>
              <a:rPr lang="en-US" sz="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therapist assists the client in determining ways to change unhelpful thoughts and behaviors.</a:t>
            </a:r>
            <a:r>
              <a:rPr lang="en-US" sz="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171450" indent="-171450" eaLnBrk="1" hangingPunct="1">
              <a:spcBef>
                <a:spcPct val="0"/>
              </a:spcBef>
              <a:buFont typeface="Arial" panose="020B0604020202020204" pitchFamily="34" charset="0"/>
              <a:buChar char="•"/>
            </a:pPr>
            <a:r>
              <a:rPr lang="en-US" sz="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After determining what can be changed, the therapist will instruct the client to put these changes into practice on a daily basis.. </a:t>
            </a:r>
          </a:p>
          <a:p>
            <a:pPr marL="171450" indent="-171450" eaLnBrk="1" hangingPunct="1">
              <a:spcBef>
                <a:spcPct val="0"/>
              </a:spcBef>
              <a:buFont typeface="Arial" panose="020B0604020202020204" pitchFamily="34" charset="0"/>
              <a:buChar char="•"/>
            </a:pPr>
            <a:r>
              <a:rPr lang="en-US" sz="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goal of therapy is to teach clients how to implement the skills they learned during therapy in their daily lives (NHS, 2022). </a:t>
            </a:r>
            <a:endParaRPr lang="en-US" sz="1000" dirty="0">
              <a:effectLst/>
              <a:latin typeface="Times New Roman" panose="02020603050405020304" pitchFamily="18" charset="0"/>
              <a:ea typeface="Times New Roman" panose="02020603050405020304" pitchFamily="18" charset="0"/>
            </a:endParaRPr>
          </a:p>
          <a:p>
            <a:pPr eaLnBrk="1" hangingPunct="1">
              <a:spcBef>
                <a:spcPct val="0"/>
              </a:spcBef>
              <a:buNone/>
            </a:pPr>
            <a:endParaRPr lang="en-US" sz="1000" dirty="0">
              <a:effectLst/>
              <a:latin typeface="Times New Roman" panose="02020603050405020304" pitchFamily="18" charset="0"/>
              <a:ea typeface="Calibri" panose="020F0502020204030204" pitchFamily="34" charset="0"/>
              <a:cs typeface="Times New Roman" panose="02020603050405020304" pitchFamily="18" charset="0"/>
            </a:endParaRPr>
          </a:p>
          <a:p>
            <a:pPr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FontTx/>
              <a:buNone/>
            </a:pPr>
            <a:endParaRPr lang="en-US" altLang="en-US" sz="800" dirty="0">
              <a:latin typeface="Times New Roman" pitchFamily="18" charset="0"/>
              <a:cs typeface="Times New Roman" pitchFamily="18" charset="0"/>
            </a:endParaRP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581400" y="3810000"/>
            <a:ext cx="3048000" cy="4419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Evidence</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is considered the gold standard of psychotherapy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Today CBT is the most extensively researched of all psychotherapies with several evidence-based treatment protocols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is one of the most researched types of therapy, in part because treatment is focused on very defined goals and results are relatively easy to measure</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CBT has been shown to be the most effective form of psychotherapy when compared to other types.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The thoroughly researched CBT theoretical models and change mechanisms are consistent with current human mind and behavior paradigms </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Evidence suggests that relapse rate of patient treated with CBT is lower in comparison to the client treated with pharmacotherapy alone (David et al., 2018). </a:t>
            </a:r>
            <a:endParaRPr lang="en-US" altLang="en-US" sz="800" dirty="0">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endParaRPr lang="en-US" altLang="en-US" sz="800" dirty="0">
              <a:latin typeface="Times New Roman" pitchFamily="18" charset="0"/>
              <a:cs typeface="Times New Roman" pitchFamily="18" charset="0"/>
            </a:endParaRPr>
          </a:p>
          <a:p>
            <a:pPr marL="171450" indent="-171450" eaLnBrk="1" hangingPunct="1">
              <a:spcBef>
                <a:spcPct val="0"/>
              </a:spcBef>
              <a:buNone/>
            </a:pPr>
            <a:endParaRPr lang="en-US" altLang="en-US" sz="800" dirty="0"/>
          </a:p>
        </p:txBody>
      </p:sp>
      <p:sp>
        <p:nvSpPr>
          <p:cNvPr id="3085" name="TextBox 15">
            <a:extLst>
              <a:ext uri="{FF2B5EF4-FFF2-40B4-BE49-F238E27FC236}">
                <a16:creationId xmlns:a16="http://schemas.microsoft.com/office/drawing/2014/main" id="{A8EB1DDD-F5F3-4B6B-B51B-9D2619A1F37E}"/>
              </a:ext>
            </a:extLst>
          </p:cNvPr>
          <p:cNvSpPr txBox="1">
            <a:spLocks noChangeArrowheads="1"/>
          </p:cNvSpPr>
          <p:nvPr/>
        </p:nvSpPr>
        <p:spPr bwMode="auto">
          <a:xfrm>
            <a:off x="10020298" y="2905229"/>
            <a:ext cx="3276600" cy="229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p:txBody>
      </p:sp>
      <p:sp>
        <p:nvSpPr>
          <p:cNvPr id="3086" name="TextBox 16">
            <a:extLst>
              <a:ext uri="{FF2B5EF4-FFF2-40B4-BE49-F238E27FC236}">
                <a16:creationId xmlns:a16="http://schemas.microsoft.com/office/drawing/2014/main" id="{51BF5991-001C-4163-9076-D81A8DBF95DE}"/>
              </a:ext>
            </a:extLst>
          </p:cNvPr>
          <p:cNvSpPr txBox="1">
            <a:spLocks noChangeArrowheads="1"/>
          </p:cNvSpPr>
          <p:nvPr/>
        </p:nvSpPr>
        <p:spPr bwMode="auto">
          <a:xfrm>
            <a:off x="457200" y="52578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3"/>
          <a:stretch>
            <a:fillRect/>
          </a:stretch>
        </p:blipFill>
        <p:spPr>
          <a:xfrm>
            <a:off x="457200" y="302508"/>
            <a:ext cx="1905000" cy="1108010"/>
          </a:xfrm>
          <a:prstGeom prst="rect">
            <a:avLst/>
          </a:prstGeom>
        </p:spPr>
      </p:pic>
      <p:sp>
        <p:nvSpPr>
          <p:cNvPr id="3" name="AutoShape 4" descr="Image result for CBT">
            <a:extLst>
              <a:ext uri="{FF2B5EF4-FFF2-40B4-BE49-F238E27FC236}">
                <a16:creationId xmlns:a16="http://schemas.microsoft.com/office/drawing/2014/main" id="{8F883AD6-7EB0-D53E-FE1C-6B36A247456C}"/>
              </a:ext>
            </a:extLst>
          </p:cNvPr>
          <p:cNvSpPr>
            <a:spLocks noChangeAspect="1" noChangeArrowheads="1"/>
          </p:cNvSpPr>
          <p:nvPr/>
        </p:nvSpPr>
        <p:spPr bwMode="auto">
          <a:xfrm>
            <a:off x="6705600" y="3962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Image result for CBT">
            <a:extLst>
              <a:ext uri="{FF2B5EF4-FFF2-40B4-BE49-F238E27FC236}">
                <a16:creationId xmlns:a16="http://schemas.microsoft.com/office/drawing/2014/main" id="{2CBF2246-A6E5-2519-0F20-00DB2FA11D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105" y="7239000"/>
            <a:ext cx="1608001" cy="68809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CBT">
            <a:extLst>
              <a:ext uri="{FF2B5EF4-FFF2-40B4-BE49-F238E27FC236}">
                <a16:creationId xmlns:a16="http://schemas.microsoft.com/office/drawing/2014/main" id="{F2640C1B-DDE2-A3E6-18A3-093969857E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5375" y="1715077"/>
            <a:ext cx="3504923" cy="25717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is cbt the gold standard for psychotherapy">
            <a:extLst>
              <a:ext uri="{FF2B5EF4-FFF2-40B4-BE49-F238E27FC236}">
                <a16:creationId xmlns:a16="http://schemas.microsoft.com/office/drawing/2014/main" id="{E99F571F-2896-CBDA-34AA-73551819A6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5212" y="4114800"/>
            <a:ext cx="2681563" cy="152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6924973"/>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algn="ctr" eaLnBrk="1" hangingPunct="1"/>
            <a:endParaRPr lang="en-US" dirty="0"/>
          </a:p>
          <a:p>
            <a:pPr algn="ctr" eaLnBrk="1" hangingPunct="1"/>
            <a:r>
              <a:rPr lang="en-US" sz="1400" dirty="0"/>
              <a:t>Carson, A. J., &amp; McWhirter, L. (2022). Cognitive Behavioral Therapy: Principles, Science, and Patient Selection in Neurology. </a:t>
            </a:r>
            <a:r>
              <a:rPr lang="en-US" sz="1400" i="1" dirty="0"/>
              <a:t>Seminars in Neurology</a:t>
            </a:r>
            <a:r>
              <a:rPr lang="en-US" sz="1400" dirty="0"/>
              <a:t>, </a:t>
            </a:r>
            <a:r>
              <a:rPr lang="en-US" sz="1400" i="1" dirty="0"/>
              <a:t>42</a:t>
            </a:r>
            <a:r>
              <a:rPr lang="en-US" sz="1400" dirty="0"/>
              <a:t>(02), 114–122. </a:t>
            </a:r>
            <a:r>
              <a:rPr lang="en-US" sz="1400" dirty="0">
                <a:hlinkClick r:id="rId2"/>
              </a:rPr>
              <a:t>https://doi.org/10.1055/s-0042-1750851</a:t>
            </a:r>
            <a:endParaRPr lang="en-US" sz="1400" dirty="0"/>
          </a:p>
          <a:p>
            <a:pPr algn="ctr" eaLnBrk="1" hangingPunct="1"/>
            <a:endParaRPr lang="en-US" sz="1400" dirty="0">
              <a:latin typeface="+mj-lt"/>
              <a:cs typeface="Times New Roman" panose="02020603050405020304" pitchFamily="18" charset="0"/>
            </a:endParaRPr>
          </a:p>
          <a:p>
            <a:pPr algn="ctr" eaLnBrk="1" hangingPunct="1"/>
            <a:r>
              <a:rPr lang="en-US" sz="1400" dirty="0">
                <a:latin typeface="+mj-lt"/>
                <a:cs typeface="Times New Roman" panose="02020603050405020304" pitchFamily="18" charset="0"/>
              </a:rPr>
              <a:t>Chand SP, </a:t>
            </a:r>
            <a:r>
              <a:rPr lang="en-US" sz="1400" dirty="0" err="1">
                <a:latin typeface="+mj-lt"/>
                <a:cs typeface="Times New Roman" panose="02020603050405020304" pitchFamily="18" charset="0"/>
              </a:rPr>
              <a:t>Kuckel</a:t>
            </a:r>
            <a:r>
              <a:rPr lang="en-US" sz="1400" dirty="0">
                <a:latin typeface="+mj-lt"/>
                <a:cs typeface="Times New Roman" panose="02020603050405020304" pitchFamily="18" charset="0"/>
              </a:rPr>
              <a:t> DP, </a:t>
            </a:r>
            <a:r>
              <a:rPr lang="en-US" sz="1400" dirty="0" err="1">
                <a:latin typeface="+mj-lt"/>
                <a:cs typeface="Times New Roman" panose="02020603050405020304" pitchFamily="18" charset="0"/>
              </a:rPr>
              <a:t>Huecker</a:t>
            </a:r>
            <a:r>
              <a:rPr lang="en-US" sz="1400" dirty="0">
                <a:latin typeface="+mj-lt"/>
                <a:cs typeface="Times New Roman" panose="02020603050405020304" pitchFamily="18" charset="0"/>
              </a:rPr>
              <a:t> MR. Cognitive Behavior Therapy. [Updated 2022 Sep 9]. In: </a:t>
            </a:r>
            <a:r>
              <a:rPr lang="en-US" sz="1400" dirty="0" err="1">
                <a:latin typeface="+mj-lt"/>
                <a:cs typeface="Times New Roman" panose="02020603050405020304" pitchFamily="18" charset="0"/>
              </a:rPr>
              <a:t>StatPearls</a:t>
            </a:r>
            <a:r>
              <a:rPr lang="en-US" sz="1400" dirty="0">
                <a:latin typeface="+mj-lt"/>
                <a:cs typeface="Times New Roman" panose="02020603050405020304" pitchFamily="18" charset="0"/>
              </a:rPr>
              <a:t> [Internet]. Treasure Island (FL): </a:t>
            </a:r>
            <a:r>
              <a:rPr lang="en-US" sz="1400" dirty="0" err="1">
                <a:latin typeface="+mj-lt"/>
                <a:cs typeface="Times New Roman" panose="02020603050405020304" pitchFamily="18" charset="0"/>
              </a:rPr>
              <a:t>StatPearls</a:t>
            </a:r>
            <a:r>
              <a:rPr lang="en-US" sz="1400" dirty="0">
                <a:latin typeface="+mj-lt"/>
                <a:cs typeface="Times New Roman" panose="02020603050405020304" pitchFamily="18" charset="0"/>
              </a:rPr>
              <a:t> Publishing; 2022 Jan-. Available from: https://www.ncbi.nlm.nih.gov/books/NBK470241/</a:t>
            </a:r>
          </a:p>
          <a:p>
            <a:pPr algn="ctr" eaLnBrk="1" hangingPunct="1"/>
            <a:endParaRPr lang="en-US" sz="1400" dirty="0"/>
          </a:p>
          <a:p>
            <a:pPr algn="ctr" eaLnBrk="1" hangingPunct="1"/>
            <a:r>
              <a:rPr lang="en-US" sz="1400" dirty="0"/>
              <a:t>David, D., Cristea, I., &amp; Hofmann, S. G. (2018). Why Cognitive Behavioral Therapy Is the Current Gold Standard of Psychotherapy. </a:t>
            </a:r>
            <a:r>
              <a:rPr lang="en-US" sz="1400" i="1" dirty="0"/>
              <a:t>Frontiers in Psychiatry</a:t>
            </a:r>
            <a:r>
              <a:rPr lang="en-US" sz="1400" dirty="0"/>
              <a:t>, </a:t>
            </a:r>
            <a:r>
              <a:rPr lang="en-US" sz="1400" i="1" dirty="0"/>
              <a:t>9</a:t>
            </a:r>
            <a:r>
              <a:rPr lang="en-US" sz="1400" dirty="0"/>
              <a:t>. </a:t>
            </a:r>
            <a:r>
              <a:rPr lang="en-US" sz="1400" dirty="0">
                <a:hlinkClick r:id="rId3"/>
              </a:rPr>
              <a:t>https://doi.org/10.3389/fpsyt.2018.00004</a:t>
            </a:r>
            <a:r>
              <a:rPr lang="en-US" sz="1400" dirty="0"/>
              <a:t> </a:t>
            </a:r>
          </a:p>
          <a:p>
            <a:pPr algn="ctr" eaLnBrk="1" hangingPunct="1"/>
            <a:endParaRPr lang="en-US" sz="1400" dirty="0"/>
          </a:p>
          <a:p>
            <a:pPr algn="ctr" eaLnBrk="1" hangingPunct="1"/>
            <a:r>
              <a:rPr lang="en-US" sz="1400" dirty="0"/>
              <a:t>Gautam, M., Tripathi, A., Deshmukh, D., &amp; Gaur, M. (2020). Cognitive Behavioral Therapy for Depression. </a:t>
            </a:r>
            <a:r>
              <a:rPr lang="en-US" sz="1400" i="1" dirty="0"/>
              <a:t>Indian Journal of Psychiatry</a:t>
            </a:r>
            <a:r>
              <a:rPr lang="en-US" sz="1400" dirty="0"/>
              <a:t>, </a:t>
            </a:r>
            <a:r>
              <a:rPr lang="en-US" sz="1400" i="1" dirty="0"/>
              <a:t>62</a:t>
            </a:r>
            <a:r>
              <a:rPr lang="en-US" sz="1400" dirty="0"/>
              <a:t>(8), 223. </a:t>
            </a:r>
            <a:r>
              <a:rPr lang="en-US" sz="1400" dirty="0">
                <a:hlinkClick r:id="rId4"/>
              </a:rPr>
              <a:t>https://doi.org/10.4103/psychiatry.indianjpsychiatry_772_19</a:t>
            </a:r>
            <a:r>
              <a:rPr lang="en-US" sz="1400" dirty="0"/>
              <a:t> </a:t>
            </a:r>
          </a:p>
          <a:p>
            <a:pPr algn="ctr" eaLnBrk="1" hangingPunct="1"/>
            <a:endParaRPr lang="en-US" sz="1400" i="1" dirty="0"/>
          </a:p>
          <a:p>
            <a:pPr algn="ctr" eaLnBrk="1" hangingPunct="1"/>
            <a:r>
              <a:rPr lang="en-US" sz="1400" dirty="0"/>
              <a:t>Minds, S. (2022, January 24). </a:t>
            </a:r>
            <a:r>
              <a:rPr lang="en-US" sz="1400" i="1" dirty="0"/>
              <a:t>Top Six Digital Mental Health Trends in 2021</a:t>
            </a:r>
            <a:r>
              <a:rPr lang="en-US" sz="1400" dirty="0"/>
              <a:t>. Starling Minds. https://www.starlingminds.com/top-six-digital-therapy-trends-in-2021/</a:t>
            </a:r>
          </a:p>
          <a:p>
            <a:pPr algn="ctr" eaLnBrk="1" hangingPunct="1"/>
            <a:endParaRPr lang="en-US" sz="1400" dirty="0"/>
          </a:p>
          <a:p>
            <a:pPr algn="ctr" eaLnBrk="1" hangingPunct="1"/>
            <a:r>
              <a:rPr lang="en-US" sz="1400" dirty="0"/>
              <a:t>NHS website. (2022, November 18). </a:t>
            </a:r>
            <a:r>
              <a:rPr lang="en-US" sz="1400" i="1" dirty="0"/>
              <a:t>Overview - Cognitive </a:t>
            </a:r>
            <a:r>
              <a:rPr lang="en-US" sz="1400" i="1" dirty="0" err="1"/>
              <a:t>behavioural</a:t>
            </a:r>
            <a:r>
              <a:rPr lang="en-US" sz="1400" i="1" dirty="0"/>
              <a:t> therapy (CBT)</a:t>
            </a:r>
            <a:r>
              <a:rPr lang="en-US" sz="1400" dirty="0"/>
              <a:t>. nhs.uk. </a:t>
            </a:r>
            <a:r>
              <a:rPr lang="en-US" sz="1400" dirty="0">
                <a:hlinkClick r:id="rId5"/>
              </a:rPr>
              <a:t>https://www.nhs.uk/mental-health/talking-therapies-medicine-treatments/talking-therapies-and-counselling/cognitive-behavioural-therapy-cbt/overview/</a:t>
            </a:r>
            <a:r>
              <a:rPr lang="en-US" sz="1400" dirty="0"/>
              <a:t> </a:t>
            </a:r>
          </a:p>
          <a:p>
            <a:pPr algn="ctr" eaLnBrk="1" hangingPunct="1"/>
            <a:endParaRPr lang="en-US" sz="1400" dirty="0"/>
          </a:p>
          <a:p>
            <a:pPr algn="ctr" eaLnBrk="1" hangingPunct="1"/>
            <a:r>
              <a:rPr lang="en-US" sz="1400" dirty="0" err="1"/>
              <a:t>Raypole</a:t>
            </a:r>
            <a:r>
              <a:rPr lang="en-US" sz="1400" dirty="0"/>
              <a:t>, C. (2022, May 17). </a:t>
            </a:r>
            <a:r>
              <a:rPr lang="en-US" sz="1400" i="1" dirty="0"/>
              <a:t>Cognitive Behavioral Therapy: What Is It and How Does It Work?</a:t>
            </a:r>
            <a:r>
              <a:rPr lang="en-US" sz="1400" dirty="0"/>
              <a:t> Healthline. https://www.healthline.com/health/cognitive-behavioral-therapy</a:t>
            </a:r>
          </a:p>
          <a:p>
            <a:pPr algn="ctr" eaLnBrk="1" hangingPunct="1"/>
            <a:endParaRPr lang="en-US" sz="1600" dirty="0"/>
          </a:p>
          <a:p>
            <a:pPr algn="ctr" eaLnBrk="1" hangingPunct="1"/>
            <a:endParaRPr lang="en-US" sz="1600" dirty="0"/>
          </a:p>
          <a:p>
            <a:pPr algn="ctr" eaLnBrk="1" hangingPunct="1"/>
            <a:endParaRPr lang="en-US" sz="1600" dirty="0"/>
          </a:p>
          <a:p>
            <a:pPr algn="ctr" eaLnBrk="1" hangingPunct="1"/>
            <a:endParaRPr lang="en-US" sz="1600" dirty="0"/>
          </a:p>
          <a:p>
            <a:pPr algn="ctr" eaLnBrk="1" hangingPunct="1"/>
            <a:endParaRPr lang="en-US" altLang="en-US" sz="1800" b="1" dirty="0">
              <a:solidFill>
                <a:srgbClr val="C00000"/>
              </a:solidFill>
              <a:latin typeface="Times New Roman" pitchFamily="18" charset="0"/>
              <a:cs typeface="Times New Roman" pitchFamily="18" charset="0"/>
            </a:endParaRPr>
          </a:p>
          <a:p>
            <a:pPr eaLnBrk="1" hangingPunct="1"/>
            <a:endParaRPr lang="en-US" altLang="en-US" sz="4000" b="1" dirty="0">
              <a:solidFill>
                <a:srgbClr val="C0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932</TotalTime>
  <Words>1417</Words>
  <Application>Microsoft Office PowerPoint</Application>
  <PresentationFormat>Custom</PresentationFormat>
  <Paragraphs>128</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Cognitive Behavioral Therapy</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Ajama Inyang Mercy</cp:lastModifiedBy>
  <cp:revision>95</cp:revision>
  <dcterms:created xsi:type="dcterms:W3CDTF">2006-07-24T13:54:15Z</dcterms:created>
  <dcterms:modified xsi:type="dcterms:W3CDTF">2022-11-30T19:01:35Z</dcterms:modified>
</cp:coreProperties>
</file>