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3716000" cy="82296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97"/>
  </p:normalViewPr>
  <p:slideViewPr>
    <p:cSldViewPr>
      <p:cViewPr varScale="1">
        <p:scale>
          <a:sx n="81" d="100"/>
          <a:sy n="81" d="100"/>
        </p:scale>
        <p:origin x="1326" y="60"/>
      </p:cViewPr>
      <p:guideLst>
        <p:guide orient="horz" pos="2592"/>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EEA4C4E-FC0B-4B40-84A2-695A92DA22C1}"/>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ltLang="en-US"/>
          </a:p>
        </p:txBody>
      </p:sp>
      <p:sp>
        <p:nvSpPr>
          <p:cNvPr id="4099" name="Rectangle 3">
            <a:extLst>
              <a:ext uri="{FF2B5EF4-FFF2-40B4-BE49-F238E27FC236}">
                <a16:creationId xmlns:a16="http://schemas.microsoft.com/office/drawing/2014/main" id="{FF832C9C-D919-48BC-8AEF-4D58A5A3E891}"/>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BF0B23BF-3DF3-46F4-B28A-7ADCF2340D57}"/>
              </a:ext>
            </a:extLst>
          </p:cNvPr>
          <p:cNvSpPr>
            <a:spLocks noGrp="1" noRot="1" noChangeAspect="1" noChangeArrowheads="1" noTextEdit="1"/>
          </p:cNvSpPr>
          <p:nvPr>
            <p:ph type="sldImg" idx="2"/>
          </p:nvPr>
        </p:nvSpPr>
        <p:spPr bwMode="auto">
          <a:xfrm>
            <a:off x="657225" y="720725"/>
            <a:ext cx="60007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EBEB755-5527-4367-867A-04D78B0536BB}"/>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6BC09485-F05B-4459-B625-BD6FA67A1D32}"/>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ltLang="en-US"/>
          </a:p>
        </p:txBody>
      </p:sp>
      <p:sp>
        <p:nvSpPr>
          <p:cNvPr id="4103" name="Rectangle 7">
            <a:extLst>
              <a:ext uri="{FF2B5EF4-FFF2-40B4-BE49-F238E27FC236}">
                <a16:creationId xmlns:a16="http://schemas.microsoft.com/office/drawing/2014/main" id="{E3C4E32C-9807-4B61-ABA8-61A7D7474E57}"/>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4EAF95F9-1D72-4B58-B8A1-C8395409B0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0F17CC8-3F79-4B4D-BF57-6C799E8116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6A09AA-4CD5-4F13-93E3-052260DEA19A}" type="slidenum">
              <a:rPr lang="en-US" altLang="en-US" sz="1300"/>
              <a:pPr>
                <a:spcBef>
                  <a:spcPct val="0"/>
                </a:spcBef>
              </a:pPr>
              <a:t>1</a:t>
            </a:fld>
            <a:endParaRPr lang="en-US" altLang="en-US" sz="1300"/>
          </a:p>
        </p:txBody>
      </p:sp>
      <p:sp>
        <p:nvSpPr>
          <p:cNvPr id="4099" name="Rectangle 2">
            <a:extLst>
              <a:ext uri="{FF2B5EF4-FFF2-40B4-BE49-F238E27FC236}">
                <a16:creationId xmlns:a16="http://schemas.microsoft.com/office/drawing/2014/main" id="{36D0E35A-A264-4BE7-94A9-2745EF0A3274}"/>
              </a:ext>
            </a:extLst>
          </p:cNvPr>
          <p:cNvSpPr>
            <a:spLocks noGrp="1" noRot="1" noChangeAspect="1" noChangeArrowheads="1" noTextEdit="1"/>
          </p:cNvSpPr>
          <p:nvPr>
            <p:ph type="sldImg"/>
          </p:nvPr>
        </p:nvSpPr>
        <p:spPr>
          <a:xfrm>
            <a:off x="655638" y="719138"/>
            <a:ext cx="6007100" cy="3603625"/>
          </a:xfrm>
          <a:ln/>
        </p:spPr>
      </p:sp>
      <p:sp>
        <p:nvSpPr>
          <p:cNvPr id="4100" name="Rectangle 3">
            <a:extLst>
              <a:ext uri="{FF2B5EF4-FFF2-40B4-BE49-F238E27FC236}">
                <a16:creationId xmlns:a16="http://schemas.microsoft.com/office/drawing/2014/main" id="{AB9B3E6F-2466-4820-B835-2D8B38BC6345}"/>
              </a:ext>
            </a:extLst>
          </p:cNvPr>
          <p:cNvSpPr>
            <a:spLocks noGrp="1" noChangeArrowheads="1"/>
          </p:cNvSpPr>
          <p:nvPr>
            <p:ph type="body" idx="1"/>
          </p:nvPr>
        </p:nvSpPr>
        <p:spPr>
          <a:xfrm>
            <a:off x="731838" y="4562475"/>
            <a:ext cx="5851525"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Title sections should be:  </a:t>
            </a:r>
            <a:r>
              <a:rPr lang="en-US" altLang="en-US" b="1" dirty="0">
                <a:latin typeface="Arial" panose="020B0604020202020204" pitchFamily="34" charset="0"/>
              </a:rPr>
              <a:t>Abstract, Overview </a:t>
            </a:r>
            <a:r>
              <a:rPr lang="en-US" altLang="en-US" dirty="0">
                <a:latin typeface="Arial" panose="020B0604020202020204" pitchFamily="34" charset="0"/>
              </a:rPr>
              <a:t>(definition of the therapy modality, main points or guides), </a:t>
            </a:r>
            <a:r>
              <a:rPr lang="en-US" altLang="en-US" b="1" dirty="0">
                <a:latin typeface="Arial" panose="020B0604020202020204" pitchFamily="34" charset="0"/>
              </a:rPr>
              <a:t>Background</a:t>
            </a:r>
            <a:r>
              <a:rPr lang="en-US" altLang="en-US" dirty="0">
                <a:latin typeface="Arial" panose="020B0604020202020204" pitchFamily="34" charset="0"/>
              </a:rPr>
              <a:t> (background of therapy modality, theories, developers), </a:t>
            </a:r>
            <a:r>
              <a:rPr lang="en-US" altLang="en-US" b="1" dirty="0">
                <a:latin typeface="Arial" panose="020B0604020202020204" pitchFamily="34" charset="0"/>
              </a:rPr>
              <a:t>Evidence </a:t>
            </a:r>
            <a:r>
              <a:rPr lang="en-US" altLang="en-US" dirty="0">
                <a:latin typeface="Arial" panose="020B0604020202020204" pitchFamily="34" charset="0"/>
              </a:rPr>
              <a:t>(EBP for use), </a:t>
            </a:r>
            <a:r>
              <a:rPr lang="en-US" altLang="en-US" b="1" dirty="0">
                <a:latin typeface="Arial" panose="020B0604020202020204" pitchFamily="34" charset="0"/>
              </a:rPr>
              <a:t>Populations, Current Trends, Tx Guidelines/ Recommendations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555875"/>
            <a:ext cx="11658600" cy="1765300"/>
          </a:xfrm>
        </p:spPr>
        <p:txBody>
          <a:bodyPr/>
          <a:lstStyle/>
          <a:p>
            <a:r>
              <a:rPr lang="en-US"/>
              <a:t>Click to edit Master title style</a:t>
            </a:r>
          </a:p>
        </p:txBody>
      </p:sp>
      <p:sp>
        <p:nvSpPr>
          <p:cNvPr id="3" name="Subtitle 2"/>
          <p:cNvSpPr>
            <a:spLocks noGrp="1"/>
          </p:cNvSpPr>
          <p:nvPr>
            <p:ph type="subTitle" idx="1"/>
          </p:nvPr>
        </p:nvSpPr>
        <p:spPr>
          <a:xfrm>
            <a:off x="2057400" y="4664075"/>
            <a:ext cx="9601200" cy="2101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5AE5C1-DD12-443F-AC75-4EB095F35C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96B793E-35E1-4C35-A174-1190E6181D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A6E1BE7-A930-4B6C-891F-BDBCF37DC324}"/>
              </a:ext>
            </a:extLst>
          </p:cNvPr>
          <p:cNvSpPr>
            <a:spLocks noGrp="1" noChangeArrowheads="1"/>
          </p:cNvSpPr>
          <p:nvPr>
            <p:ph type="sldNum" sz="quarter" idx="12"/>
          </p:nvPr>
        </p:nvSpPr>
        <p:spPr>
          <a:ln/>
        </p:spPr>
        <p:txBody>
          <a:bodyPr/>
          <a:lstStyle>
            <a:lvl1pPr>
              <a:defRPr/>
            </a:lvl1pPr>
          </a:lstStyle>
          <a:p>
            <a:pPr>
              <a:defRPr/>
            </a:pPr>
            <a:fld id="{EAABC098-10FE-4B3C-998A-2C17A2B44ACC}" type="slidenum">
              <a:rPr lang="en-US" altLang="en-US"/>
              <a:pPr>
                <a:defRPr/>
              </a:pPr>
              <a:t>‹#›</a:t>
            </a:fld>
            <a:endParaRPr lang="en-US" altLang="en-US"/>
          </a:p>
        </p:txBody>
      </p:sp>
    </p:spTree>
    <p:extLst>
      <p:ext uri="{BB962C8B-B14F-4D97-AF65-F5344CB8AC3E}">
        <p14:creationId xmlns:p14="http://schemas.microsoft.com/office/powerpoint/2010/main" val="262464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1A6E95-F214-4163-A08D-B38584C072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E8A9DB3-B382-40ED-A616-0805E33F12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B7B204-83B1-4B69-B398-CD4E9CE3B4BD}"/>
              </a:ext>
            </a:extLst>
          </p:cNvPr>
          <p:cNvSpPr>
            <a:spLocks noGrp="1" noChangeArrowheads="1"/>
          </p:cNvSpPr>
          <p:nvPr>
            <p:ph type="sldNum" sz="quarter" idx="12"/>
          </p:nvPr>
        </p:nvSpPr>
        <p:spPr>
          <a:ln/>
        </p:spPr>
        <p:txBody>
          <a:bodyPr/>
          <a:lstStyle>
            <a:lvl1pPr>
              <a:defRPr/>
            </a:lvl1pPr>
          </a:lstStyle>
          <a:p>
            <a:pPr>
              <a:defRPr/>
            </a:pPr>
            <a:fld id="{8F27DF50-7202-4AE1-AF4C-CD7E88E3F6B1}" type="slidenum">
              <a:rPr lang="en-US" altLang="en-US"/>
              <a:pPr>
                <a:defRPr/>
              </a:pPr>
              <a:t>‹#›</a:t>
            </a:fld>
            <a:endParaRPr lang="en-US" altLang="en-US"/>
          </a:p>
        </p:txBody>
      </p:sp>
    </p:spTree>
    <p:extLst>
      <p:ext uri="{BB962C8B-B14F-4D97-AF65-F5344CB8AC3E}">
        <p14:creationId xmlns:p14="http://schemas.microsoft.com/office/powerpoint/2010/main" val="106432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28613"/>
            <a:ext cx="3086100" cy="702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28613"/>
            <a:ext cx="9105900" cy="702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9F83D8-E42E-42BA-9573-35AC1C5BF2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9BE5CB-249A-46F3-9370-920CC5419D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2E568EE-CED9-45D0-A9EF-395ED82A8FA9}"/>
              </a:ext>
            </a:extLst>
          </p:cNvPr>
          <p:cNvSpPr>
            <a:spLocks noGrp="1" noChangeArrowheads="1"/>
          </p:cNvSpPr>
          <p:nvPr>
            <p:ph type="sldNum" sz="quarter" idx="12"/>
          </p:nvPr>
        </p:nvSpPr>
        <p:spPr>
          <a:ln/>
        </p:spPr>
        <p:txBody>
          <a:bodyPr/>
          <a:lstStyle>
            <a:lvl1pPr>
              <a:defRPr/>
            </a:lvl1pPr>
          </a:lstStyle>
          <a:p>
            <a:pPr>
              <a:defRPr/>
            </a:pPr>
            <a:fld id="{65120E31-B334-405C-B01E-9EE25AACF289}" type="slidenum">
              <a:rPr lang="en-US" altLang="en-US"/>
              <a:pPr>
                <a:defRPr/>
              </a:pPr>
              <a:t>‹#›</a:t>
            </a:fld>
            <a:endParaRPr lang="en-US" altLang="en-US"/>
          </a:p>
        </p:txBody>
      </p:sp>
    </p:spTree>
    <p:extLst>
      <p:ext uri="{BB962C8B-B14F-4D97-AF65-F5344CB8AC3E}">
        <p14:creationId xmlns:p14="http://schemas.microsoft.com/office/powerpoint/2010/main" val="342865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53D3CF-43F6-4C4F-8834-E35BF6A3F3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143DCC-16FF-4845-9173-C5670CE6CD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F0A8712-B968-4B6A-AD5E-8D0E40C66CD3}"/>
              </a:ext>
            </a:extLst>
          </p:cNvPr>
          <p:cNvSpPr>
            <a:spLocks noGrp="1" noChangeArrowheads="1"/>
          </p:cNvSpPr>
          <p:nvPr>
            <p:ph type="sldNum" sz="quarter" idx="12"/>
          </p:nvPr>
        </p:nvSpPr>
        <p:spPr>
          <a:ln/>
        </p:spPr>
        <p:txBody>
          <a:bodyPr/>
          <a:lstStyle>
            <a:lvl1pPr>
              <a:defRPr/>
            </a:lvl1pPr>
          </a:lstStyle>
          <a:p>
            <a:pPr>
              <a:defRPr/>
            </a:pPr>
            <a:fld id="{4291CA24-BB68-4294-B988-DB4CD0D3758E}" type="slidenum">
              <a:rPr lang="en-US" altLang="en-US"/>
              <a:pPr>
                <a:defRPr/>
              </a:pPr>
              <a:t>‹#›</a:t>
            </a:fld>
            <a:endParaRPr lang="en-US" altLang="en-US"/>
          </a:p>
        </p:txBody>
      </p:sp>
    </p:spTree>
    <p:extLst>
      <p:ext uri="{BB962C8B-B14F-4D97-AF65-F5344CB8AC3E}">
        <p14:creationId xmlns:p14="http://schemas.microsoft.com/office/powerpoint/2010/main" val="352794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4263" y="5287963"/>
            <a:ext cx="11658600" cy="16351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84263" y="3487738"/>
            <a:ext cx="11658600"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4BB8E03-2636-4089-AA27-713944F92A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DE9B5B-14A2-4722-B79D-8949B3F828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1256A2-8AB2-46FF-906C-B3BCD9594252}"/>
              </a:ext>
            </a:extLst>
          </p:cNvPr>
          <p:cNvSpPr>
            <a:spLocks noGrp="1" noChangeArrowheads="1"/>
          </p:cNvSpPr>
          <p:nvPr>
            <p:ph type="sldNum" sz="quarter" idx="12"/>
          </p:nvPr>
        </p:nvSpPr>
        <p:spPr>
          <a:ln/>
        </p:spPr>
        <p:txBody>
          <a:bodyPr/>
          <a:lstStyle>
            <a:lvl1pPr>
              <a:defRPr/>
            </a:lvl1pPr>
          </a:lstStyle>
          <a:p>
            <a:pPr>
              <a:defRPr/>
            </a:pPr>
            <a:fld id="{6CED7D4B-0D20-41FD-B50D-FAA890F3F10C}" type="slidenum">
              <a:rPr lang="en-US" altLang="en-US"/>
              <a:pPr>
                <a:defRPr/>
              </a:pPr>
              <a:t>‹#›</a:t>
            </a:fld>
            <a:endParaRPr lang="en-US" altLang="en-US"/>
          </a:p>
        </p:txBody>
      </p:sp>
    </p:spTree>
    <p:extLst>
      <p:ext uri="{BB962C8B-B14F-4D97-AF65-F5344CB8AC3E}">
        <p14:creationId xmlns:p14="http://schemas.microsoft.com/office/powerpoint/2010/main" val="9229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19288"/>
            <a:ext cx="6096000"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34200" y="1919288"/>
            <a:ext cx="6096000" cy="543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DDE028-474C-4D9F-BB1E-A3ED8B2065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6B7A45D-A93F-4DB5-92C5-46421707AF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DCDF21D-1049-4522-BD8E-D0723287EFCA}"/>
              </a:ext>
            </a:extLst>
          </p:cNvPr>
          <p:cNvSpPr>
            <a:spLocks noGrp="1" noChangeArrowheads="1"/>
          </p:cNvSpPr>
          <p:nvPr>
            <p:ph type="sldNum" sz="quarter" idx="12"/>
          </p:nvPr>
        </p:nvSpPr>
        <p:spPr>
          <a:ln/>
        </p:spPr>
        <p:txBody>
          <a:bodyPr/>
          <a:lstStyle>
            <a:lvl1pPr>
              <a:defRPr/>
            </a:lvl1pPr>
          </a:lstStyle>
          <a:p>
            <a:pPr>
              <a:defRPr/>
            </a:pPr>
            <a:fld id="{6E8BB539-7EB7-4DCF-806F-C45A4DF537EF}" type="slidenum">
              <a:rPr lang="en-US" altLang="en-US"/>
              <a:pPr>
                <a:defRPr/>
              </a:pPr>
              <a:t>‹#›</a:t>
            </a:fld>
            <a:endParaRPr lang="en-US" altLang="en-US"/>
          </a:p>
        </p:txBody>
      </p:sp>
    </p:spTree>
    <p:extLst>
      <p:ext uri="{BB962C8B-B14F-4D97-AF65-F5344CB8AC3E}">
        <p14:creationId xmlns:p14="http://schemas.microsoft.com/office/powerpoint/2010/main" val="70196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1234440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841500"/>
            <a:ext cx="6061075"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09850"/>
            <a:ext cx="6061075"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841500"/>
            <a:ext cx="6062662"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967538" y="2609850"/>
            <a:ext cx="6062662"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41B1AA-3757-49AF-9836-A62B82DB2C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A80AC88-7D3E-4080-8CA4-A262F26410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C354585-D084-4724-B2A4-77DD4170A5C5}"/>
              </a:ext>
            </a:extLst>
          </p:cNvPr>
          <p:cNvSpPr>
            <a:spLocks noGrp="1" noChangeArrowheads="1"/>
          </p:cNvSpPr>
          <p:nvPr>
            <p:ph type="sldNum" sz="quarter" idx="12"/>
          </p:nvPr>
        </p:nvSpPr>
        <p:spPr>
          <a:ln/>
        </p:spPr>
        <p:txBody>
          <a:bodyPr/>
          <a:lstStyle>
            <a:lvl1pPr>
              <a:defRPr/>
            </a:lvl1pPr>
          </a:lstStyle>
          <a:p>
            <a:pPr>
              <a:defRPr/>
            </a:pPr>
            <a:fld id="{1184B743-825F-4617-A057-F7FFD4C639DD}" type="slidenum">
              <a:rPr lang="en-US" altLang="en-US"/>
              <a:pPr>
                <a:defRPr/>
              </a:pPr>
              <a:t>‹#›</a:t>
            </a:fld>
            <a:endParaRPr lang="en-US" altLang="en-US"/>
          </a:p>
        </p:txBody>
      </p:sp>
    </p:spTree>
    <p:extLst>
      <p:ext uri="{BB962C8B-B14F-4D97-AF65-F5344CB8AC3E}">
        <p14:creationId xmlns:p14="http://schemas.microsoft.com/office/powerpoint/2010/main" val="86615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55CDA56-971C-45AA-9FB8-57A9D8DA1B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4F86E60-EB3C-4B84-80EA-8843D5C19B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D1CBEBB-A199-4D57-BF7E-81DD6E6DEE2B}"/>
              </a:ext>
            </a:extLst>
          </p:cNvPr>
          <p:cNvSpPr>
            <a:spLocks noGrp="1" noChangeArrowheads="1"/>
          </p:cNvSpPr>
          <p:nvPr>
            <p:ph type="sldNum" sz="quarter" idx="12"/>
          </p:nvPr>
        </p:nvSpPr>
        <p:spPr>
          <a:ln/>
        </p:spPr>
        <p:txBody>
          <a:bodyPr/>
          <a:lstStyle>
            <a:lvl1pPr>
              <a:defRPr/>
            </a:lvl1pPr>
          </a:lstStyle>
          <a:p>
            <a:pPr>
              <a:defRPr/>
            </a:pPr>
            <a:fld id="{0E702F05-80AB-4531-ACBA-CC2C11687531}" type="slidenum">
              <a:rPr lang="en-US" altLang="en-US"/>
              <a:pPr>
                <a:defRPr/>
              </a:pPr>
              <a:t>‹#›</a:t>
            </a:fld>
            <a:endParaRPr lang="en-US" altLang="en-US"/>
          </a:p>
        </p:txBody>
      </p:sp>
    </p:spTree>
    <p:extLst>
      <p:ext uri="{BB962C8B-B14F-4D97-AF65-F5344CB8AC3E}">
        <p14:creationId xmlns:p14="http://schemas.microsoft.com/office/powerpoint/2010/main" val="26620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E40114-E2BB-4100-8E0A-1767731FB7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9150388-AC57-452A-B2D4-0EEC97451D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48CE551-D7E4-4D70-A639-4B624D002B73}"/>
              </a:ext>
            </a:extLst>
          </p:cNvPr>
          <p:cNvSpPr>
            <a:spLocks noGrp="1" noChangeArrowheads="1"/>
          </p:cNvSpPr>
          <p:nvPr>
            <p:ph type="sldNum" sz="quarter" idx="12"/>
          </p:nvPr>
        </p:nvSpPr>
        <p:spPr>
          <a:ln/>
        </p:spPr>
        <p:txBody>
          <a:bodyPr/>
          <a:lstStyle>
            <a:lvl1pPr>
              <a:defRPr/>
            </a:lvl1pPr>
          </a:lstStyle>
          <a:p>
            <a:pPr>
              <a:defRPr/>
            </a:pPr>
            <a:fld id="{DE08FFA5-6353-476F-B872-A5004FD6A254}" type="slidenum">
              <a:rPr lang="en-US" altLang="en-US"/>
              <a:pPr>
                <a:defRPr/>
              </a:pPr>
              <a:t>‹#›</a:t>
            </a:fld>
            <a:endParaRPr lang="en-US" altLang="en-US"/>
          </a:p>
        </p:txBody>
      </p:sp>
    </p:spTree>
    <p:extLst>
      <p:ext uri="{BB962C8B-B14F-4D97-AF65-F5344CB8AC3E}">
        <p14:creationId xmlns:p14="http://schemas.microsoft.com/office/powerpoint/2010/main" val="15788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27025"/>
            <a:ext cx="4513263" cy="1395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362575" y="327025"/>
            <a:ext cx="7667625"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722438"/>
            <a:ext cx="4513263"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BDC26D1-58C3-49E1-86AD-068706C22B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F09485C-A0C1-42BE-93B7-4830257798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653319E-1A0C-4254-990B-58DDA591FC54}"/>
              </a:ext>
            </a:extLst>
          </p:cNvPr>
          <p:cNvSpPr>
            <a:spLocks noGrp="1" noChangeArrowheads="1"/>
          </p:cNvSpPr>
          <p:nvPr>
            <p:ph type="sldNum" sz="quarter" idx="12"/>
          </p:nvPr>
        </p:nvSpPr>
        <p:spPr>
          <a:ln/>
        </p:spPr>
        <p:txBody>
          <a:bodyPr/>
          <a:lstStyle>
            <a:lvl1pPr>
              <a:defRPr/>
            </a:lvl1pPr>
          </a:lstStyle>
          <a:p>
            <a:pPr>
              <a:defRPr/>
            </a:pPr>
            <a:fld id="{1A89E9A9-E39E-4B1C-B655-B6383FBB2726}" type="slidenum">
              <a:rPr lang="en-US" altLang="en-US"/>
              <a:pPr>
                <a:defRPr/>
              </a:pPr>
              <a:t>‹#›</a:t>
            </a:fld>
            <a:endParaRPr lang="en-US" altLang="en-US"/>
          </a:p>
        </p:txBody>
      </p:sp>
    </p:spTree>
    <p:extLst>
      <p:ext uri="{BB962C8B-B14F-4D97-AF65-F5344CB8AC3E}">
        <p14:creationId xmlns:p14="http://schemas.microsoft.com/office/powerpoint/2010/main" val="332152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225" y="5761038"/>
            <a:ext cx="8229600" cy="679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89225" y="735013"/>
            <a:ext cx="8229600" cy="493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689225" y="6440488"/>
            <a:ext cx="8229600"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9620EB-C22E-4A02-A764-3E3D9FE77A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E1C387A-DD26-48F8-8F3B-3644C5F33A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3BF3070-43CF-49C4-853C-5751C236C6DF}"/>
              </a:ext>
            </a:extLst>
          </p:cNvPr>
          <p:cNvSpPr>
            <a:spLocks noGrp="1" noChangeArrowheads="1"/>
          </p:cNvSpPr>
          <p:nvPr>
            <p:ph type="sldNum" sz="quarter" idx="12"/>
          </p:nvPr>
        </p:nvSpPr>
        <p:spPr>
          <a:ln/>
        </p:spPr>
        <p:txBody>
          <a:bodyPr/>
          <a:lstStyle>
            <a:lvl1pPr>
              <a:defRPr/>
            </a:lvl1pPr>
          </a:lstStyle>
          <a:p>
            <a:pPr>
              <a:defRPr/>
            </a:pPr>
            <a:fld id="{785E86BD-3E34-4D30-9E29-2F67BF85FF2A}" type="slidenum">
              <a:rPr lang="en-US" altLang="en-US"/>
              <a:pPr>
                <a:defRPr/>
              </a:pPr>
              <a:t>‹#›</a:t>
            </a:fld>
            <a:endParaRPr lang="en-US" altLang="en-US"/>
          </a:p>
        </p:txBody>
      </p:sp>
    </p:spTree>
    <p:extLst>
      <p:ext uri="{BB962C8B-B14F-4D97-AF65-F5344CB8AC3E}">
        <p14:creationId xmlns:p14="http://schemas.microsoft.com/office/powerpoint/2010/main" val="336529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0B9F11-8A79-4B9F-83DA-20EE9816A60E}"/>
              </a:ext>
            </a:extLst>
          </p:cNvPr>
          <p:cNvSpPr>
            <a:spLocks noGrp="1" noChangeArrowheads="1"/>
          </p:cNvSpPr>
          <p:nvPr>
            <p:ph type="title"/>
          </p:nvPr>
        </p:nvSpPr>
        <p:spPr bwMode="auto">
          <a:xfrm>
            <a:off x="685800" y="328613"/>
            <a:ext cx="1234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392" tIns="62696" rIns="125392" bIns="6269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EE8BC8-0692-4784-926B-C59D38B466D2}"/>
              </a:ext>
            </a:extLst>
          </p:cNvPr>
          <p:cNvSpPr>
            <a:spLocks noGrp="1" noChangeArrowheads="1"/>
          </p:cNvSpPr>
          <p:nvPr>
            <p:ph type="body" idx="1"/>
          </p:nvPr>
        </p:nvSpPr>
        <p:spPr bwMode="auto">
          <a:xfrm>
            <a:off x="685800" y="1919288"/>
            <a:ext cx="123444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392" tIns="62696" rIns="125392" bIns="626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223E2B3-B3DD-4A70-987A-8C24AC0DF0F0}"/>
              </a:ext>
            </a:extLst>
          </p:cNvPr>
          <p:cNvSpPr>
            <a:spLocks noGrp="1" noChangeArrowheads="1"/>
          </p:cNvSpPr>
          <p:nvPr>
            <p:ph type="dt" sz="half" idx="2"/>
          </p:nvPr>
        </p:nvSpPr>
        <p:spPr bwMode="auto">
          <a:xfrm>
            <a:off x="685800" y="7494588"/>
            <a:ext cx="3200400" cy="571500"/>
          </a:xfrm>
          <a:prstGeom prst="rect">
            <a:avLst/>
          </a:prstGeom>
          <a:noFill/>
          <a:ln>
            <a:noFill/>
          </a:ln>
          <a:effectLst/>
        </p:spPr>
        <p:txBody>
          <a:bodyPr vert="horz" wrap="square" lIns="125392" tIns="62696" rIns="125392" bIns="62696" numCol="1" anchor="t" anchorCtr="0" compatLnSpc="1">
            <a:prstTxWarp prst="textNoShape">
              <a:avLst/>
            </a:prstTxWarp>
          </a:bodyPr>
          <a:lstStyle>
            <a:lvl1pPr eaLnBrk="1" hangingPunct="1">
              <a:defRPr sz="19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E4B59E6A-F9B2-4147-9EE7-5911DA16C2A2}"/>
              </a:ext>
            </a:extLst>
          </p:cNvPr>
          <p:cNvSpPr>
            <a:spLocks noGrp="1" noChangeArrowheads="1"/>
          </p:cNvSpPr>
          <p:nvPr>
            <p:ph type="ftr" sz="quarter" idx="3"/>
          </p:nvPr>
        </p:nvSpPr>
        <p:spPr bwMode="auto">
          <a:xfrm>
            <a:off x="4686300" y="7494588"/>
            <a:ext cx="4343400" cy="571500"/>
          </a:xfrm>
          <a:prstGeom prst="rect">
            <a:avLst/>
          </a:prstGeom>
          <a:noFill/>
          <a:ln>
            <a:noFill/>
          </a:ln>
          <a:effectLst/>
        </p:spPr>
        <p:txBody>
          <a:bodyPr vert="horz" wrap="square" lIns="125392" tIns="62696" rIns="125392" bIns="62696" numCol="1" anchor="t" anchorCtr="0" compatLnSpc="1">
            <a:prstTxWarp prst="textNoShape">
              <a:avLst/>
            </a:prstTxWarp>
          </a:bodyPr>
          <a:lstStyle>
            <a:lvl1pPr algn="ctr" eaLnBrk="1" hangingPunct="1">
              <a:defRPr sz="19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1D8F064D-6AA3-42A2-B83E-05CE9B3440C2}"/>
              </a:ext>
            </a:extLst>
          </p:cNvPr>
          <p:cNvSpPr>
            <a:spLocks noGrp="1" noChangeArrowheads="1"/>
          </p:cNvSpPr>
          <p:nvPr>
            <p:ph type="sldNum" sz="quarter" idx="4"/>
          </p:nvPr>
        </p:nvSpPr>
        <p:spPr bwMode="auto">
          <a:xfrm>
            <a:off x="9829800" y="7494588"/>
            <a:ext cx="3200400" cy="571500"/>
          </a:xfrm>
          <a:prstGeom prst="rect">
            <a:avLst/>
          </a:prstGeom>
          <a:noFill/>
          <a:ln>
            <a:noFill/>
          </a:ln>
          <a:effectLst/>
        </p:spPr>
        <p:txBody>
          <a:bodyPr vert="horz" wrap="square" lIns="125392" tIns="62696" rIns="125392" bIns="62696" numCol="1" anchor="t" anchorCtr="0" compatLnSpc="1">
            <a:prstTxWarp prst="textNoShape">
              <a:avLst/>
            </a:prstTxWarp>
          </a:bodyPr>
          <a:lstStyle>
            <a:lvl1pPr algn="r" eaLnBrk="1" hangingPunct="1">
              <a:defRPr sz="1900" smtClean="0"/>
            </a:lvl1pPr>
          </a:lstStyle>
          <a:p>
            <a:pPr>
              <a:defRPr/>
            </a:pPr>
            <a:fld id="{A9D793E7-4773-4B30-8ED9-9726AB29EA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125" rtl="0" eaLnBrk="0" fontAlgn="base" hangingPunct="0">
        <a:spcBef>
          <a:spcPct val="0"/>
        </a:spcBef>
        <a:spcAft>
          <a:spcPct val="0"/>
        </a:spcAft>
        <a:defRPr sz="6100">
          <a:solidFill>
            <a:schemeClr val="tx2"/>
          </a:solidFill>
          <a:latin typeface="+mj-lt"/>
          <a:ea typeface="+mj-ea"/>
          <a:cs typeface="+mj-cs"/>
        </a:defRPr>
      </a:lvl1pPr>
      <a:lvl2pPr algn="ctr" defTabSz="1254125" rtl="0" eaLnBrk="0" fontAlgn="base" hangingPunct="0">
        <a:spcBef>
          <a:spcPct val="0"/>
        </a:spcBef>
        <a:spcAft>
          <a:spcPct val="0"/>
        </a:spcAft>
        <a:defRPr sz="6100">
          <a:solidFill>
            <a:schemeClr val="tx2"/>
          </a:solidFill>
          <a:latin typeface="Arial" charset="0"/>
        </a:defRPr>
      </a:lvl2pPr>
      <a:lvl3pPr algn="ctr" defTabSz="1254125" rtl="0" eaLnBrk="0" fontAlgn="base" hangingPunct="0">
        <a:spcBef>
          <a:spcPct val="0"/>
        </a:spcBef>
        <a:spcAft>
          <a:spcPct val="0"/>
        </a:spcAft>
        <a:defRPr sz="6100">
          <a:solidFill>
            <a:schemeClr val="tx2"/>
          </a:solidFill>
          <a:latin typeface="Arial" charset="0"/>
        </a:defRPr>
      </a:lvl3pPr>
      <a:lvl4pPr algn="ctr" defTabSz="1254125" rtl="0" eaLnBrk="0" fontAlgn="base" hangingPunct="0">
        <a:spcBef>
          <a:spcPct val="0"/>
        </a:spcBef>
        <a:spcAft>
          <a:spcPct val="0"/>
        </a:spcAft>
        <a:defRPr sz="6100">
          <a:solidFill>
            <a:schemeClr val="tx2"/>
          </a:solidFill>
          <a:latin typeface="Arial" charset="0"/>
        </a:defRPr>
      </a:lvl4pPr>
      <a:lvl5pPr algn="ctr" defTabSz="1254125" rtl="0" eaLnBrk="0" fontAlgn="base" hangingPunct="0">
        <a:spcBef>
          <a:spcPct val="0"/>
        </a:spcBef>
        <a:spcAft>
          <a:spcPct val="0"/>
        </a:spcAft>
        <a:defRPr sz="6100">
          <a:solidFill>
            <a:schemeClr val="tx2"/>
          </a:solidFill>
          <a:latin typeface="Arial" charset="0"/>
        </a:defRPr>
      </a:lvl5pPr>
      <a:lvl6pPr marL="457200" algn="ctr" defTabSz="1254125" rtl="0" fontAlgn="base">
        <a:spcBef>
          <a:spcPct val="0"/>
        </a:spcBef>
        <a:spcAft>
          <a:spcPct val="0"/>
        </a:spcAft>
        <a:defRPr sz="6100">
          <a:solidFill>
            <a:schemeClr val="tx2"/>
          </a:solidFill>
          <a:latin typeface="Arial" charset="0"/>
        </a:defRPr>
      </a:lvl6pPr>
      <a:lvl7pPr marL="914400" algn="ctr" defTabSz="1254125" rtl="0" fontAlgn="base">
        <a:spcBef>
          <a:spcPct val="0"/>
        </a:spcBef>
        <a:spcAft>
          <a:spcPct val="0"/>
        </a:spcAft>
        <a:defRPr sz="6100">
          <a:solidFill>
            <a:schemeClr val="tx2"/>
          </a:solidFill>
          <a:latin typeface="Arial" charset="0"/>
        </a:defRPr>
      </a:lvl7pPr>
      <a:lvl8pPr marL="1371600" algn="ctr" defTabSz="1254125" rtl="0" fontAlgn="base">
        <a:spcBef>
          <a:spcPct val="0"/>
        </a:spcBef>
        <a:spcAft>
          <a:spcPct val="0"/>
        </a:spcAft>
        <a:defRPr sz="6100">
          <a:solidFill>
            <a:schemeClr val="tx2"/>
          </a:solidFill>
          <a:latin typeface="Arial" charset="0"/>
        </a:defRPr>
      </a:lvl8pPr>
      <a:lvl9pPr marL="1828800" algn="ctr" defTabSz="1254125" rtl="0" fontAlgn="base">
        <a:spcBef>
          <a:spcPct val="0"/>
        </a:spcBef>
        <a:spcAft>
          <a:spcPct val="0"/>
        </a:spcAft>
        <a:defRPr sz="6100">
          <a:solidFill>
            <a:schemeClr val="tx2"/>
          </a:solidFill>
          <a:latin typeface="Arial" charset="0"/>
        </a:defRPr>
      </a:lvl9pPr>
    </p:titleStyle>
    <p:bodyStyle>
      <a:lvl1pPr marL="469900" indent="-469900" algn="l" defTabSz="1254125" rtl="0" eaLnBrk="0" fontAlgn="base" hangingPunct="0">
        <a:spcBef>
          <a:spcPct val="20000"/>
        </a:spcBef>
        <a:spcAft>
          <a:spcPct val="0"/>
        </a:spcAft>
        <a:buChar char="•"/>
        <a:defRPr sz="4400">
          <a:solidFill>
            <a:schemeClr val="tx1"/>
          </a:solidFill>
          <a:latin typeface="+mn-lt"/>
          <a:ea typeface="+mn-ea"/>
          <a:cs typeface="+mn-cs"/>
        </a:defRPr>
      </a:lvl1pPr>
      <a:lvl2pPr marL="1019175" indent="-392113" algn="l" defTabSz="1254125" rtl="0" eaLnBrk="0" fontAlgn="base" hangingPunct="0">
        <a:spcBef>
          <a:spcPct val="20000"/>
        </a:spcBef>
        <a:spcAft>
          <a:spcPct val="0"/>
        </a:spcAft>
        <a:buChar char="–"/>
        <a:defRPr sz="3800">
          <a:solidFill>
            <a:schemeClr val="tx1"/>
          </a:solidFill>
          <a:latin typeface="+mn-lt"/>
        </a:defRPr>
      </a:lvl2pPr>
      <a:lvl3pPr marL="1566863" indent="-312738" algn="l" defTabSz="1254125" rtl="0" eaLnBrk="0" fontAlgn="base" hangingPunct="0">
        <a:spcBef>
          <a:spcPct val="20000"/>
        </a:spcBef>
        <a:spcAft>
          <a:spcPct val="0"/>
        </a:spcAft>
        <a:buChar char="•"/>
        <a:defRPr sz="3300">
          <a:solidFill>
            <a:schemeClr val="tx1"/>
          </a:solidFill>
          <a:latin typeface="+mn-lt"/>
        </a:defRPr>
      </a:lvl3pPr>
      <a:lvl4pPr marL="2193925" indent="-312738" algn="l" defTabSz="1254125" rtl="0" eaLnBrk="0" fontAlgn="base" hangingPunct="0">
        <a:spcBef>
          <a:spcPct val="20000"/>
        </a:spcBef>
        <a:spcAft>
          <a:spcPct val="0"/>
        </a:spcAft>
        <a:buChar char="–"/>
        <a:defRPr sz="2700">
          <a:solidFill>
            <a:schemeClr val="tx1"/>
          </a:solidFill>
          <a:latin typeface="+mn-lt"/>
        </a:defRPr>
      </a:lvl4pPr>
      <a:lvl5pPr marL="2820988" indent="-312738" algn="l" defTabSz="1254125" rtl="0" eaLnBrk="0" fontAlgn="base" hangingPunct="0">
        <a:spcBef>
          <a:spcPct val="20000"/>
        </a:spcBef>
        <a:spcAft>
          <a:spcPct val="0"/>
        </a:spcAft>
        <a:buChar char="»"/>
        <a:defRPr sz="2700">
          <a:solidFill>
            <a:schemeClr val="tx1"/>
          </a:solidFill>
          <a:latin typeface="+mn-lt"/>
        </a:defRPr>
      </a:lvl5pPr>
      <a:lvl6pPr marL="3278188" indent="-312738" algn="l" defTabSz="1254125" rtl="0" fontAlgn="base">
        <a:spcBef>
          <a:spcPct val="20000"/>
        </a:spcBef>
        <a:spcAft>
          <a:spcPct val="0"/>
        </a:spcAft>
        <a:buChar char="»"/>
        <a:defRPr sz="2700">
          <a:solidFill>
            <a:schemeClr val="tx1"/>
          </a:solidFill>
          <a:latin typeface="+mn-lt"/>
        </a:defRPr>
      </a:lvl6pPr>
      <a:lvl7pPr marL="3735388" indent="-312738" algn="l" defTabSz="1254125" rtl="0" fontAlgn="base">
        <a:spcBef>
          <a:spcPct val="20000"/>
        </a:spcBef>
        <a:spcAft>
          <a:spcPct val="0"/>
        </a:spcAft>
        <a:buChar char="»"/>
        <a:defRPr sz="2700">
          <a:solidFill>
            <a:schemeClr val="tx1"/>
          </a:solidFill>
          <a:latin typeface="+mn-lt"/>
        </a:defRPr>
      </a:lvl7pPr>
      <a:lvl8pPr marL="4192588" indent="-312738" algn="l" defTabSz="1254125" rtl="0" fontAlgn="base">
        <a:spcBef>
          <a:spcPct val="20000"/>
        </a:spcBef>
        <a:spcAft>
          <a:spcPct val="0"/>
        </a:spcAft>
        <a:buChar char="»"/>
        <a:defRPr sz="2700">
          <a:solidFill>
            <a:schemeClr val="tx1"/>
          </a:solidFill>
          <a:latin typeface="+mn-lt"/>
        </a:defRPr>
      </a:lvl8pPr>
      <a:lvl9pPr marL="4649788" indent="-312738" algn="l" defTabSz="1254125" rtl="0" fontAlgn="base">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doi.org/10.1016/j.beth.2018.03.00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3DE8B4-A170-462F-94C9-86815082A987}"/>
              </a:ext>
            </a:extLst>
          </p:cNvPr>
          <p:cNvSpPr>
            <a:spLocks noGrp="1" noChangeArrowheads="1"/>
          </p:cNvSpPr>
          <p:nvPr>
            <p:ph type="ctrTitle"/>
          </p:nvPr>
        </p:nvSpPr>
        <p:spPr>
          <a:xfrm>
            <a:off x="0" y="392113"/>
            <a:ext cx="13716000" cy="587375"/>
          </a:xfrm>
        </p:spPr>
        <p:txBody>
          <a:bodyPr/>
          <a:lstStyle/>
          <a:p>
            <a:pPr eaLnBrk="1" hangingPunct="1"/>
            <a:r>
              <a:rPr lang="en-US" altLang="en-US" sz="2800" i="1" u="sng" dirty="0">
                <a:ln w="0"/>
                <a:solidFill>
                  <a:schemeClr val="tx1"/>
                </a:solidFill>
                <a:effectLst>
                  <a:outerShdw blurRad="38100" dist="19050" dir="2700000" algn="tl" rotWithShape="0">
                    <a:schemeClr val="dk1">
                      <a:alpha val="40000"/>
                    </a:schemeClr>
                  </a:outerShdw>
                </a:effectLst>
              </a:rPr>
              <a:t>Psychiatric Disorders In Dialectal Behavioral Therapy   </a:t>
            </a:r>
          </a:p>
        </p:txBody>
      </p:sp>
      <p:sp>
        <p:nvSpPr>
          <p:cNvPr id="2051" name="Text Box 3">
            <a:extLst>
              <a:ext uri="{FF2B5EF4-FFF2-40B4-BE49-F238E27FC236}">
                <a16:creationId xmlns:a16="http://schemas.microsoft.com/office/drawing/2014/main" id="{FC1B7DDD-7DA7-4C41-8B1C-74678C66720B}"/>
              </a:ext>
            </a:extLst>
          </p:cNvPr>
          <p:cNvSpPr txBox="1">
            <a:spLocks noChangeArrowheads="1"/>
          </p:cNvSpPr>
          <p:nvPr/>
        </p:nvSpPr>
        <p:spPr bwMode="auto">
          <a:xfrm>
            <a:off x="391420" y="1161747"/>
            <a:ext cx="3200401" cy="8143362"/>
          </a:xfrm>
          <a:prstGeom prst="rect">
            <a:avLst/>
          </a:prstGeom>
          <a:noFill/>
          <a:ln w="9525">
            <a:noFill/>
            <a:miter lim="800000"/>
            <a:headEnd/>
            <a:tailEnd/>
          </a:ln>
          <a:effectLst/>
        </p:spPr>
        <p:txBody>
          <a:bodyPr wrap="square" lIns="63606" tIns="31803" rIns="63606" bIns="31803">
            <a:spAutoFit/>
          </a:bodyPr>
          <a:lstStyle/>
          <a:p>
            <a:pPr defTabSz="1035050" eaLnBrk="1" hangingPunct="1">
              <a:defRPr/>
            </a:pPr>
            <a:r>
              <a:rPr lang="en-US" altLang="en-US" sz="1100" b="1" dirty="0">
                <a:solidFill>
                  <a:srgbClr val="C00000"/>
                </a:solidFill>
                <a:highlight>
                  <a:srgbClr val="FFFF00"/>
                </a:highlight>
                <a:latin typeface="Times New Roman" pitchFamily="18" charset="0"/>
                <a:cs typeface="Times New Roman" pitchFamily="18" charset="0"/>
              </a:rPr>
              <a:t> </a:t>
            </a:r>
          </a:p>
          <a:p>
            <a:pPr defTabSz="1035050" eaLnBrk="1" hangingPunct="1">
              <a:defRPr/>
            </a:pPr>
            <a:r>
              <a:rPr lang="en-US" altLang="en-US" sz="1200" b="1" dirty="0">
                <a:solidFill>
                  <a:srgbClr val="C00000"/>
                </a:solidFill>
                <a:latin typeface="Times New Roman" pitchFamily="18" charset="0"/>
                <a:cs typeface="Times New Roman" pitchFamily="18" charset="0"/>
              </a:rPr>
              <a:t>Abstract </a:t>
            </a:r>
          </a:p>
          <a:p>
            <a:pPr defTabSz="1035050" eaLnBrk="1" hangingPunct="1">
              <a:defRPr/>
            </a:pPr>
            <a:endParaRPr lang="en-US" altLang="en-US" sz="1200" b="1" dirty="0">
              <a:solidFill>
                <a:srgbClr val="C00000"/>
              </a:solidFill>
              <a:latin typeface="Times New Roman" pitchFamily="18" charset="0"/>
              <a:cs typeface="Times New Roman" pitchFamily="18" charset="0"/>
            </a:endParaRPr>
          </a:p>
          <a:p>
            <a:pPr defTabSz="1035050" eaLnBrk="1" hangingPunct="1">
              <a:defRPr/>
            </a:pPr>
            <a:r>
              <a:rPr lang="en-US" altLang="en-US" sz="800" dirty="0">
                <a:latin typeface="+mn-lt"/>
                <a:cs typeface="Times New Roman" pitchFamily="18" charset="0"/>
              </a:rPr>
              <a:t>Dialectical Behavior Therapy (DBT) prioritizes suicidal behavior and other self-directed violence and suicidality, including suicide attempts, non-suicidal self-injury (NSSI), and suicidal ideation as the primary treatment targets. CBT has been shown to reduce self-directed violence as well as the incidence of mental crises </a:t>
            </a:r>
            <a:r>
              <a:rPr lang="en-US" sz="800" dirty="0">
                <a:latin typeface="+mn-lt"/>
                <a:cs typeface="Times New Roman" panose="02020603050405020304" pitchFamily="18" charset="0"/>
              </a:rPr>
              <a:t>(</a:t>
            </a:r>
            <a:r>
              <a:rPr lang="en-US" sz="800" dirty="0" err="1">
                <a:latin typeface="+mn-lt"/>
                <a:cs typeface="Times New Roman" panose="02020603050405020304" pitchFamily="18" charset="0"/>
              </a:rPr>
              <a:t>Barcan</a:t>
            </a:r>
            <a:r>
              <a:rPr lang="en-US" sz="800" dirty="0">
                <a:latin typeface="+mn-lt"/>
                <a:cs typeface="Times New Roman" panose="02020603050405020304" pitchFamily="18" charset="0"/>
              </a:rPr>
              <a:t>, 2020). </a:t>
            </a:r>
            <a:r>
              <a:rPr lang="en-US" sz="800" dirty="0">
                <a:effectLst/>
                <a:latin typeface="Times New Roman" panose="02020603050405020304" pitchFamily="18" charset="0"/>
              </a:rPr>
              <a:t>. </a:t>
            </a:r>
            <a:endParaRPr lang="en-US" altLang="en-US" sz="800" dirty="0">
              <a:latin typeface="+mn-lt"/>
              <a:cs typeface="Times New Roman" pitchFamily="18" charset="0"/>
            </a:endParaRPr>
          </a:p>
          <a:p>
            <a:pPr defTabSz="1035050" eaLnBrk="1" hangingPunct="1">
              <a:defRPr/>
            </a:pPr>
            <a:endParaRPr lang="en-US" altLang="en-US" sz="900" dirty="0">
              <a:highlight>
                <a:srgbClr val="FFFF00"/>
              </a:highlight>
              <a:latin typeface="Times New Roman" pitchFamily="18" charset="0"/>
              <a:cs typeface="Times New Roman" pitchFamily="18" charset="0"/>
            </a:endParaRPr>
          </a:p>
          <a:p>
            <a:pPr eaLnBrk="1" hangingPunct="1">
              <a:defRPr/>
            </a:pPr>
            <a:r>
              <a:rPr lang="en-US" sz="1200" b="1" i="0" dirty="0">
                <a:solidFill>
                  <a:srgbClr val="C00000"/>
                </a:solidFill>
                <a:effectLst/>
                <a:latin typeface="Times New Roman" panose="02020603050405020304" pitchFamily="18" charset="0"/>
                <a:cs typeface="Times New Roman" panose="02020603050405020304" pitchFamily="18" charset="0"/>
              </a:rPr>
              <a:t>Overview</a:t>
            </a:r>
          </a:p>
          <a:p>
            <a:pPr eaLnBrk="1" hangingPunct="1">
              <a:defRPr/>
            </a:pPr>
            <a:r>
              <a:rPr lang="en-US" sz="800" dirty="0">
                <a:latin typeface="+mn-lt"/>
                <a:cs typeface="Times New Roman" panose="02020603050405020304" pitchFamily="18" charset="0"/>
              </a:rPr>
              <a:t>DBT is a type of cognitive-behavioral therapy that focuses on the psychosocial aspects of treatment. The underlying concept of DBT is that certain people are more likely than others to react strongly or strangely to specific emotional conditions. Relationships with family, friends, or love partners are the most prevalent source of these emotional events. According to the theory, certain people's arousal levels rise faster and more powerfully than the average person's. DBT teaches these high-arousal persons how to handle this emotional influx (</a:t>
            </a:r>
            <a:r>
              <a:rPr lang="en-US" sz="800" dirty="0" err="1">
                <a:latin typeface="+mn-lt"/>
                <a:cs typeface="Times New Roman" panose="02020603050405020304" pitchFamily="18" charset="0"/>
              </a:rPr>
              <a:t>Barcan</a:t>
            </a:r>
            <a:r>
              <a:rPr lang="en-US" sz="800" dirty="0">
                <a:latin typeface="+mn-lt"/>
                <a:cs typeface="Times New Roman" panose="02020603050405020304" pitchFamily="18" charset="0"/>
              </a:rPr>
              <a:t>, 2020). </a:t>
            </a:r>
            <a:r>
              <a:rPr lang="en-US" sz="800" dirty="0">
                <a:effectLst/>
                <a:latin typeface="Times New Roman" panose="02020603050405020304" pitchFamily="18" charset="0"/>
              </a:rPr>
              <a:t>. </a:t>
            </a:r>
            <a:endParaRPr lang="en-US" sz="800" dirty="0">
              <a:latin typeface="+mn-lt"/>
              <a:cs typeface="Times New Roman" panose="02020603050405020304" pitchFamily="18" charset="0"/>
            </a:endParaRPr>
          </a:p>
          <a:p>
            <a:pPr eaLnBrk="1" hangingPunct="1">
              <a:defRPr/>
            </a:pPr>
            <a:endParaRPr lang="en-US" sz="800" dirty="0">
              <a:latin typeface="Times New Roman" panose="02020603050405020304" pitchFamily="18" charset="0"/>
              <a:cs typeface="Times New Roman" panose="02020603050405020304" pitchFamily="18" charset="0"/>
            </a:endParaRPr>
          </a:p>
          <a:p>
            <a:pPr eaLnBrk="1" hangingPunct="1">
              <a:defRPr/>
            </a:pPr>
            <a:r>
              <a:rPr lang="en-US" sz="800" dirty="0">
                <a:latin typeface="+mn-lt"/>
              </a:rPr>
              <a:t>Three primary components</a:t>
            </a:r>
          </a:p>
          <a:p>
            <a:pPr eaLnBrk="1" hangingPunct="1">
              <a:defRPr/>
            </a:pPr>
            <a:endParaRPr lang="en-US" sz="800" dirty="0">
              <a:latin typeface="+mn-lt"/>
            </a:endParaRPr>
          </a:p>
          <a:p>
            <a:pPr eaLnBrk="1" hangingPunct="1">
              <a:defRPr/>
            </a:pPr>
            <a:r>
              <a:rPr lang="en-US" sz="800" dirty="0">
                <a:latin typeface="+mn-lt"/>
              </a:rPr>
              <a:t>(DBT) assists patients in identifying thoughts and </a:t>
            </a:r>
            <a:r>
              <a:rPr lang="en-US" sz="800" dirty="0" err="1">
                <a:latin typeface="+mn-lt"/>
              </a:rPr>
              <a:t>convictions</a:t>
            </a:r>
            <a:r>
              <a:rPr lang="en-US" sz="800" b="1" dirty="0" err="1">
                <a:latin typeface="+mn-lt"/>
              </a:rPr>
              <a:t>Supportive</a:t>
            </a:r>
            <a:r>
              <a:rPr lang="en-US" sz="800" b="1" dirty="0">
                <a:latin typeface="+mn-lt"/>
              </a:rPr>
              <a:t>-Oriented:</a:t>
            </a:r>
            <a:r>
              <a:rPr lang="en-US" sz="800" dirty="0">
                <a:latin typeface="+mn-lt"/>
              </a:rPr>
              <a:t> DBT aids a person in discovering and improving their distinctive qualities in order to increase their self-esteem and self-image</a:t>
            </a:r>
          </a:p>
          <a:p>
            <a:pPr eaLnBrk="1" hangingPunct="1">
              <a:defRPr/>
            </a:pPr>
            <a:r>
              <a:rPr lang="en-US" sz="800" b="1" dirty="0">
                <a:latin typeface="+mn-lt"/>
              </a:rPr>
              <a:t>Cognitive-Behavioral Therapy </a:t>
            </a:r>
            <a:r>
              <a:rPr lang="en-US" sz="800" dirty="0">
                <a:latin typeface="+mn-lt"/>
              </a:rPr>
              <a:t> that make life more difficult for them, such as "I have to be faultless." As a result, they have new perspectives on life, which makes things easier for them.</a:t>
            </a:r>
          </a:p>
          <a:p>
            <a:pPr eaLnBrk="1" hangingPunct="1">
              <a:defRPr/>
            </a:pPr>
            <a:r>
              <a:rPr lang="en-US" sz="800" b="1" dirty="0">
                <a:latin typeface="+mn-lt"/>
              </a:rPr>
              <a:t>Collaboration: </a:t>
            </a:r>
            <a:r>
              <a:rPr lang="en-US" sz="800" dirty="0">
                <a:latin typeface="+mn-lt"/>
              </a:rPr>
              <a:t>DBT promotes dialogue between the patient and the therapist. Clients and therapists work together to resolve relationship issues in DBT. Patients participate in role-playing activities, complete homework, and work on coping techniques. To do all of this, the patient and therapist collaborate closely.</a:t>
            </a: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altLang="en-US" sz="1100" b="1" dirty="0">
              <a:solidFill>
                <a:srgbClr val="C00000"/>
              </a:solidFill>
              <a:latin typeface="Times New Roman" pitchFamily="18" charset="0"/>
              <a:cs typeface="Times New Roman" pitchFamily="18"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sz="750" dirty="0">
              <a:latin typeface="Arial" charset="0"/>
            </a:endParaRPr>
          </a:p>
          <a:p>
            <a:pPr eaLnBrk="1" hangingPunct="1">
              <a:defRPr/>
            </a:pPr>
            <a:endParaRPr lang="en-US" altLang="en-US" sz="1100" b="1" dirty="0">
              <a:solidFill>
                <a:srgbClr val="990000"/>
              </a:solidFill>
              <a:latin typeface="Arial" charset="0"/>
            </a:endParaRPr>
          </a:p>
          <a:p>
            <a:pPr eaLnBrk="1" hangingPunct="1">
              <a:defRPr/>
            </a:pPr>
            <a:endParaRPr lang="en-US" sz="800" dirty="0">
              <a:latin typeface="+mn-lt"/>
            </a:endParaRPr>
          </a:p>
          <a:p>
            <a:pPr eaLnBrk="1" hangingPunct="1">
              <a:defRPr/>
            </a:pPr>
            <a:endParaRPr lang="en-US" sz="800" dirty="0">
              <a:latin typeface="Times New Roman" pitchFamily="18" charset="0"/>
            </a:endParaRPr>
          </a:p>
        </p:txBody>
      </p:sp>
      <p:sp>
        <p:nvSpPr>
          <p:cNvPr id="2052" name="Text Box 4">
            <a:extLst>
              <a:ext uri="{FF2B5EF4-FFF2-40B4-BE49-F238E27FC236}">
                <a16:creationId xmlns:a16="http://schemas.microsoft.com/office/drawing/2014/main" id="{06754798-4E25-4B44-93AE-D98F610FDE39}"/>
              </a:ext>
            </a:extLst>
          </p:cNvPr>
          <p:cNvSpPr txBox="1">
            <a:spLocks noChangeArrowheads="1"/>
          </p:cNvSpPr>
          <p:nvPr/>
        </p:nvSpPr>
        <p:spPr bwMode="auto">
          <a:xfrm>
            <a:off x="3581401" y="1441450"/>
            <a:ext cx="2995612" cy="2080164"/>
          </a:xfrm>
          <a:prstGeom prst="rect">
            <a:avLst/>
          </a:prstGeom>
          <a:noFill/>
          <a:ln w="9525">
            <a:noFill/>
            <a:miter lim="800000"/>
            <a:headEnd/>
            <a:tailEnd/>
          </a:ln>
          <a:effectLst/>
        </p:spPr>
        <p:txBody>
          <a:bodyPr wrap="square" lIns="63606" tIns="31803" rIns="63606" bIns="31803">
            <a:spAutoFit/>
          </a:bodyPr>
          <a:lstStyle/>
          <a:p>
            <a:pPr defTabSz="1035050" eaLnBrk="1" hangingPunct="1">
              <a:defRPr/>
            </a:pPr>
            <a:r>
              <a:rPr lang="en-US" altLang="en-US" sz="1100" b="1" dirty="0">
                <a:solidFill>
                  <a:srgbClr val="C00000"/>
                </a:solidFill>
                <a:latin typeface="Times New Roman" pitchFamily="18" charset="0"/>
                <a:cs typeface="Times New Roman" pitchFamily="18" charset="0"/>
              </a:rPr>
              <a:t>Background</a:t>
            </a:r>
          </a:p>
          <a:p>
            <a:pPr defTabSz="1035050" eaLnBrk="1" hangingPunct="1">
              <a:defRPr/>
            </a:pPr>
            <a:endParaRPr lang="en-US" altLang="en-US" sz="1100" b="1" dirty="0">
              <a:solidFill>
                <a:srgbClr val="C00000"/>
              </a:solidFill>
              <a:latin typeface="Times New Roman" pitchFamily="18" charset="0"/>
              <a:cs typeface="Times New Roman" pitchFamily="18" charset="0"/>
            </a:endParaRPr>
          </a:p>
          <a:p>
            <a:pPr defTabSz="1035050" eaLnBrk="1" hangingPunct="1">
              <a:defRPr/>
            </a:pPr>
            <a:r>
              <a:rPr lang="en-US" altLang="en-US" sz="900" dirty="0">
                <a:latin typeface="+mn-lt"/>
                <a:cs typeface="Times New Roman" pitchFamily="18" charset="0"/>
              </a:rPr>
              <a:t>Dialectical behavioral therapy was developed for the first time by psychologist Marsha M. Linehan in the late 1980s.   Dialectical behavior therapy, or DBT for short, is a type of cognitive behavioral paradigm used in psychotherapy. It was initially developed to help with the treatment of borderline personality disorder. It is a highly effective form of therapy that aids in the treatment of a wide range of mental health issues, including depression, borderline personality disorder, and other disorders </a:t>
            </a:r>
            <a:r>
              <a:rPr lang="en-US" sz="900" dirty="0">
                <a:latin typeface="+mn-lt"/>
                <a:cs typeface="Times New Roman" panose="02020603050405020304" pitchFamily="18" charset="0"/>
              </a:rPr>
              <a:t>(</a:t>
            </a:r>
            <a:r>
              <a:rPr lang="en-US" sz="900" dirty="0" err="1">
                <a:latin typeface="+mn-lt"/>
                <a:cs typeface="Times New Roman" panose="02020603050405020304" pitchFamily="18" charset="0"/>
              </a:rPr>
              <a:t>Barcan</a:t>
            </a:r>
            <a:r>
              <a:rPr lang="en-US" sz="900" dirty="0">
                <a:latin typeface="+mn-lt"/>
                <a:cs typeface="Times New Roman" panose="02020603050405020304" pitchFamily="18" charset="0"/>
              </a:rPr>
              <a:t>, 2020). </a:t>
            </a:r>
            <a:r>
              <a:rPr lang="en-US" sz="900" dirty="0">
                <a:effectLst/>
                <a:latin typeface="Times New Roman" panose="02020603050405020304" pitchFamily="18" charset="0"/>
              </a:rPr>
              <a:t>. </a:t>
            </a:r>
            <a:endParaRPr lang="en-US" altLang="en-US" sz="900" dirty="0">
              <a:latin typeface="+mn-lt"/>
              <a:cs typeface="Times New Roman" pitchFamily="18" charset="0"/>
            </a:endParaRPr>
          </a:p>
          <a:p>
            <a:pPr defTabSz="1035050" eaLnBrk="1" hangingPunct="1">
              <a:defRPr/>
            </a:pPr>
            <a:endParaRPr lang="en-US" altLang="en-US" sz="1100" dirty="0">
              <a:solidFill>
                <a:srgbClr val="C00000"/>
              </a:solidFill>
              <a:latin typeface="Times New Roman" pitchFamily="18" charset="0"/>
              <a:cs typeface="Times New Roman" pitchFamily="18" charset="0"/>
            </a:endParaRPr>
          </a:p>
          <a:p>
            <a:pPr defTabSz="1035050" eaLnBrk="1" hangingPunct="1">
              <a:defRPr/>
            </a:pPr>
            <a:endParaRPr lang="en-US" altLang="en-US" sz="800" dirty="0">
              <a:latin typeface="Times New Roman" pitchFamily="18" charset="0"/>
              <a:cs typeface="Times New Roman" pitchFamily="18" charset="0"/>
            </a:endParaRPr>
          </a:p>
        </p:txBody>
      </p:sp>
      <p:sp>
        <p:nvSpPr>
          <p:cNvPr id="3077" name="Text Box 5">
            <a:extLst>
              <a:ext uri="{FF2B5EF4-FFF2-40B4-BE49-F238E27FC236}">
                <a16:creationId xmlns:a16="http://schemas.microsoft.com/office/drawing/2014/main" id="{4BC49550-ACC6-4070-B46B-362AAE364405}"/>
              </a:ext>
            </a:extLst>
          </p:cNvPr>
          <p:cNvSpPr txBox="1">
            <a:spLocks noChangeArrowheads="1"/>
          </p:cNvSpPr>
          <p:nvPr/>
        </p:nvSpPr>
        <p:spPr bwMode="auto">
          <a:xfrm>
            <a:off x="7155760" y="5636425"/>
            <a:ext cx="2708805" cy="324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606" tIns="31803" rIns="63606" bIns="31803">
            <a:spAutoFit/>
          </a:bodyPr>
          <a:lstStyle>
            <a:lvl1pPr>
              <a:spcBef>
                <a:spcPct val="20000"/>
              </a:spcBef>
              <a:buChar char="•"/>
              <a:defRPr sz="44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3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C00000"/>
                </a:solidFill>
                <a:latin typeface="Times New Roman" pitchFamily="18" charset="0"/>
                <a:cs typeface="Times New Roman" pitchFamily="18" charset="0"/>
              </a:rPr>
              <a:t>Populations</a:t>
            </a:r>
          </a:p>
          <a:p>
            <a:pPr eaLnBrk="1" hangingPunct="1">
              <a:spcBef>
                <a:spcPct val="0"/>
              </a:spcBef>
              <a:buFontTx/>
              <a:buNone/>
            </a:pPr>
            <a:r>
              <a:rPr lang="en-US" altLang="en-US" sz="1100" dirty="0">
                <a:latin typeface="Times New Roman" pitchFamily="18" charset="0"/>
                <a:cs typeface="Times New Roman" pitchFamily="18" charset="0"/>
              </a:rPr>
              <a:t>The specific population that best benefits from this therapy include</a:t>
            </a:r>
          </a:p>
          <a:p>
            <a:pPr eaLnBrk="1" hangingPunct="1">
              <a:spcBef>
                <a:spcPct val="0"/>
              </a:spcBef>
              <a:buFontTx/>
              <a:buNone/>
            </a:pPr>
            <a:endParaRPr lang="en-US" altLang="en-US" sz="1100" dirty="0">
              <a:latin typeface="Times New Roman" pitchFamily="18" charset="0"/>
              <a:cs typeface="Times New Roman" pitchFamily="18" charset="0"/>
            </a:endParaRPr>
          </a:p>
          <a:p>
            <a:pPr marL="171450" indent="-171450" eaLnBrk="1" hangingPunct="1">
              <a:spcBef>
                <a:spcPct val="0"/>
              </a:spcBef>
              <a:buFont typeface="Wingdings" panose="05000000000000000000" pitchFamily="2" charset="2"/>
              <a:buChar char="Ø"/>
            </a:pPr>
            <a:r>
              <a:rPr lang="en-US" altLang="en-US" sz="1100" dirty="0">
                <a:latin typeface="Times New Roman" pitchFamily="18" charset="0"/>
                <a:cs typeface="Times New Roman" pitchFamily="18" charset="0"/>
              </a:rPr>
              <a:t>Borderline personality disorder</a:t>
            </a:r>
          </a:p>
          <a:p>
            <a:pPr marL="171450" indent="-171450" eaLnBrk="1" hangingPunct="1">
              <a:spcBef>
                <a:spcPct val="0"/>
              </a:spcBef>
              <a:buFont typeface="Wingdings" panose="05000000000000000000" pitchFamily="2" charset="2"/>
              <a:buChar char="Ø"/>
            </a:pPr>
            <a:endParaRPr lang="en-US" altLang="en-US" sz="1100" dirty="0">
              <a:latin typeface="Times New Roman" pitchFamily="18" charset="0"/>
              <a:cs typeface="Times New Roman" pitchFamily="18" charset="0"/>
            </a:endParaRPr>
          </a:p>
          <a:p>
            <a:pPr marL="171450" indent="-171450" eaLnBrk="1" hangingPunct="1">
              <a:spcBef>
                <a:spcPct val="0"/>
              </a:spcBef>
              <a:buFont typeface="Wingdings" panose="05000000000000000000" pitchFamily="2" charset="2"/>
              <a:buChar char="Ø"/>
            </a:pPr>
            <a:r>
              <a:rPr lang="en-US" altLang="en-US" sz="1100" dirty="0">
                <a:latin typeface="Times New Roman" pitchFamily="18" charset="0"/>
                <a:cs typeface="Times New Roman" pitchFamily="18" charset="0"/>
              </a:rPr>
              <a:t>Eating disorders </a:t>
            </a:r>
          </a:p>
          <a:p>
            <a:pPr marL="171450" indent="-171450" eaLnBrk="1" hangingPunct="1">
              <a:spcBef>
                <a:spcPct val="0"/>
              </a:spcBef>
              <a:buFont typeface="Wingdings" panose="05000000000000000000" pitchFamily="2" charset="2"/>
              <a:buChar char="Ø"/>
            </a:pPr>
            <a:endParaRPr lang="en-US" altLang="en-US" sz="1100" dirty="0">
              <a:latin typeface="Times New Roman" pitchFamily="18" charset="0"/>
              <a:cs typeface="Times New Roman" pitchFamily="18" charset="0"/>
            </a:endParaRPr>
          </a:p>
          <a:p>
            <a:pPr marL="171450" indent="-171450" eaLnBrk="1" hangingPunct="1">
              <a:spcBef>
                <a:spcPct val="0"/>
              </a:spcBef>
              <a:buFont typeface="Wingdings" panose="05000000000000000000" pitchFamily="2" charset="2"/>
              <a:buChar char="Ø"/>
            </a:pPr>
            <a:r>
              <a:rPr lang="en-US" altLang="en-US" sz="1100" dirty="0">
                <a:latin typeface="Times New Roman" pitchFamily="18" charset="0"/>
                <a:cs typeface="Times New Roman" pitchFamily="18" charset="0"/>
              </a:rPr>
              <a:t>Self Harm </a:t>
            </a:r>
          </a:p>
          <a:p>
            <a:pPr marL="171450" indent="-171450" eaLnBrk="1" hangingPunct="1">
              <a:spcBef>
                <a:spcPct val="0"/>
              </a:spcBef>
              <a:buFont typeface="Wingdings" panose="05000000000000000000" pitchFamily="2" charset="2"/>
              <a:buChar char="Ø"/>
            </a:pPr>
            <a:endParaRPr lang="en-US" altLang="en-US" sz="1100" dirty="0">
              <a:latin typeface="Times New Roman" pitchFamily="18" charset="0"/>
              <a:cs typeface="Times New Roman" pitchFamily="18" charset="0"/>
            </a:endParaRPr>
          </a:p>
          <a:p>
            <a:pPr marL="171450" indent="-171450" eaLnBrk="1" hangingPunct="1">
              <a:spcBef>
                <a:spcPct val="0"/>
              </a:spcBef>
              <a:buFont typeface="Wingdings" panose="05000000000000000000" pitchFamily="2" charset="2"/>
              <a:buChar char="Ø"/>
            </a:pPr>
            <a:r>
              <a:rPr lang="en-US" altLang="en-US" sz="1100" dirty="0">
                <a:latin typeface="Times New Roman" pitchFamily="18" charset="0"/>
                <a:cs typeface="Times New Roman" pitchFamily="18" charset="0"/>
              </a:rPr>
              <a:t>Depression </a:t>
            </a:r>
          </a:p>
          <a:p>
            <a:pPr marL="171450" indent="-171450" eaLnBrk="1" hangingPunct="1">
              <a:spcBef>
                <a:spcPct val="0"/>
              </a:spcBef>
              <a:buFont typeface="Wingdings" panose="05000000000000000000" pitchFamily="2" charset="2"/>
              <a:buChar char="Ø"/>
            </a:pPr>
            <a:endParaRPr lang="en-US" altLang="en-US" sz="1100" dirty="0">
              <a:latin typeface="Times New Roman" pitchFamily="18" charset="0"/>
              <a:cs typeface="Times New Roman" pitchFamily="18" charset="0"/>
            </a:endParaRPr>
          </a:p>
          <a:p>
            <a:pPr marL="171450" indent="-171450" eaLnBrk="1" hangingPunct="1">
              <a:spcBef>
                <a:spcPct val="0"/>
              </a:spcBef>
              <a:buFont typeface="Wingdings" panose="05000000000000000000" pitchFamily="2" charset="2"/>
              <a:buChar char="Ø"/>
            </a:pPr>
            <a:r>
              <a:rPr lang="en-US" altLang="en-US" sz="1100" dirty="0">
                <a:latin typeface="Times New Roman" pitchFamily="18" charset="0"/>
                <a:cs typeface="Times New Roman" pitchFamily="18" charset="0"/>
              </a:rPr>
              <a:t>Suicidal thoughts </a:t>
            </a: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endParaRPr lang="en-US" altLang="en-US" sz="900" dirty="0">
              <a:latin typeface="Times New Roman" pitchFamily="18" charset="0"/>
              <a:cs typeface="Times New Roman" pitchFamily="18" charset="0"/>
            </a:endParaRPr>
          </a:p>
        </p:txBody>
      </p:sp>
      <p:sp>
        <p:nvSpPr>
          <p:cNvPr id="3078" name="Rectangle 6">
            <a:extLst>
              <a:ext uri="{FF2B5EF4-FFF2-40B4-BE49-F238E27FC236}">
                <a16:creationId xmlns:a16="http://schemas.microsoft.com/office/drawing/2014/main" id="{82AF4BD2-2B31-4ACA-94A2-6210EFC57FDA}"/>
              </a:ext>
            </a:extLst>
          </p:cNvPr>
          <p:cNvSpPr>
            <a:spLocks noChangeArrowheads="1"/>
          </p:cNvSpPr>
          <p:nvPr/>
        </p:nvSpPr>
        <p:spPr bwMode="auto">
          <a:xfrm>
            <a:off x="190500" y="195263"/>
            <a:ext cx="13335000" cy="7839075"/>
          </a:xfrm>
          <a:prstGeom prst="rect">
            <a:avLst/>
          </a:prstGeom>
          <a:noFill/>
          <a:ln w="76200">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lIns="63606" tIns="31803" rIns="63606" bIns="31803" anchor="ctr"/>
          <a:lstStyle>
            <a:lvl1pPr defTabSz="1035050">
              <a:spcBef>
                <a:spcPct val="20000"/>
              </a:spcBef>
              <a:buChar char="•"/>
              <a:defRPr sz="4400">
                <a:solidFill>
                  <a:schemeClr val="tx1"/>
                </a:solidFill>
                <a:latin typeface="Arial" panose="020B0604020202020204" pitchFamily="34" charset="0"/>
              </a:defRPr>
            </a:lvl1pPr>
            <a:lvl2pPr marL="742950" indent="-285750" defTabSz="1035050">
              <a:spcBef>
                <a:spcPct val="20000"/>
              </a:spcBef>
              <a:buChar char="–"/>
              <a:defRPr sz="3800">
                <a:solidFill>
                  <a:schemeClr val="tx1"/>
                </a:solidFill>
                <a:latin typeface="Arial" panose="020B0604020202020204" pitchFamily="34" charset="0"/>
              </a:defRPr>
            </a:lvl2pPr>
            <a:lvl3pPr marL="1143000" indent="-228600" defTabSz="1035050">
              <a:spcBef>
                <a:spcPct val="20000"/>
              </a:spcBef>
              <a:buChar char="•"/>
              <a:defRPr sz="3300">
                <a:solidFill>
                  <a:schemeClr val="tx1"/>
                </a:solidFill>
                <a:latin typeface="Arial" panose="020B0604020202020204" pitchFamily="34" charset="0"/>
              </a:defRPr>
            </a:lvl3pPr>
            <a:lvl4pPr marL="1600200" indent="-228600" defTabSz="1035050">
              <a:spcBef>
                <a:spcPct val="20000"/>
              </a:spcBef>
              <a:buChar char="–"/>
              <a:defRPr sz="2700">
                <a:solidFill>
                  <a:schemeClr val="tx1"/>
                </a:solidFill>
                <a:latin typeface="Arial" panose="020B0604020202020204" pitchFamily="34" charset="0"/>
              </a:defRPr>
            </a:lvl4pPr>
            <a:lvl5pPr marL="2057400" indent="-228600" defTabSz="1035050">
              <a:spcBef>
                <a:spcPct val="20000"/>
              </a:spcBef>
              <a:buChar char="»"/>
              <a:defRPr sz="2700">
                <a:solidFill>
                  <a:schemeClr val="tx1"/>
                </a:solidFill>
                <a:latin typeface="Arial" panose="020B0604020202020204" pitchFamily="34" charset="0"/>
              </a:defRPr>
            </a:lvl5pPr>
            <a:lvl6pPr marL="25146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chemeClr val="accent2">
                  <a:lumMod val="75000"/>
                </a:schemeClr>
              </a:solidFill>
            </a:endParaRPr>
          </a:p>
        </p:txBody>
      </p:sp>
      <p:sp>
        <p:nvSpPr>
          <p:cNvPr id="3081" name="Text Box 9">
            <a:extLst>
              <a:ext uri="{FF2B5EF4-FFF2-40B4-BE49-F238E27FC236}">
                <a16:creationId xmlns:a16="http://schemas.microsoft.com/office/drawing/2014/main" id="{BEA2B793-3D2D-456F-9C74-1627526D200B}"/>
              </a:ext>
            </a:extLst>
          </p:cNvPr>
          <p:cNvSpPr txBox="1">
            <a:spLocks noChangeArrowheads="1"/>
          </p:cNvSpPr>
          <p:nvPr/>
        </p:nvSpPr>
        <p:spPr bwMode="auto">
          <a:xfrm>
            <a:off x="0" y="914400"/>
            <a:ext cx="13716000" cy="27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06" tIns="31803" rIns="63606" bIns="31803">
            <a:spAutoFit/>
          </a:bodyPr>
          <a:lstStyle>
            <a:lvl1pPr defTabSz="1035050">
              <a:spcBef>
                <a:spcPct val="20000"/>
              </a:spcBef>
              <a:buChar char="•"/>
              <a:defRPr sz="4400">
                <a:solidFill>
                  <a:schemeClr val="tx1"/>
                </a:solidFill>
                <a:latin typeface="Arial" panose="020B0604020202020204" pitchFamily="34" charset="0"/>
              </a:defRPr>
            </a:lvl1pPr>
            <a:lvl2pPr marL="742950" indent="-285750" defTabSz="1035050">
              <a:spcBef>
                <a:spcPct val="20000"/>
              </a:spcBef>
              <a:buChar char="–"/>
              <a:defRPr sz="3800">
                <a:solidFill>
                  <a:schemeClr val="tx1"/>
                </a:solidFill>
                <a:latin typeface="Arial" panose="020B0604020202020204" pitchFamily="34" charset="0"/>
              </a:defRPr>
            </a:lvl2pPr>
            <a:lvl3pPr marL="1143000" indent="-228600" defTabSz="1035050">
              <a:spcBef>
                <a:spcPct val="20000"/>
              </a:spcBef>
              <a:buChar char="•"/>
              <a:defRPr sz="3300">
                <a:solidFill>
                  <a:schemeClr val="tx1"/>
                </a:solidFill>
                <a:latin typeface="Arial" panose="020B0604020202020204" pitchFamily="34" charset="0"/>
              </a:defRPr>
            </a:lvl3pPr>
            <a:lvl4pPr marL="1600200" indent="-228600" defTabSz="1035050">
              <a:spcBef>
                <a:spcPct val="20000"/>
              </a:spcBef>
              <a:buChar char="–"/>
              <a:defRPr sz="2700">
                <a:solidFill>
                  <a:schemeClr val="tx1"/>
                </a:solidFill>
                <a:latin typeface="Arial" panose="020B0604020202020204" pitchFamily="34" charset="0"/>
              </a:defRPr>
            </a:lvl4pPr>
            <a:lvl5pPr marL="2057400" indent="-228600" defTabSz="1035050">
              <a:spcBef>
                <a:spcPct val="20000"/>
              </a:spcBef>
              <a:buChar char="»"/>
              <a:defRPr sz="2700">
                <a:solidFill>
                  <a:schemeClr val="tx1"/>
                </a:solidFill>
                <a:latin typeface="Arial" panose="020B0604020202020204" pitchFamily="34" charset="0"/>
              </a:defRPr>
            </a:lvl5pPr>
            <a:lvl6pPr marL="25146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50000"/>
              </a:spcBef>
              <a:buFontTx/>
              <a:buNone/>
            </a:pPr>
            <a:r>
              <a:rPr lang="en-US" altLang="en-US" sz="1400" b="1" dirty="0"/>
              <a:t>Prevalence and Evidence-Based Treatment Considerations</a:t>
            </a:r>
          </a:p>
        </p:txBody>
      </p:sp>
      <p:sp>
        <p:nvSpPr>
          <p:cNvPr id="3082" name="Text Box 10">
            <a:extLst>
              <a:ext uri="{FF2B5EF4-FFF2-40B4-BE49-F238E27FC236}">
                <a16:creationId xmlns:a16="http://schemas.microsoft.com/office/drawing/2014/main" id="{3A01E570-039B-4C8C-B861-DEAFF2A0477C}"/>
              </a:ext>
            </a:extLst>
          </p:cNvPr>
          <p:cNvSpPr txBox="1">
            <a:spLocks noChangeArrowheads="1"/>
          </p:cNvSpPr>
          <p:nvPr/>
        </p:nvSpPr>
        <p:spPr bwMode="auto">
          <a:xfrm>
            <a:off x="-152400" y="1143000"/>
            <a:ext cx="13716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606" tIns="31803" rIns="63606" bIns="31803">
            <a:spAutoFit/>
          </a:bodyPr>
          <a:lstStyle>
            <a:lvl1pPr defTabSz="1035050">
              <a:spcBef>
                <a:spcPct val="20000"/>
              </a:spcBef>
              <a:buChar char="•"/>
              <a:defRPr sz="4400">
                <a:solidFill>
                  <a:schemeClr val="tx1"/>
                </a:solidFill>
                <a:latin typeface="Arial" panose="020B0604020202020204" pitchFamily="34" charset="0"/>
              </a:defRPr>
            </a:lvl1pPr>
            <a:lvl2pPr marL="742950" indent="-285750" defTabSz="1035050">
              <a:spcBef>
                <a:spcPct val="20000"/>
              </a:spcBef>
              <a:buChar char="–"/>
              <a:defRPr sz="3800">
                <a:solidFill>
                  <a:schemeClr val="tx1"/>
                </a:solidFill>
                <a:latin typeface="Arial" panose="020B0604020202020204" pitchFamily="34" charset="0"/>
              </a:defRPr>
            </a:lvl2pPr>
            <a:lvl3pPr marL="1143000" indent="-228600" defTabSz="1035050">
              <a:spcBef>
                <a:spcPct val="20000"/>
              </a:spcBef>
              <a:buChar char="•"/>
              <a:defRPr sz="3300">
                <a:solidFill>
                  <a:schemeClr val="tx1"/>
                </a:solidFill>
                <a:latin typeface="Arial" panose="020B0604020202020204" pitchFamily="34" charset="0"/>
              </a:defRPr>
            </a:lvl3pPr>
            <a:lvl4pPr marL="1600200" indent="-228600" defTabSz="1035050">
              <a:spcBef>
                <a:spcPct val="20000"/>
              </a:spcBef>
              <a:buChar char="–"/>
              <a:defRPr sz="2700">
                <a:solidFill>
                  <a:schemeClr val="tx1"/>
                </a:solidFill>
                <a:latin typeface="Arial" panose="020B0604020202020204" pitchFamily="34" charset="0"/>
              </a:defRPr>
            </a:lvl4pPr>
            <a:lvl5pPr marL="2057400" indent="-228600" defTabSz="1035050">
              <a:spcBef>
                <a:spcPct val="20000"/>
              </a:spcBef>
              <a:buChar char="»"/>
              <a:defRPr sz="2700">
                <a:solidFill>
                  <a:schemeClr val="tx1"/>
                </a:solidFill>
                <a:latin typeface="Arial" panose="020B0604020202020204" pitchFamily="34" charset="0"/>
              </a:defRPr>
            </a:lvl5pPr>
            <a:lvl6pPr marL="25146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50000"/>
              </a:spcBef>
              <a:buFontTx/>
              <a:buNone/>
            </a:pPr>
            <a:r>
              <a:rPr lang="en-US" altLang="en-US" sz="1300" b="1" dirty="0"/>
              <a:t>Name:  Elma Makarutsa</a:t>
            </a:r>
          </a:p>
        </p:txBody>
      </p:sp>
      <p:sp>
        <p:nvSpPr>
          <p:cNvPr id="3083" name="Rectangle 14">
            <a:extLst>
              <a:ext uri="{FF2B5EF4-FFF2-40B4-BE49-F238E27FC236}">
                <a16:creationId xmlns:a16="http://schemas.microsoft.com/office/drawing/2014/main" id="{B015BA66-2BD9-4FA3-9599-898D54B8B1FF}"/>
              </a:ext>
            </a:extLst>
          </p:cNvPr>
          <p:cNvSpPr>
            <a:spLocks noChangeArrowheads="1"/>
          </p:cNvSpPr>
          <p:nvPr/>
        </p:nvSpPr>
        <p:spPr bwMode="auto">
          <a:xfrm>
            <a:off x="10210799" y="1443038"/>
            <a:ext cx="3200401" cy="605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606" tIns="31803" rIns="63606" bIns="31803">
            <a:spAutoFit/>
          </a:bodyPr>
          <a:lstStyle>
            <a:lvl1pPr defTabSz="1035050">
              <a:spcBef>
                <a:spcPct val="20000"/>
              </a:spcBef>
              <a:buChar char="•"/>
              <a:defRPr sz="4400">
                <a:solidFill>
                  <a:schemeClr val="tx1"/>
                </a:solidFill>
                <a:latin typeface="Arial" panose="020B0604020202020204" pitchFamily="34" charset="0"/>
              </a:defRPr>
            </a:lvl1pPr>
            <a:lvl2pPr marL="742950" indent="-285750" defTabSz="1035050">
              <a:spcBef>
                <a:spcPct val="20000"/>
              </a:spcBef>
              <a:buChar char="–"/>
              <a:defRPr sz="3800">
                <a:solidFill>
                  <a:schemeClr val="tx1"/>
                </a:solidFill>
                <a:latin typeface="Arial" panose="020B0604020202020204" pitchFamily="34" charset="0"/>
              </a:defRPr>
            </a:lvl2pPr>
            <a:lvl3pPr marL="1143000" indent="-228600" defTabSz="1035050">
              <a:spcBef>
                <a:spcPct val="20000"/>
              </a:spcBef>
              <a:buChar char="•"/>
              <a:defRPr sz="3300">
                <a:solidFill>
                  <a:schemeClr val="tx1"/>
                </a:solidFill>
                <a:latin typeface="Arial" panose="020B0604020202020204" pitchFamily="34" charset="0"/>
              </a:defRPr>
            </a:lvl3pPr>
            <a:lvl4pPr marL="1600200" indent="-228600" defTabSz="1035050">
              <a:spcBef>
                <a:spcPct val="20000"/>
              </a:spcBef>
              <a:buChar char="–"/>
              <a:defRPr sz="2700">
                <a:solidFill>
                  <a:schemeClr val="tx1"/>
                </a:solidFill>
                <a:latin typeface="Arial" panose="020B0604020202020204" pitchFamily="34" charset="0"/>
              </a:defRPr>
            </a:lvl4pPr>
            <a:lvl5pPr marL="2057400" indent="-228600" defTabSz="1035050">
              <a:spcBef>
                <a:spcPct val="20000"/>
              </a:spcBef>
              <a:buChar char="»"/>
              <a:defRPr sz="2700">
                <a:solidFill>
                  <a:schemeClr val="tx1"/>
                </a:solidFill>
                <a:latin typeface="Arial" panose="020B0604020202020204" pitchFamily="34" charset="0"/>
              </a:defRPr>
            </a:lvl5pPr>
            <a:lvl6pPr marL="25146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defTabSz="1035050" eaLnBrk="0" fontAlgn="base" hangingPunct="0">
              <a:spcBef>
                <a:spcPct val="20000"/>
              </a:spcBef>
              <a:spcAft>
                <a:spcPct val="0"/>
              </a:spcAft>
              <a:buChar char="»"/>
              <a:defRPr sz="2700">
                <a:solidFill>
                  <a:schemeClr val="tx1"/>
                </a:solidFill>
                <a:latin typeface="Arial" panose="020B0604020202020204" pitchFamily="34" charset="0"/>
              </a:defRPr>
            </a:lvl9pPr>
          </a:lstStyle>
          <a:p>
            <a:pPr marL="171450" indent="-171450" eaLnBrk="1" hangingPunct="1">
              <a:spcBef>
                <a:spcPct val="0"/>
              </a:spcBef>
              <a:buNone/>
            </a:pPr>
            <a:r>
              <a:rPr lang="en-US" altLang="en-US" sz="1100" b="1" dirty="0">
                <a:solidFill>
                  <a:srgbClr val="C00000"/>
                </a:solidFill>
                <a:latin typeface="Times New Roman" pitchFamily="18" charset="0"/>
                <a:cs typeface="Times New Roman" pitchFamily="18" charset="0"/>
              </a:rPr>
              <a:t>Current Trends</a:t>
            </a:r>
          </a:p>
          <a:p>
            <a:pPr marL="171450" indent="-171450" eaLnBrk="1" hangingPunct="1">
              <a:spcBef>
                <a:spcPct val="0"/>
              </a:spcBef>
              <a:buNone/>
            </a:pPr>
            <a:endParaRPr lang="en-US" altLang="en-US" sz="1100" b="1" dirty="0">
              <a:solidFill>
                <a:srgbClr val="C00000"/>
              </a:solidFill>
              <a:latin typeface="Times New Roman" pitchFamily="18" charset="0"/>
              <a:cs typeface="Times New Roman" pitchFamily="18" charset="0"/>
            </a:endParaRPr>
          </a:p>
          <a:p>
            <a:pPr marL="171450" indent="-171450" eaLnBrk="1" hangingPunct="1">
              <a:spcBef>
                <a:spcPct val="0"/>
              </a:spcBef>
              <a:buNone/>
            </a:pPr>
            <a:r>
              <a:rPr lang="en-US" altLang="en-US" sz="900" b="1" dirty="0">
                <a:latin typeface="+mn-lt"/>
                <a:cs typeface="Times New Roman" pitchFamily="18" charset="0"/>
              </a:rPr>
              <a:t>Few apps are available for clinicians to offer DBT. DBT-based mobile apps may be helpful in expanding access to care and enhancing in-person DBT. In order to create a mobile app that is both highly functional and clinically appropriate, a tighter collaboration between DBT experts and app developers is required. Which components of DBT given through apps improve treatment outcomes, as well as the degree to which technology integration into DBT is necessary or most beneficial (</a:t>
            </a:r>
            <a:r>
              <a:rPr lang="en-US" sz="900" dirty="0">
                <a:effectLst/>
                <a:latin typeface="Times New Roman" panose="02020603050405020304" pitchFamily="18" charset="0"/>
              </a:rPr>
              <a:t>Wilks et al., 2021). </a:t>
            </a:r>
            <a:endParaRPr lang="en-US" altLang="en-US" sz="900" b="1" dirty="0">
              <a:latin typeface="+mn-lt"/>
              <a:cs typeface="Times New Roman" pitchFamily="18" charset="0"/>
            </a:endParaRP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r>
              <a:rPr lang="en-US" altLang="en-US" sz="1100" b="1" dirty="0">
                <a:solidFill>
                  <a:srgbClr val="C00000"/>
                </a:solidFill>
                <a:latin typeface="Times New Roman" pitchFamily="18" charset="0"/>
                <a:cs typeface="Times New Roman" pitchFamily="18" charset="0"/>
              </a:rPr>
              <a:t>Treatment Guidelines/ Recommendations </a:t>
            </a:r>
          </a:p>
          <a:p>
            <a:pPr eaLnBrk="1" hangingPunct="1">
              <a:spcBef>
                <a:spcPct val="0"/>
              </a:spcBef>
              <a:buFontTx/>
              <a:buNone/>
            </a:pPr>
            <a:endParaRPr lang="en-US" altLang="en-US" sz="1100" b="1" dirty="0">
              <a:solidFill>
                <a:srgbClr val="C00000"/>
              </a:solidFill>
              <a:latin typeface="Times New Roman" pitchFamily="18" charset="0"/>
              <a:cs typeface="Times New Roman" pitchFamily="18" charset="0"/>
            </a:endParaRPr>
          </a:p>
          <a:p>
            <a:pPr eaLnBrk="1" hangingPunct="1">
              <a:spcBef>
                <a:spcPct val="0"/>
              </a:spcBef>
              <a:buFontTx/>
              <a:buNone/>
            </a:pPr>
            <a:r>
              <a:rPr lang="en-US" altLang="en-US" sz="800" dirty="0">
                <a:latin typeface="+mn-lt"/>
                <a:cs typeface="Times New Roman" pitchFamily="18" charset="0"/>
              </a:rPr>
              <a:t>DBT treatment regimens usually included sessions of both skills group therapy and individual therapy. The client will work with a therapist to integrate DBT techniques into their daily activities and to deal with any problems that arise throughout treatment. DBT group therapy teaches and practices skills in small groups. Many clients offer help and share their experiences. A therapist leads the group, instructs skills and guides everyone through the process.</a:t>
            </a:r>
          </a:p>
          <a:p>
            <a:pPr eaLnBrk="1" hangingPunct="1">
              <a:spcBef>
                <a:spcPct val="0"/>
              </a:spcBef>
              <a:buFontTx/>
              <a:buNone/>
            </a:pPr>
            <a:endParaRPr lang="en-US" altLang="en-US" sz="800" dirty="0">
              <a:latin typeface="+mn-lt"/>
              <a:cs typeface="Times New Roman" pitchFamily="18" charset="0"/>
            </a:endParaRPr>
          </a:p>
          <a:p>
            <a:pPr algn="l">
              <a:buNone/>
            </a:pPr>
            <a:r>
              <a:rPr lang="en-US" sz="900" b="0" i="1" u="sng" dirty="0">
                <a:effectLst/>
                <a:latin typeface="+mn-lt"/>
                <a:cs typeface="Times New Roman" panose="02020603050405020304" pitchFamily="18" charset="0"/>
              </a:rPr>
              <a:t>Individual Psychotherapy Sessions:</a:t>
            </a:r>
            <a:r>
              <a:rPr lang="en-US" sz="900" b="0" i="0" dirty="0">
                <a:effectLst/>
                <a:latin typeface="+mn-lt"/>
                <a:cs typeface="Times New Roman" panose="02020603050405020304" pitchFamily="18" charset="0"/>
              </a:rPr>
              <a:t> </a:t>
            </a:r>
          </a:p>
          <a:p>
            <a:pPr algn="l">
              <a:buNone/>
            </a:pPr>
            <a:r>
              <a:rPr lang="en-US" sz="900" dirty="0">
                <a:latin typeface="+mn-lt"/>
                <a:cs typeface="Times New Roman" panose="02020603050405020304" pitchFamily="18" charset="0"/>
              </a:rPr>
              <a:t>Individual treatment sessions are held on a weekly basis. The purpose of therapy is to assist patients in learning and practicing adaptive behavior. Rather than attempting to remove clients from emotionally charged situations, they aid clients in coping with emotional trauma.</a:t>
            </a:r>
          </a:p>
          <a:p>
            <a:pPr algn="l">
              <a:buNone/>
            </a:pPr>
            <a:endParaRPr lang="en-US" sz="1200" dirty="0">
              <a:latin typeface="Times New Roman" panose="02020603050405020304" pitchFamily="18" charset="0"/>
              <a:cs typeface="Times New Roman" panose="02020603050405020304" pitchFamily="18" charset="0"/>
            </a:endParaRPr>
          </a:p>
          <a:p>
            <a:pPr algn="l">
              <a:buNone/>
            </a:pPr>
            <a:r>
              <a:rPr lang="en-US" sz="900" b="0" i="1" u="sng" dirty="0">
                <a:effectLst/>
                <a:latin typeface="+mn-lt"/>
                <a:cs typeface="Times New Roman" panose="02020603050405020304" pitchFamily="18" charset="0"/>
              </a:rPr>
              <a:t>Group Psychotherapy Sessions: </a:t>
            </a:r>
            <a:r>
              <a:rPr lang="en-US" sz="900" b="0" i="0" u="none" strike="noStrike" dirty="0">
                <a:effectLst/>
                <a:latin typeface="+mn-lt"/>
                <a:cs typeface="Times New Roman" panose="02020603050405020304" pitchFamily="18" charset="0"/>
              </a:rPr>
              <a:t> </a:t>
            </a:r>
          </a:p>
          <a:p>
            <a:pPr algn="l">
              <a:buNone/>
            </a:pPr>
            <a:r>
              <a:rPr lang="en-US" sz="900" dirty="0">
                <a:latin typeface="+mn-lt"/>
                <a:cs typeface="Times New Roman" panose="02020603050405020304" pitchFamily="18" charset="0"/>
              </a:rPr>
              <a:t>he sessions are led by a DBT-trained therapist and they typically run 2 and half hours weekly.  People learn one of the four modules during group DBT. They get the opportunity to discuss and practice skills taught during individual DBT sessions.</a:t>
            </a:r>
          </a:p>
          <a:p>
            <a:pPr algn="l">
              <a:buNone/>
            </a:pPr>
            <a:endParaRPr lang="en-US" sz="900" dirty="0">
              <a:latin typeface="+mn-lt"/>
              <a:cs typeface="Times New Roman" panose="02020603050405020304" pitchFamily="18" charset="0"/>
            </a:endParaRPr>
          </a:p>
          <a:p>
            <a:pPr algn="l">
              <a:buNone/>
            </a:pPr>
            <a:r>
              <a:rPr lang="en-US" sz="900" b="0" i="0" dirty="0">
                <a:effectLst/>
                <a:latin typeface="+mn-lt"/>
                <a:cs typeface="Times New Roman" panose="02020603050405020304" pitchFamily="18" charset="0"/>
              </a:rPr>
              <a:t>(</a:t>
            </a:r>
            <a:r>
              <a:rPr lang="en-US" sz="900" b="0" i="0" dirty="0" err="1">
                <a:effectLst/>
                <a:latin typeface="+mn-lt"/>
                <a:cs typeface="Times New Roman" panose="02020603050405020304" pitchFamily="18" charset="0"/>
              </a:rPr>
              <a:t>DeCou</a:t>
            </a:r>
            <a:r>
              <a:rPr lang="en-US" sz="900" b="0" i="0" dirty="0">
                <a:effectLst/>
                <a:latin typeface="+mn-lt"/>
                <a:cs typeface="Times New Roman" panose="02020603050405020304" pitchFamily="18" charset="0"/>
              </a:rPr>
              <a:t> et al., 2019).</a:t>
            </a:r>
          </a:p>
          <a:p>
            <a:pPr eaLnBrk="1" hangingPunct="1">
              <a:spcBef>
                <a:spcPct val="0"/>
              </a:spcBef>
              <a:buFontTx/>
              <a:buNone/>
            </a:pPr>
            <a:endParaRPr lang="en-US" altLang="en-US" sz="1200" dirty="0">
              <a:latin typeface="Times New Roman" pitchFamily="18" charset="0"/>
              <a:cs typeface="Times New Roman" pitchFamily="18" charset="0"/>
            </a:endParaRPr>
          </a:p>
          <a:p>
            <a:pPr eaLnBrk="1" hangingPunct="1">
              <a:spcBef>
                <a:spcPct val="0"/>
              </a:spcBef>
              <a:buFontTx/>
              <a:buNone/>
            </a:pPr>
            <a:endParaRPr lang="en-US" altLang="en-US" sz="800" dirty="0">
              <a:latin typeface="Times New Roman" pitchFamily="18" charset="0"/>
              <a:cs typeface="Times New Roman" pitchFamily="18" charset="0"/>
            </a:endParaRPr>
          </a:p>
        </p:txBody>
      </p:sp>
      <p:sp>
        <p:nvSpPr>
          <p:cNvPr id="3086" name="TextBox 16">
            <a:extLst>
              <a:ext uri="{FF2B5EF4-FFF2-40B4-BE49-F238E27FC236}">
                <a16:creationId xmlns:a16="http://schemas.microsoft.com/office/drawing/2014/main" id="{51BF5991-001C-4163-9076-D81A8DBF95DE}"/>
              </a:ext>
            </a:extLst>
          </p:cNvPr>
          <p:cNvSpPr txBox="1">
            <a:spLocks noChangeArrowheads="1"/>
          </p:cNvSpPr>
          <p:nvPr/>
        </p:nvSpPr>
        <p:spPr bwMode="auto">
          <a:xfrm>
            <a:off x="389800" y="5394967"/>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4400">
                <a:solidFill>
                  <a:schemeClr val="tx1"/>
                </a:solidFill>
                <a:latin typeface="Arial" panose="020B0604020202020204" pitchFamily="34" charset="0"/>
              </a:defRPr>
            </a:lvl1pPr>
            <a:lvl2pPr marL="742950" indent="-285750">
              <a:spcBef>
                <a:spcPct val="20000"/>
              </a:spcBef>
              <a:buChar char="–"/>
              <a:defRPr sz="3800">
                <a:solidFill>
                  <a:schemeClr val="tx1"/>
                </a:solidFill>
                <a:latin typeface="Arial" panose="020B0604020202020204" pitchFamily="34" charset="0"/>
              </a:defRPr>
            </a:lvl2pPr>
            <a:lvl3pPr marL="1143000" indent="-228600">
              <a:spcBef>
                <a:spcPct val="20000"/>
              </a:spcBef>
              <a:buChar char="•"/>
              <a:defRPr sz="33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8" name="TextBox 17"/>
          <p:cNvSpPr txBox="1"/>
          <p:nvPr/>
        </p:nvSpPr>
        <p:spPr>
          <a:xfrm>
            <a:off x="6907720" y="1550088"/>
            <a:ext cx="2956845" cy="2123658"/>
          </a:xfrm>
          <a:prstGeom prst="rect">
            <a:avLst/>
          </a:prstGeom>
          <a:noFill/>
        </p:spPr>
        <p:txBody>
          <a:bodyPr wrap="square" rtlCol="0">
            <a:spAutoFit/>
          </a:bodyPr>
          <a:lstStyle/>
          <a:p>
            <a:r>
              <a:rPr lang="en-US" sz="1200" b="1" dirty="0">
                <a:solidFill>
                  <a:srgbClr val="C00000"/>
                </a:solidFill>
              </a:rPr>
              <a:t>Evidence-Based Practice</a:t>
            </a:r>
          </a:p>
          <a:p>
            <a:r>
              <a:rPr lang="en-US" sz="800" dirty="0"/>
              <a:t>One method for assisting service members to keep themselves safe when they have suicidal thoughts is dialectical behavior therapy (DBT). DBT is advised in the Clinical Practice Guideline for the Assessment and Management of Patients at Risk for Suicide. Assessment and Management of Patients at Risk for Suicide is an evidence-based treatment for those who have suicidal thoughts, attempts, or self-harming activities. DBT is a sophisticated technique that combines aspects of cognitive behavioral therapy and teaches people how to control their emotions, handle stress, and communicate with others (Mann et al., 2021).</a:t>
            </a:r>
          </a:p>
          <a:p>
            <a:endParaRPr lang="en-US" dirty="0"/>
          </a:p>
        </p:txBody>
      </p:sp>
      <p:pic>
        <p:nvPicPr>
          <p:cNvPr id="5" name="Picture 4">
            <a:extLst>
              <a:ext uri="{FF2B5EF4-FFF2-40B4-BE49-F238E27FC236}">
                <a16:creationId xmlns:a16="http://schemas.microsoft.com/office/drawing/2014/main" id="{3BA2A477-3E10-964A-B38D-B62AD32A10D2}"/>
              </a:ext>
            </a:extLst>
          </p:cNvPr>
          <p:cNvPicPr>
            <a:picLocks noChangeAspect="1"/>
          </p:cNvPicPr>
          <p:nvPr/>
        </p:nvPicPr>
        <p:blipFill>
          <a:blip r:embed="rId3"/>
          <a:stretch>
            <a:fillRect/>
          </a:stretch>
        </p:blipFill>
        <p:spPr>
          <a:xfrm>
            <a:off x="436490" y="166752"/>
            <a:ext cx="1905000" cy="110801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58102EA5-0528-8168-56CA-96E061F95E7D}"/>
              </a:ext>
            </a:extLst>
          </p:cNvPr>
          <p:cNvPicPr>
            <a:picLocks noChangeAspect="1"/>
          </p:cNvPicPr>
          <p:nvPr/>
        </p:nvPicPr>
        <p:blipFill rotWithShape="1">
          <a:blip r:embed="rId4"/>
          <a:srcRect l="31838" t="21463" r="12926" b="25356"/>
          <a:stretch/>
        </p:blipFill>
        <p:spPr bwMode="auto">
          <a:xfrm>
            <a:off x="302850" y="5791200"/>
            <a:ext cx="3046613" cy="1799432"/>
          </a:xfrm>
          <a:prstGeom prst="rect">
            <a:avLst/>
          </a:prstGeom>
          <a:ln>
            <a:noFill/>
          </a:ln>
          <a:extLst>
            <a:ext uri="{53640926-AAD7-44D8-BBD7-CCE9431645EC}">
              <a14:shadowObscured xmlns:a14="http://schemas.microsoft.com/office/drawing/2010/main"/>
            </a:ext>
          </a:extLst>
        </p:spPr>
      </p:pic>
      <p:pic>
        <p:nvPicPr>
          <p:cNvPr id="1026" name="Picture 2" descr="DBT | Barrington Behavioral Health &amp; Wellness">
            <a:extLst>
              <a:ext uri="{FF2B5EF4-FFF2-40B4-BE49-F238E27FC236}">
                <a16:creationId xmlns:a16="http://schemas.microsoft.com/office/drawing/2014/main" id="{996A8669-FD87-6B49-80D7-9DFED7611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906" y="3619668"/>
            <a:ext cx="3589348" cy="20167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raphical user interface, application&#10;&#10;Description automatically generated">
            <a:extLst>
              <a:ext uri="{FF2B5EF4-FFF2-40B4-BE49-F238E27FC236}">
                <a16:creationId xmlns:a16="http://schemas.microsoft.com/office/drawing/2014/main" id="{3E721007-96DB-05AD-6E62-E397D94739FB}"/>
              </a:ext>
            </a:extLst>
          </p:cNvPr>
          <p:cNvPicPr>
            <a:picLocks noChangeAspect="1"/>
          </p:cNvPicPr>
          <p:nvPr/>
        </p:nvPicPr>
        <p:blipFill rotWithShape="1">
          <a:blip r:embed="rId6"/>
          <a:srcRect l="67167" t="30389" r="6975" b="30104"/>
          <a:stretch/>
        </p:blipFill>
        <p:spPr bwMode="auto">
          <a:xfrm>
            <a:off x="7115789" y="3288510"/>
            <a:ext cx="2540706" cy="219323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14400"/>
            <a:ext cx="12877800" cy="4585871"/>
          </a:xfrm>
          <a:prstGeom prst="rect">
            <a:avLst/>
          </a:prstGeom>
        </p:spPr>
        <p:txBody>
          <a:bodyPr wrap="square">
            <a:spAutoFit/>
          </a:bodyPr>
          <a:lstStyle/>
          <a:p>
            <a:pPr algn="ctr" eaLnBrk="1" hangingPunct="1"/>
            <a:r>
              <a:rPr lang="en-US" altLang="en-US" sz="1800" b="1" dirty="0">
                <a:solidFill>
                  <a:srgbClr val="C00000"/>
                </a:solidFill>
                <a:latin typeface="Times New Roman" pitchFamily="18" charset="0"/>
                <a:cs typeface="Times New Roman" pitchFamily="18" charset="0"/>
              </a:rPr>
              <a:t>References</a:t>
            </a:r>
          </a:p>
          <a:p>
            <a:pPr algn="ctr" eaLnBrk="1" hangingPunct="1"/>
            <a:endParaRPr lang="en-US" altLang="en-US" sz="1800" b="1" dirty="0">
              <a:solidFill>
                <a:srgbClr val="C00000"/>
              </a:solidFill>
              <a:latin typeface="Times New Roman" pitchFamily="18" charset="0"/>
              <a:cs typeface="Times New Roman" pitchFamily="18" charset="0"/>
            </a:endParaRPr>
          </a:p>
          <a:p>
            <a:pPr eaLnBrk="1" hangingPunct="1"/>
            <a:r>
              <a:rPr lang="en-US" sz="1800" dirty="0" err="1">
                <a:effectLst/>
                <a:latin typeface="Times New Roman" panose="02020603050405020304" pitchFamily="18" charset="0"/>
              </a:rPr>
              <a:t>Barcan</a:t>
            </a:r>
            <a:r>
              <a:rPr lang="en-US" sz="1800" dirty="0">
                <a:effectLst/>
                <a:latin typeface="Times New Roman" panose="02020603050405020304" pitchFamily="18" charset="0"/>
              </a:rPr>
              <a:t>, R. (2020). Complementary and Alternative Medicine. </a:t>
            </a:r>
            <a:r>
              <a:rPr lang="en-US" sz="1800" i="1" dirty="0">
                <a:effectLst/>
                <a:latin typeface="Times New Roman" panose="02020603050405020304" pitchFamily="18" charset="0"/>
              </a:rPr>
              <a:t>Dialectical Behavior Therapy for Men With Borderline Personality Disorder and Antisocial Behavior: A Clinical Trial</a:t>
            </a:r>
            <a:r>
              <a:rPr lang="en-US" sz="1800" dirty="0">
                <a:effectLst/>
                <a:latin typeface="Times New Roman" panose="02020603050405020304" pitchFamily="18" charset="0"/>
              </a:rPr>
              <a:t>. https://doi.org/10.4324/9781003084990</a:t>
            </a:r>
          </a:p>
          <a:p>
            <a:pPr eaLnBrk="1" hangingPunct="1"/>
            <a:endParaRPr lang="en-US" altLang="en-US" sz="1800" b="1" dirty="0">
              <a:solidFill>
                <a:srgbClr val="C00000"/>
              </a:solidFill>
              <a:latin typeface="Times New Roman" pitchFamily="18" charset="0"/>
              <a:cs typeface="Times New Roman" pitchFamily="18" charset="0"/>
            </a:endParaRPr>
          </a:p>
          <a:p>
            <a:pPr eaLnBrk="1" hangingPunct="1"/>
            <a:r>
              <a:rPr lang="en-US" sz="1800" dirty="0" err="1">
                <a:effectLst/>
                <a:latin typeface="Times New Roman" panose="02020603050405020304" pitchFamily="18" charset="0"/>
              </a:rPr>
              <a:t>DeCou</a:t>
            </a:r>
            <a:r>
              <a:rPr lang="en-US" sz="1800" dirty="0">
                <a:effectLst/>
                <a:latin typeface="Times New Roman" panose="02020603050405020304" pitchFamily="18" charset="0"/>
              </a:rPr>
              <a:t>, C. R., </a:t>
            </a:r>
            <a:r>
              <a:rPr lang="en-US" sz="1800" dirty="0" err="1">
                <a:effectLst/>
                <a:latin typeface="Times New Roman" panose="02020603050405020304" pitchFamily="18" charset="0"/>
              </a:rPr>
              <a:t>Comtois</a:t>
            </a:r>
            <a:r>
              <a:rPr lang="en-US" sz="1800" dirty="0">
                <a:effectLst/>
                <a:latin typeface="Times New Roman" panose="02020603050405020304" pitchFamily="18" charset="0"/>
              </a:rPr>
              <a:t>, K. A., &amp; </a:t>
            </a:r>
            <a:r>
              <a:rPr lang="en-US" sz="1800" dirty="0" err="1">
                <a:effectLst/>
                <a:latin typeface="Times New Roman" panose="02020603050405020304" pitchFamily="18" charset="0"/>
              </a:rPr>
              <a:t>Landes</a:t>
            </a:r>
            <a:r>
              <a:rPr lang="en-US" sz="1800" dirty="0">
                <a:effectLst/>
                <a:latin typeface="Times New Roman" panose="02020603050405020304" pitchFamily="18" charset="0"/>
              </a:rPr>
              <a:t>, S. J. (2019b). Dialectical Behavior Therapy Is Effective for the Treatment of Suicidal Behavior: A Meta-Analysis. </a:t>
            </a:r>
            <a:r>
              <a:rPr lang="en-US" sz="1800" i="1" dirty="0">
                <a:effectLst/>
                <a:latin typeface="Times New Roman" panose="02020603050405020304" pitchFamily="18" charset="0"/>
              </a:rPr>
              <a:t>Behavior Therapy</a:t>
            </a:r>
            <a:r>
              <a:rPr lang="en-US" sz="1800" dirty="0">
                <a:effectLst/>
                <a:latin typeface="Times New Roman" panose="02020603050405020304" pitchFamily="18" charset="0"/>
              </a:rPr>
              <a:t>, </a:t>
            </a:r>
            <a:r>
              <a:rPr lang="en-US" sz="1800" i="1" dirty="0">
                <a:effectLst/>
                <a:latin typeface="Times New Roman" panose="02020603050405020304" pitchFamily="18" charset="0"/>
              </a:rPr>
              <a:t>50</a:t>
            </a:r>
            <a:r>
              <a:rPr lang="en-US" sz="1800" dirty="0">
                <a:effectLst/>
                <a:latin typeface="Times New Roman" panose="02020603050405020304" pitchFamily="18" charset="0"/>
              </a:rPr>
              <a:t>(1), 60–72. </a:t>
            </a:r>
            <a:r>
              <a:rPr lang="en-US" sz="1800" dirty="0">
                <a:effectLst/>
                <a:latin typeface="Times New Roman" panose="02020603050405020304" pitchFamily="18" charset="0"/>
                <a:hlinkClick r:id="rId2"/>
              </a:rPr>
              <a:t>https://doi.org/10.1016/j.beth.2018.03.009</a:t>
            </a:r>
            <a:endParaRPr lang="en-US" sz="1800" dirty="0">
              <a:effectLst/>
              <a:latin typeface="Times New Roman" panose="02020603050405020304" pitchFamily="18" charset="0"/>
            </a:endParaRPr>
          </a:p>
          <a:p>
            <a:pPr eaLnBrk="1" hangingPunct="1"/>
            <a:endParaRPr lang="en-US" sz="1800" dirty="0">
              <a:latin typeface="Times New Roman" panose="02020603050405020304" pitchFamily="18" charset="0"/>
            </a:endParaRPr>
          </a:p>
          <a:p>
            <a:pPr eaLnBrk="1" hangingPunct="1"/>
            <a:r>
              <a:rPr lang="en-US" sz="1800" dirty="0">
                <a:effectLst/>
                <a:latin typeface="Times New Roman" panose="02020603050405020304" pitchFamily="18" charset="0"/>
              </a:rPr>
              <a:t>Mann, J. J., Michel, C. A., &amp; Auerbach, R. P. (2021). Improving Suicide Prevention Through Evidence-Based Strategies: A Systematic Review. </a:t>
            </a:r>
            <a:r>
              <a:rPr lang="en-US" sz="1800" i="1" dirty="0">
                <a:effectLst/>
                <a:latin typeface="Times New Roman" panose="02020603050405020304" pitchFamily="18" charset="0"/>
              </a:rPr>
              <a:t>American Journal of Psychiatry</a:t>
            </a:r>
            <a:r>
              <a:rPr lang="en-US" sz="1800" dirty="0">
                <a:effectLst/>
                <a:latin typeface="Times New Roman" panose="02020603050405020304" pitchFamily="18" charset="0"/>
              </a:rPr>
              <a:t>, </a:t>
            </a:r>
            <a:r>
              <a:rPr lang="en-US" sz="1800" i="1" dirty="0">
                <a:effectLst/>
                <a:latin typeface="Times New Roman" panose="02020603050405020304" pitchFamily="18" charset="0"/>
              </a:rPr>
              <a:t>178</a:t>
            </a:r>
            <a:r>
              <a:rPr lang="en-US" sz="1800" dirty="0">
                <a:effectLst/>
                <a:latin typeface="Times New Roman" panose="02020603050405020304" pitchFamily="18" charset="0"/>
              </a:rPr>
              <a:t>(7), 611–624. https://doi.org/10.1176/appi.ajp.2020.20060864</a:t>
            </a:r>
          </a:p>
          <a:p>
            <a:pPr eaLnBrk="1" hangingPunct="1"/>
            <a:endParaRPr lang="en-US" sz="1800" dirty="0">
              <a:effectLst/>
              <a:latin typeface="Times New Roman" panose="02020603050405020304" pitchFamily="18" charset="0"/>
            </a:endParaRPr>
          </a:p>
          <a:p>
            <a:pPr eaLnBrk="1" hangingPunct="1"/>
            <a:r>
              <a:rPr lang="en-US" sz="1800" dirty="0">
                <a:effectLst/>
                <a:latin typeface="Times New Roman" panose="02020603050405020304" pitchFamily="18" charset="0"/>
              </a:rPr>
              <a:t>Wilks, C. R., </a:t>
            </a:r>
            <a:r>
              <a:rPr lang="en-US" sz="1800" dirty="0" err="1">
                <a:effectLst/>
                <a:latin typeface="Times New Roman" panose="02020603050405020304" pitchFamily="18" charset="0"/>
              </a:rPr>
              <a:t>Gurtovenko</a:t>
            </a:r>
            <a:r>
              <a:rPr lang="en-US" sz="1800" dirty="0">
                <a:effectLst/>
                <a:latin typeface="Times New Roman" panose="02020603050405020304" pitchFamily="18" charset="0"/>
              </a:rPr>
              <a:t>, K., </a:t>
            </a:r>
            <a:r>
              <a:rPr lang="en-US" sz="1800" dirty="0" err="1">
                <a:effectLst/>
                <a:latin typeface="Times New Roman" panose="02020603050405020304" pitchFamily="18" charset="0"/>
              </a:rPr>
              <a:t>Rebmann</a:t>
            </a:r>
            <a:r>
              <a:rPr lang="en-US" sz="1800" dirty="0">
                <a:effectLst/>
                <a:latin typeface="Times New Roman" panose="02020603050405020304" pitchFamily="18" charset="0"/>
              </a:rPr>
              <a:t>, K., Williamson, J., Lovell, J., &amp; </a:t>
            </a:r>
            <a:r>
              <a:rPr lang="en-US" sz="1800" dirty="0" err="1">
                <a:effectLst/>
                <a:latin typeface="Times New Roman" panose="02020603050405020304" pitchFamily="18" charset="0"/>
              </a:rPr>
              <a:t>Wasil</a:t>
            </a:r>
            <a:r>
              <a:rPr lang="en-US" sz="1800" dirty="0">
                <a:effectLst/>
                <a:latin typeface="Times New Roman" panose="02020603050405020304" pitchFamily="18" charset="0"/>
              </a:rPr>
              <a:t>, A. R. (2021). A systematic review of dialectical behavior therapy mobile apps for content and usability. </a:t>
            </a:r>
            <a:r>
              <a:rPr lang="en-US" sz="1800" i="1" dirty="0">
                <a:effectLst/>
                <a:latin typeface="Times New Roman" panose="02020603050405020304" pitchFamily="18" charset="0"/>
              </a:rPr>
              <a:t>Borderline Personality Disorder and Emotion Dysregulation</a:t>
            </a:r>
            <a:r>
              <a:rPr lang="en-US" sz="1800" dirty="0">
                <a:effectLst/>
                <a:latin typeface="Times New Roman" panose="02020603050405020304" pitchFamily="18" charset="0"/>
              </a:rPr>
              <a:t>, </a:t>
            </a:r>
            <a:r>
              <a:rPr lang="en-US" sz="1800" i="1" dirty="0">
                <a:effectLst/>
                <a:latin typeface="Times New Roman" panose="02020603050405020304" pitchFamily="18" charset="0"/>
              </a:rPr>
              <a:t>8</a:t>
            </a:r>
            <a:r>
              <a:rPr lang="en-US" sz="1800" dirty="0">
                <a:effectLst/>
                <a:latin typeface="Times New Roman" panose="02020603050405020304" pitchFamily="18" charset="0"/>
              </a:rPr>
              <a:t>(1). https://doi.org/10.1186/s40479-021-00167-5</a:t>
            </a:r>
          </a:p>
          <a:p>
            <a:pPr eaLnBrk="1" hangingPunct="1"/>
            <a:endParaRPr lang="en-US" altLang="en-US" sz="4000" b="1" dirty="0">
              <a:solidFill>
                <a:srgbClr val="C0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1044</Words>
  <Application>Microsoft Office PowerPoint</Application>
  <PresentationFormat>Custom</PresentationFormat>
  <Paragraphs>89</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Times New Roman</vt:lpstr>
      <vt:lpstr>Wingdings</vt:lpstr>
      <vt:lpstr>Default Design</vt:lpstr>
      <vt:lpstr>Psychiatric Disorders In Dialectal Behavioral Therapy   </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keywords>4x8, 3x5</cp:keywords>
  <cp:lastModifiedBy>Annette</cp:lastModifiedBy>
  <cp:revision>75</cp:revision>
  <dcterms:created xsi:type="dcterms:W3CDTF">2006-07-24T13:54:15Z</dcterms:created>
  <dcterms:modified xsi:type="dcterms:W3CDTF">2022-12-01T16:28:01Z</dcterms:modified>
</cp:coreProperties>
</file>