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9"/>
  </p:notesMasterIdLst>
  <p:sldIdLst>
    <p:sldId id="257" r:id="rId2"/>
    <p:sldId id="258" r:id="rId3"/>
    <p:sldId id="259" r:id="rId4"/>
    <p:sldId id="260" r:id="rId5"/>
    <p:sldId id="261" r:id="rId6"/>
    <p:sldId id="262" r:id="rId7"/>
    <p:sldId id="256"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4" autoAdjust="0"/>
    <p:restoredTop sz="94249" autoAdjust="0"/>
  </p:normalViewPr>
  <p:slideViewPr>
    <p:cSldViewPr snapToGrid="0">
      <p:cViewPr varScale="1">
        <p:scale>
          <a:sx n="72" d="100"/>
          <a:sy n="72" d="100"/>
        </p:scale>
        <p:origin x="576"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AE1DF74-0E68-4CD3-8ADD-CED2DDD2C2EC}" type="datetimeFigureOut">
              <a:rPr lang="en-US" smtClean="0"/>
              <a:t>11/4/2022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A54B0F5-086D-4800-9B2F-339304BA333E}" type="slidenum">
              <a:rPr lang="en-US" smtClean="0"/>
              <a:t>‹#›</a:t>
            </a:fld>
            <a:endParaRPr lang="en-US"/>
          </a:p>
        </p:txBody>
      </p:sp>
    </p:spTree>
    <p:extLst>
      <p:ext uri="{BB962C8B-B14F-4D97-AF65-F5344CB8AC3E}">
        <p14:creationId xmlns:p14="http://schemas.microsoft.com/office/powerpoint/2010/main" val="31930223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Orem's Self-Care Deficit Theory offers direction to healthcare providers on the strategies for promoting patients' self-care. The theory holds that patients are better able to recover when they maintain some independence over their self-care. An individual's ability to perform self-care is defined as the practice of activities that individuals initiate and perform on their behalf in maintaining life. In exploring how the Self-Care Deficit Theory is applied in nursing practice, it is important to consider the following:</a:t>
            </a:r>
          </a:p>
          <a:p>
            <a:pPr lvl="0"/>
            <a:r>
              <a:rPr lang="en-US" sz="1200" kern="1200" dirty="0">
                <a:solidFill>
                  <a:schemeClr val="tx1"/>
                </a:solidFill>
                <a:effectLst/>
                <a:latin typeface="+mn-lt"/>
                <a:ea typeface="+mn-ea"/>
                <a:cs typeface="+mn-cs"/>
              </a:rPr>
              <a:t>What constitutes a self-care deficit,</a:t>
            </a:r>
          </a:p>
          <a:p>
            <a:pPr lvl="0"/>
            <a:r>
              <a:rPr lang="en-US" sz="1200" kern="1200" dirty="0">
                <a:solidFill>
                  <a:schemeClr val="tx1"/>
                </a:solidFill>
                <a:effectLst/>
                <a:latin typeface="+mn-lt"/>
                <a:ea typeface="+mn-ea"/>
                <a:cs typeface="+mn-cs"/>
              </a:rPr>
              <a:t>What causes self-care deficits </a:t>
            </a:r>
          </a:p>
          <a:p>
            <a:pPr lvl="0"/>
            <a:r>
              <a:rPr lang="en-US" sz="1200" kern="1200" dirty="0">
                <a:solidFill>
                  <a:schemeClr val="tx1"/>
                </a:solidFill>
                <a:effectLst/>
                <a:latin typeface="+mn-lt"/>
                <a:ea typeface="+mn-ea"/>
                <a:cs typeface="+mn-cs"/>
              </a:rPr>
              <a:t>The signs and symptoms of self-care deficits</a:t>
            </a:r>
          </a:p>
          <a:p>
            <a:pPr lvl="0"/>
            <a:r>
              <a:rPr lang="en-US" sz="1200" kern="1200" dirty="0">
                <a:solidFill>
                  <a:schemeClr val="tx1"/>
                </a:solidFill>
                <a:effectLst/>
                <a:latin typeface="+mn-lt"/>
                <a:ea typeface="+mn-ea"/>
                <a:cs typeface="+mn-cs"/>
              </a:rPr>
              <a:t>What the self-care deficit theory focuses on, and </a:t>
            </a:r>
          </a:p>
          <a:p>
            <a:pPr lvl="0"/>
            <a:r>
              <a:rPr lang="en-US" sz="1200" kern="1200" dirty="0">
                <a:solidFill>
                  <a:schemeClr val="tx1"/>
                </a:solidFill>
                <a:effectLst/>
                <a:latin typeface="+mn-lt"/>
                <a:ea typeface="+mn-ea"/>
                <a:cs typeface="+mn-cs"/>
              </a:rPr>
              <a:t>The methods nurses can follow in addressing the different self-care deficit issues. </a:t>
            </a:r>
          </a:p>
          <a:p>
            <a:endParaRPr lang="en-US" dirty="0"/>
          </a:p>
        </p:txBody>
      </p:sp>
      <p:sp>
        <p:nvSpPr>
          <p:cNvPr id="4" name="Slide Number Placeholder 3"/>
          <p:cNvSpPr>
            <a:spLocks noGrp="1"/>
          </p:cNvSpPr>
          <p:nvPr>
            <p:ph type="sldNum" sz="quarter" idx="5"/>
          </p:nvPr>
        </p:nvSpPr>
        <p:spPr/>
        <p:txBody>
          <a:bodyPr/>
          <a:lstStyle/>
          <a:p>
            <a:fld id="{4A54B0F5-086D-4800-9B2F-339304BA333E}" type="slidenum">
              <a:rPr lang="en-US" smtClean="0"/>
              <a:t>2</a:t>
            </a:fld>
            <a:endParaRPr lang="en-US"/>
          </a:p>
        </p:txBody>
      </p:sp>
    </p:spTree>
    <p:extLst>
      <p:ext uri="{BB962C8B-B14F-4D97-AF65-F5344CB8AC3E}">
        <p14:creationId xmlns:p14="http://schemas.microsoft.com/office/powerpoint/2010/main" val="9069018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self-care deficit is an inability to perform certain daily functions linked to health and well-being. Self-care deficits can arise from physical or mental impairments, including depression, surgery recovery, trauma, or age-related mobility issues (Wagner, 2022). Other issues that result in from the self-care deficit include weakness, pain, neuromuscular disorders, developmental disabilities, poor mobility, lack of adaptive equipment, and decreased motivation (Wagner, 2022). A self-care deficit is an inability to perform certain daily functions, suggesting that patients can recover better when they maintain independence over their self-care (Wagner, 2022). As such, this theory is applied in the nursing practice during the assessment to determine the specific self-care deficits. Awareness of the patient's environment, strengths and weaknesses is significant in assessing self-care deficits and adopting the most appropriate intervention to help in patient recovery. </a:t>
            </a:r>
          </a:p>
          <a:p>
            <a:endParaRPr lang="en-US" dirty="0"/>
          </a:p>
        </p:txBody>
      </p:sp>
      <p:sp>
        <p:nvSpPr>
          <p:cNvPr id="4" name="Slide Number Placeholder 3"/>
          <p:cNvSpPr>
            <a:spLocks noGrp="1"/>
          </p:cNvSpPr>
          <p:nvPr>
            <p:ph type="sldNum" sz="quarter" idx="5"/>
          </p:nvPr>
        </p:nvSpPr>
        <p:spPr/>
        <p:txBody>
          <a:bodyPr/>
          <a:lstStyle/>
          <a:p>
            <a:fld id="{4A54B0F5-086D-4800-9B2F-339304BA333E}" type="slidenum">
              <a:rPr lang="en-US" smtClean="0"/>
              <a:t>3</a:t>
            </a:fld>
            <a:endParaRPr lang="en-US"/>
          </a:p>
        </p:txBody>
      </p:sp>
    </p:spTree>
    <p:extLst>
      <p:ext uri="{BB962C8B-B14F-4D97-AF65-F5344CB8AC3E}">
        <p14:creationId xmlns:p14="http://schemas.microsoft.com/office/powerpoint/2010/main" val="21295843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Some of the signs and symptoms of self-care deficits include the inability to maintain proper hygiene, inability to dress, inability to feed oneself, mobility issues, frustration/depression, and problems with using the toilet (</a:t>
            </a:r>
            <a:r>
              <a:rPr lang="en-US" sz="1200" kern="1200" dirty="0" err="1">
                <a:solidFill>
                  <a:schemeClr val="tx1"/>
                </a:solidFill>
                <a:effectLst/>
                <a:latin typeface="+mn-lt"/>
                <a:ea typeface="+mn-ea"/>
                <a:cs typeface="+mn-cs"/>
              </a:rPr>
              <a:t>Jaftoran</a:t>
            </a:r>
            <a:r>
              <a:rPr lang="en-US" sz="1200" kern="1200" dirty="0">
                <a:solidFill>
                  <a:schemeClr val="tx1"/>
                </a:solidFill>
                <a:effectLst/>
                <a:latin typeface="+mn-lt"/>
                <a:ea typeface="+mn-ea"/>
                <a:cs typeface="+mn-cs"/>
              </a:rPr>
              <a:t> et al., 2021). In referring to the aspects of daily living that the patients are having issues with, the terms activities of daily living or ADL are often used. Upon assessing and discovering that a patient might be presented with a challenge in one or more ADLs, the nurses adopt interventions that are geared towards helping them while allowing for individual autonomy. </a:t>
            </a:r>
          </a:p>
          <a:p>
            <a:endParaRPr lang="en-US" dirty="0"/>
          </a:p>
        </p:txBody>
      </p:sp>
      <p:sp>
        <p:nvSpPr>
          <p:cNvPr id="4" name="Slide Number Placeholder 3"/>
          <p:cNvSpPr>
            <a:spLocks noGrp="1"/>
          </p:cNvSpPr>
          <p:nvPr>
            <p:ph type="sldNum" sz="quarter" idx="5"/>
          </p:nvPr>
        </p:nvSpPr>
        <p:spPr/>
        <p:txBody>
          <a:bodyPr/>
          <a:lstStyle/>
          <a:p>
            <a:fld id="{4A54B0F5-086D-4800-9B2F-339304BA333E}" type="slidenum">
              <a:rPr lang="en-US" smtClean="0"/>
              <a:t>4</a:t>
            </a:fld>
            <a:endParaRPr lang="en-US"/>
          </a:p>
        </p:txBody>
      </p:sp>
    </p:spTree>
    <p:extLst>
      <p:ext uri="{BB962C8B-B14F-4D97-AF65-F5344CB8AC3E}">
        <p14:creationId xmlns:p14="http://schemas.microsoft.com/office/powerpoint/2010/main" val="8615014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	In applying the self-care deficit theory in the nursing practice, nurses identify a patient facing a self-care deficit by gathering information about the patient, including their health, needs, and capacity. Second is the strategies for helping the patient improve their self-care, and last is working directly with the patient in meeting the needs towards effective self-care. Several ways to help in scenarios needing the nurses' attention include acting for and doing for others, guiding others, and supporting others (</a:t>
            </a:r>
            <a:r>
              <a:rPr lang="en-US" sz="1200" kern="1200" dirty="0" err="1">
                <a:solidFill>
                  <a:schemeClr val="tx1"/>
                </a:solidFill>
                <a:effectLst/>
                <a:latin typeface="+mn-lt"/>
                <a:ea typeface="+mn-ea"/>
                <a:cs typeface="+mn-cs"/>
              </a:rPr>
              <a:t>Martiningsih</a:t>
            </a:r>
            <a:r>
              <a:rPr lang="en-US" sz="1200" kern="1200" dirty="0">
                <a:solidFill>
                  <a:schemeClr val="tx1"/>
                </a:solidFill>
                <a:effectLst/>
                <a:latin typeface="+mn-lt"/>
                <a:ea typeface="+mn-ea"/>
                <a:cs typeface="+mn-cs"/>
              </a:rPr>
              <a:t> et al., 2021). Other ways to help include providing an environment for promoting personal development with respect to meeting future need and teaching another about self-care strategies (</a:t>
            </a:r>
            <a:r>
              <a:rPr lang="en-US" sz="1200" kern="1200" dirty="0" err="1">
                <a:solidFill>
                  <a:schemeClr val="tx1"/>
                </a:solidFill>
                <a:effectLst/>
                <a:latin typeface="+mn-lt"/>
                <a:ea typeface="+mn-ea"/>
                <a:cs typeface="+mn-cs"/>
              </a:rPr>
              <a:t>Martiningsih</a:t>
            </a:r>
            <a:r>
              <a:rPr lang="en-US" sz="1200" kern="1200" dirty="0">
                <a:solidFill>
                  <a:schemeClr val="tx1"/>
                </a:solidFill>
                <a:effectLst/>
                <a:latin typeface="+mn-lt"/>
                <a:ea typeface="+mn-ea"/>
                <a:cs typeface="+mn-cs"/>
              </a:rPr>
              <a:t> et al., 2021). </a:t>
            </a:r>
          </a:p>
          <a:p>
            <a:endParaRPr lang="en-US" dirty="0"/>
          </a:p>
        </p:txBody>
      </p:sp>
      <p:sp>
        <p:nvSpPr>
          <p:cNvPr id="4" name="Slide Number Placeholder 3"/>
          <p:cNvSpPr>
            <a:spLocks noGrp="1"/>
          </p:cNvSpPr>
          <p:nvPr>
            <p:ph type="sldNum" sz="quarter" idx="5"/>
          </p:nvPr>
        </p:nvSpPr>
        <p:spPr/>
        <p:txBody>
          <a:bodyPr/>
          <a:lstStyle/>
          <a:p>
            <a:fld id="{4A54B0F5-086D-4800-9B2F-339304BA333E}" type="slidenum">
              <a:rPr lang="en-US" smtClean="0"/>
              <a:t>5</a:t>
            </a:fld>
            <a:endParaRPr lang="en-US"/>
          </a:p>
        </p:txBody>
      </p:sp>
    </p:spTree>
    <p:extLst>
      <p:ext uri="{BB962C8B-B14F-4D97-AF65-F5344CB8AC3E}">
        <p14:creationId xmlns:p14="http://schemas.microsoft.com/office/powerpoint/2010/main" val="38055384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Orem's Self-Care Deficit Theory offers direction to healthcare providers on the strategies for promoting patients' self-care by emphasizing the need for patient engagement in care provision (</a:t>
            </a:r>
            <a:r>
              <a:rPr lang="en-US" sz="1200" kern="1200" dirty="0" err="1">
                <a:solidFill>
                  <a:schemeClr val="tx1"/>
                </a:solidFill>
                <a:effectLst/>
                <a:latin typeface="+mn-lt"/>
                <a:ea typeface="+mn-ea"/>
                <a:cs typeface="+mn-cs"/>
              </a:rPr>
              <a:t>Borji</a:t>
            </a:r>
            <a:r>
              <a:rPr lang="en-US" sz="1200" kern="1200" dirty="0">
                <a:solidFill>
                  <a:schemeClr val="tx1"/>
                </a:solidFill>
                <a:effectLst/>
                <a:latin typeface="+mn-lt"/>
                <a:ea typeface="+mn-ea"/>
                <a:cs typeface="+mn-cs"/>
              </a:rPr>
              <a:t> et al., 2017). The theory holds that patients are better able to recover when they maintain some independence over their self-care. The methods nurses can follow in addressing the different self-care deficit issues include: Hygiene, providing patients with reminders and motivation to help them to maintain hygiene. Recommending clothing that is easy to put on for clients struggling with dressing and grooming and offering privacy. 	Creating a conducive environment for patients struggling with feeding enables them to feed. In regard to speech deficits, the nurses can work with a speech pathologist to ensure that the deficits doesn’t interfere with care communication. For clients with toileting deficits, the nurses should work towards simplifying it and remaining close by for assistance in cases of falls or accidents. Orem's Self-Care Deficit Theory offers helpful strategies for nurses upon diagnosing self-deficits by ensuring that  they promote the independence of their patients while upholding some levels of autonomy in their areas of deficits. As such, Orem's Self-Care Deficit Theory is a fundamental theory that should be integrated in the routine practice as it promotes recovery by promoting the collaboration between the patient and the care provider. </a:t>
            </a:r>
          </a:p>
          <a:p>
            <a:endParaRPr lang="en-US" dirty="0"/>
          </a:p>
        </p:txBody>
      </p:sp>
      <p:sp>
        <p:nvSpPr>
          <p:cNvPr id="4" name="Slide Number Placeholder 3"/>
          <p:cNvSpPr>
            <a:spLocks noGrp="1"/>
          </p:cNvSpPr>
          <p:nvPr>
            <p:ph type="sldNum" sz="quarter" idx="5"/>
          </p:nvPr>
        </p:nvSpPr>
        <p:spPr/>
        <p:txBody>
          <a:bodyPr/>
          <a:lstStyle/>
          <a:p>
            <a:fld id="{4A54B0F5-086D-4800-9B2F-339304BA333E}" type="slidenum">
              <a:rPr lang="en-US" smtClean="0"/>
              <a:t>6</a:t>
            </a:fld>
            <a:endParaRPr lang="en-US"/>
          </a:p>
        </p:txBody>
      </p:sp>
    </p:spTree>
    <p:extLst>
      <p:ext uri="{BB962C8B-B14F-4D97-AF65-F5344CB8AC3E}">
        <p14:creationId xmlns:p14="http://schemas.microsoft.com/office/powerpoint/2010/main" val="16314124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A54B0F5-086D-4800-9B2F-339304BA333E}" type="slidenum">
              <a:rPr lang="en-US" smtClean="0"/>
              <a:t>7</a:t>
            </a:fld>
            <a:endParaRPr lang="en-US"/>
          </a:p>
        </p:txBody>
      </p:sp>
    </p:spTree>
    <p:extLst>
      <p:ext uri="{BB962C8B-B14F-4D97-AF65-F5344CB8AC3E}">
        <p14:creationId xmlns:p14="http://schemas.microsoft.com/office/powerpoint/2010/main" val="599665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13E7EE0-BF6C-4295-AC31-CA58F39865C1}" type="datetimeFigureOut">
              <a:rPr lang="en-US" smtClean="0"/>
              <a:t>11/4/2022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44AEEC-D8C3-4CC3-BA82-671D0EC6940A}" type="slidenum">
              <a:rPr lang="en-US" smtClean="0"/>
              <a:t>‹#›</a:t>
            </a:fld>
            <a:endParaRPr lang="en-US"/>
          </a:p>
        </p:txBody>
      </p:sp>
    </p:spTree>
    <p:extLst>
      <p:ext uri="{BB962C8B-B14F-4D97-AF65-F5344CB8AC3E}">
        <p14:creationId xmlns:p14="http://schemas.microsoft.com/office/powerpoint/2010/main" val="12213458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13E7EE0-BF6C-4295-AC31-CA58F39865C1}" type="datetimeFigureOut">
              <a:rPr lang="en-US" smtClean="0"/>
              <a:t>11/4/2022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44AEEC-D8C3-4CC3-BA82-671D0EC6940A}" type="slidenum">
              <a:rPr lang="en-US" smtClean="0"/>
              <a:t>‹#›</a:t>
            </a:fld>
            <a:endParaRPr lang="en-US"/>
          </a:p>
        </p:txBody>
      </p:sp>
    </p:spTree>
    <p:extLst>
      <p:ext uri="{BB962C8B-B14F-4D97-AF65-F5344CB8AC3E}">
        <p14:creationId xmlns:p14="http://schemas.microsoft.com/office/powerpoint/2010/main" val="19304060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13E7EE0-BF6C-4295-AC31-CA58F39865C1}" type="datetimeFigureOut">
              <a:rPr lang="en-US" smtClean="0"/>
              <a:t>11/4/2022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44AEEC-D8C3-4CC3-BA82-671D0EC6940A}"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8822231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13E7EE0-BF6C-4295-AC31-CA58F39865C1}" type="datetimeFigureOut">
              <a:rPr lang="en-US" smtClean="0"/>
              <a:t>11/4/2022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44AEEC-D8C3-4CC3-BA82-671D0EC6940A}" type="slidenum">
              <a:rPr lang="en-US" smtClean="0"/>
              <a:t>‹#›</a:t>
            </a:fld>
            <a:endParaRPr lang="en-US"/>
          </a:p>
        </p:txBody>
      </p:sp>
    </p:spTree>
    <p:extLst>
      <p:ext uri="{BB962C8B-B14F-4D97-AF65-F5344CB8AC3E}">
        <p14:creationId xmlns:p14="http://schemas.microsoft.com/office/powerpoint/2010/main" val="13685993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13E7EE0-BF6C-4295-AC31-CA58F39865C1}" type="datetimeFigureOut">
              <a:rPr lang="en-US" smtClean="0"/>
              <a:t>11/4/2022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44AEEC-D8C3-4CC3-BA82-671D0EC6940A}"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9603902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13E7EE0-BF6C-4295-AC31-CA58F39865C1}" type="datetimeFigureOut">
              <a:rPr lang="en-US" smtClean="0"/>
              <a:t>11/4/2022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44AEEC-D8C3-4CC3-BA82-671D0EC6940A}" type="slidenum">
              <a:rPr lang="en-US" smtClean="0"/>
              <a:t>‹#›</a:t>
            </a:fld>
            <a:endParaRPr lang="en-US"/>
          </a:p>
        </p:txBody>
      </p:sp>
    </p:spTree>
    <p:extLst>
      <p:ext uri="{BB962C8B-B14F-4D97-AF65-F5344CB8AC3E}">
        <p14:creationId xmlns:p14="http://schemas.microsoft.com/office/powerpoint/2010/main" val="29145650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13E7EE0-BF6C-4295-AC31-CA58F39865C1}" type="datetimeFigureOut">
              <a:rPr lang="en-US" smtClean="0"/>
              <a:t>11/4/2022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44AEEC-D8C3-4CC3-BA82-671D0EC6940A}" type="slidenum">
              <a:rPr lang="en-US" smtClean="0"/>
              <a:t>‹#›</a:t>
            </a:fld>
            <a:endParaRPr lang="en-US"/>
          </a:p>
        </p:txBody>
      </p:sp>
    </p:spTree>
    <p:extLst>
      <p:ext uri="{BB962C8B-B14F-4D97-AF65-F5344CB8AC3E}">
        <p14:creationId xmlns:p14="http://schemas.microsoft.com/office/powerpoint/2010/main" val="251998179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13E7EE0-BF6C-4295-AC31-CA58F39865C1}" type="datetimeFigureOut">
              <a:rPr lang="en-US" smtClean="0"/>
              <a:t>11/4/2022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44AEEC-D8C3-4CC3-BA82-671D0EC6940A}" type="slidenum">
              <a:rPr lang="en-US" smtClean="0"/>
              <a:t>‹#›</a:t>
            </a:fld>
            <a:endParaRPr lang="en-US"/>
          </a:p>
        </p:txBody>
      </p:sp>
    </p:spTree>
    <p:extLst>
      <p:ext uri="{BB962C8B-B14F-4D97-AF65-F5344CB8AC3E}">
        <p14:creationId xmlns:p14="http://schemas.microsoft.com/office/powerpoint/2010/main" val="28869467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13E7EE0-BF6C-4295-AC31-CA58F39865C1}" type="datetimeFigureOut">
              <a:rPr lang="en-US" smtClean="0"/>
              <a:t>11/4/2022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44AEEC-D8C3-4CC3-BA82-671D0EC6940A}" type="slidenum">
              <a:rPr lang="en-US" smtClean="0"/>
              <a:t>‹#›</a:t>
            </a:fld>
            <a:endParaRPr lang="en-US"/>
          </a:p>
        </p:txBody>
      </p:sp>
    </p:spTree>
    <p:extLst>
      <p:ext uri="{BB962C8B-B14F-4D97-AF65-F5344CB8AC3E}">
        <p14:creationId xmlns:p14="http://schemas.microsoft.com/office/powerpoint/2010/main" val="27940107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13E7EE0-BF6C-4295-AC31-CA58F39865C1}" type="datetimeFigureOut">
              <a:rPr lang="en-US" smtClean="0"/>
              <a:t>11/4/2022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44AEEC-D8C3-4CC3-BA82-671D0EC6940A}" type="slidenum">
              <a:rPr lang="en-US" smtClean="0"/>
              <a:t>‹#›</a:t>
            </a:fld>
            <a:endParaRPr lang="en-US"/>
          </a:p>
        </p:txBody>
      </p:sp>
    </p:spTree>
    <p:extLst>
      <p:ext uri="{BB962C8B-B14F-4D97-AF65-F5344CB8AC3E}">
        <p14:creationId xmlns:p14="http://schemas.microsoft.com/office/powerpoint/2010/main" val="19217884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13E7EE0-BF6C-4295-AC31-CA58F39865C1}" type="datetimeFigureOut">
              <a:rPr lang="en-US" smtClean="0"/>
              <a:t>11/4/2022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44AEEC-D8C3-4CC3-BA82-671D0EC6940A}" type="slidenum">
              <a:rPr lang="en-US" smtClean="0"/>
              <a:t>‹#›</a:t>
            </a:fld>
            <a:endParaRPr lang="en-US"/>
          </a:p>
        </p:txBody>
      </p:sp>
    </p:spTree>
    <p:extLst>
      <p:ext uri="{BB962C8B-B14F-4D97-AF65-F5344CB8AC3E}">
        <p14:creationId xmlns:p14="http://schemas.microsoft.com/office/powerpoint/2010/main" val="33549346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13E7EE0-BF6C-4295-AC31-CA58F39865C1}" type="datetimeFigureOut">
              <a:rPr lang="en-US" smtClean="0"/>
              <a:t>11/4/2022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A44AEEC-D8C3-4CC3-BA82-671D0EC6940A}" type="slidenum">
              <a:rPr lang="en-US" smtClean="0"/>
              <a:t>‹#›</a:t>
            </a:fld>
            <a:endParaRPr lang="en-US"/>
          </a:p>
        </p:txBody>
      </p:sp>
    </p:spTree>
    <p:extLst>
      <p:ext uri="{BB962C8B-B14F-4D97-AF65-F5344CB8AC3E}">
        <p14:creationId xmlns:p14="http://schemas.microsoft.com/office/powerpoint/2010/main" val="32625554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13E7EE0-BF6C-4295-AC31-CA58F39865C1}" type="datetimeFigureOut">
              <a:rPr lang="en-US" smtClean="0"/>
              <a:t>11/4/2022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A44AEEC-D8C3-4CC3-BA82-671D0EC6940A}" type="slidenum">
              <a:rPr lang="en-US" smtClean="0"/>
              <a:t>‹#›</a:t>
            </a:fld>
            <a:endParaRPr lang="en-US"/>
          </a:p>
        </p:txBody>
      </p:sp>
    </p:spTree>
    <p:extLst>
      <p:ext uri="{BB962C8B-B14F-4D97-AF65-F5344CB8AC3E}">
        <p14:creationId xmlns:p14="http://schemas.microsoft.com/office/powerpoint/2010/main" val="42757122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3E7EE0-BF6C-4295-AC31-CA58F39865C1}" type="datetimeFigureOut">
              <a:rPr lang="en-US" smtClean="0"/>
              <a:t>11/4/2022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A44AEEC-D8C3-4CC3-BA82-671D0EC6940A}" type="slidenum">
              <a:rPr lang="en-US" smtClean="0"/>
              <a:t>‹#›</a:t>
            </a:fld>
            <a:endParaRPr lang="en-US"/>
          </a:p>
        </p:txBody>
      </p:sp>
    </p:spTree>
    <p:extLst>
      <p:ext uri="{BB962C8B-B14F-4D97-AF65-F5344CB8AC3E}">
        <p14:creationId xmlns:p14="http://schemas.microsoft.com/office/powerpoint/2010/main" val="29453158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13E7EE0-BF6C-4295-AC31-CA58F39865C1}" type="datetimeFigureOut">
              <a:rPr lang="en-US" smtClean="0"/>
              <a:t>11/4/2022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44AEEC-D8C3-4CC3-BA82-671D0EC6940A}" type="slidenum">
              <a:rPr lang="en-US" smtClean="0"/>
              <a:t>‹#›</a:t>
            </a:fld>
            <a:endParaRPr lang="en-US"/>
          </a:p>
        </p:txBody>
      </p:sp>
    </p:spTree>
    <p:extLst>
      <p:ext uri="{BB962C8B-B14F-4D97-AF65-F5344CB8AC3E}">
        <p14:creationId xmlns:p14="http://schemas.microsoft.com/office/powerpoint/2010/main" val="25899804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13E7EE0-BF6C-4295-AC31-CA58F39865C1}" type="datetimeFigureOut">
              <a:rPr lang="en-US" smtClean="0"/>
              <a:t>11/4/2022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A44AEEC-D8C3-4CC3-BA82-671D0EC6940A}" type="slidenum">
              <a:rPr lang="en-US" smtClean="0"/>
              <a:t>‹#›</a:t>
            </a:fld>
            <a:endParaRPr lang="en-US"/>
          </a:p>
        </p:txBody>
      </p:sp>
    </p:spTree>
    <p:extLst>
      <p:ext uri="{BB962C8B-B14F-4D97-AF65-F5344CB8AC3E}">
        <p14:creationId xmlns:p14="http://schemas.microsoft.com/office/powerpoint/2010/main" val="2768584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13E7EE0-BF6C-4295-AC31-CA58F39865C1}" type="datetimeFigureOut">
              <a:rPr lang="en-US" smtClean="0"/>
              <a:t>11/4/2022</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EA44AEEC-D8C3-4CC3-BA82-671D0EC6940A}" type="slidenum">
              <a:rPr lang="en-US" smtClean="0"/>
              <a:t>‹#›</a:t>
            </a:fld>
            <a:endParaRPr lang="en-US"/>
          </a:p>
        </p:txBody>
      </p:sp>
    </p:spTree>
    <p:extLst>
      <p:ext uri="{BB962C8B-B14F-4D97-AF65-F5344CB8AC3E}">
        <p14:creationId xmlns:p14="http://schemas.microsoft.com/office/powerpoint/2010/main" val="2117888866"/>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9A644C-701E-440F-A6B7-C592C3AD0BCD}"/>
              </a:ext>
            </a:extLst>
          </p:cNvPr>
          <p:cNvSpPr>
            <a:spLocks noGrp="1"/>
          </p:cNvSpPr>
          <p:nvPr>
            <p:ph type="ctrTitle"/>
          </p:nvPr>
        </p:nvSpPr>
        <p:spPr/>
        <p:txBody>
          <a:bodyPr/>
          <a:lstStyle/>
          <a:p>
            <a:r>
              <a:rPr lang="en-US" dirty="0"/>
              <a:t>Self-Care Deficit Theory </a:t>
            </a:r>
            <a:br>
              <a:rPr lang="en-US" dirty="0"/>
            </a:br>
            <a:endParaRPr lang="en-US" dirty="0"/>
          </a:p>
        </p:txBody>
      </p:sp>
      <p:sp>
        <p:nvSpPr>
          <p:cNvPr id="3" name="Subtitle 2">
            <a:extLst>
              <a:ext uri="{FF2B5EF4-FFF2-40B4-BE49-F238E27FC236}">
                <a16:creationId xmlns:a16="http://schemas.microsoft.com/office/drawing/2014/main" id="{7B321FCF-19C8-4B7A-85B3-D3F7C3C4254F}"/>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20689756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0D7C68-93DC-48EB-8BCA-D58A26F8095E}"/>
              </a:ext>
            </a:extLst>
          </p:cNvPr>
          <p:cNvSpPr>
            <a:spLocks noGrp="1"/>
          </p:cNvSpPr>
          <p:nvPr>
            <p:ph type="title"/>
          </p:nvPr>
        </p:nvSpPr>
        <p:spPr/>
        <p:txBody>
          <a:bodyPr/>
          <a:lstStyle/>
          <a:p>
            <a:r>
              <a:rPr lang="en-US" dirty="0"/>
              <a:t>Introduction </a:t>
            </a:r>
          </a:p>
        </p:txBody>
      </p:sp>
      <p:sp>
        <p:nvSpPr>
          <p:cNvPr id="3" name="Content Placeholder 2">
            <a:extLst>
              <a:ext uri="{FF2B5EF4-FFF2-40B4-BE49-F238E27FC236}">
                <a16:creationId xmlns:a16="http://schemas.microsoft.com/office/drawing/2014/main" id="{FAF6D945-059C-489A-8A6C-CA74BB197EF3}"/>
              </a:ext>
            </a:extLst>
          </p:cNvPr>
          <p:cNvSpPr>
            <a:spLocks noGrp="1"/>
          </p:cNvSpPr>
          <p:nvPr>
            <p:ph idx="1"/>
          </p:nvPr>
        </p:nvSpPr>
        <p:spPr/>
        <p:txBody>
          <a:bodyPr>
            <a:normAutofit/>
          </a:bodyPr>
          <a:lstStyle/>
          <a:p>
            <a:r>
              <a:rPr lang="en-US" dirty="0"/>
              <a:t>Orem's Self-Care Nursing Theory offers direction to the healthcare providers.</a:t>
            </a:r>
          </a:p>
          <a:p>
            <a:r>
              <a:rPr lang="en-US" dirty="0"/>
              <a:t>In exploring how the Self-Care Deficit Theory is applied in nursing practice it is important to consider:</a:t>
            </a:r>
          </a:p>
          <a:p>
            <a:pPr lvl="1"/>
            <a:r>
              <a:rPr lang="en-US" dirty="0"/>
              <a:t>What constitutes a self-care deficit,</a:t>
            </a:r>
          </a:p>
          <a:p>
            <a:pPr lvl="1"/>
            <a:r>
              <a:rPr lang="en-US" dirty="0"/>
              <a:t>What causes self-care deficits </a:t>
            </a:r>
          </a:p>
          <a:p>
            <a:pPr lvl="1"/>
            <a:r>
              <a:rPr lang="en-US" dirty="0"/>
              <a:t>The signs and symptoms of self-care deficits</a:t>
            </a:r>
          </a:p>
          <a:p>
            <a:pPr lvl="1"/>
            <a:r>
              <a:rPr lang="en-US" dirty="0"/>
              <a:t>What the self-care deficit theory focuses on, and </a:t>
            </a:r>
          </a:p>
          <a:p>
            <a:pPr lvl="1"/>
            <a:r>
              <a:rPr lang="en-US" dirty="0"/>
              <a:t>The methods nurses can follow in addressing the different self-care deficit issues. </a:t>
            </a:r>
          </a:p>
          <a:p>
            <a:pPr lvl="1"/>
            <a:endParaRPr lang="en-US" dirty="0"/>
          </a:p>
        </p:txBody>
      </p:sp>
    </p:spTree>
    <p:extLst>
      <p:ext uri="{BB962C8B-B14F-4D97-AF65-F5344CB8AC3E}">
        <p14:creationId xmlns:p14="http://schemas.microsoft.com/office/powerpoint/2010/main" val="19307364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8619BC-30CB-49B7-B2BD-DDCC5DC2D895}"/>
              </a:ext>
            </a:extLst>
          </p:cNvPr>
          <p:cNvSpPr>
            <a:spLocks noGrp="1"/>
          </p:cNvSpPr>
          <p:nvPr>
            <p:ph type="title"/>
          </p:nvPr>
        </p:nvSpPr>
        <p:spPr/>
        <p:txBody>
          <a:bodyPr/>
          <a:lstStyle/>
          <a:p>
            <a:r>
              <a:rPr lang="en-US" dirty="0"/>
              <a:t>Causes of Self-Care Deficits</a:t>
            </a:r>
          </a:p>
        </p:txBody>
      </p:sp>
      <p:sp>
        <p:nvSpPr>
          <p:cNvPr id="3" name="Content Placeholder 2">
            <a:extLst>
              <a:ext uri="{FF2B5EF4-FFF2-40B4-BE49-F238E27FC236}">
                <a16:creationId xmlns:a16="http://schemas.microsoft.com/office/drawing/2014/main" id="{B0AA3ACF-F718-4343-9372-01DC32E0E2E1}"/>
              </a:ext>
            </a:extLst>
          </p:cNvPr>
          <p:cNvSpPr>
            <a:spLocks noGrp="1"/>
          </p:cNvSpPr>
          <p:nvPr>
            <p:ph idx="1"/>
          </p:nvPr>
        </p:nvSpPr>
        <p:spPr/>
        <p:txBody>
          <a:bodyPr>
            <a:normAutofit fontScale="85000" lnSpcReduction="20000"/>
          </a:bodyPr>
          <a:lstStyle/>
          <a:p>
            <a:r>
              <a:rPr lang="en-US" dirty="0"/>
              <a:t>A self-care deficit is an inability to perform certain daily functions linked to health and well-being. </a:t>
            </a:r>
          </a:p>
          <a:p>
            <a:r>
              <a:rPr lang="en-US" dirty="0"/>
              <a:t>Self-care deficits can arise from physical or mental impairments, including:</a:t>
            </a:r>
          </a:p>
          <a:p>
            <a:pPr lvl="1"/>
            <a:r>
              <a:rPr lang="en-US" dirty="0"/>
              <a:t>depression, </a:t>
            </a:r>
          </a:p>
          <a:p>
            <a:pPr lvl="1"/>
            <a:r>
              <a:rPr lang="en-US" dirty="0"/>
              <a:t>surgery recovery,</a:t>
            </a:r>
          </a:p>
          <a:p>
            <a:pPr lvl="1"/>
            <a:r>
              <a:rPr lang="en-US" dirty="0"/>
              <a:t> trauma, or </a:t>
            </a:r>
          </a:p>
          <a:p>
            <a:pPr lvl="1"/>
            <a:r>
              <a:rPr lang="en-US" dirty="0"/>
              <a:t>age-related mobility issues (Wagner, 2022).</a:t>
            </a:r>
          </a:p>
          <a:p>
            <a:r>
              <a:rPr lang="en-US" dirty="0"/>
              <a:t> Other issues that result in from the self-care deficit include:</a:t>
            </a:r>
          </a:p>
          <a:p>
            <a:r>
              <a:rPr lang="en-US" dirty="0"/>
              <a:t> weakness,</a:t>
            </a:r>
          </a:p>
          <a:p>
            <a:r>
              <a:rPr lang="en-US" dirty="0"/>
              <a:t> pain,</a:t>
            </a:r>
          </a:p>
          <a:p>
            <a:r>
              <a:rPr lang="en-US" dirty="0"/>
              <a:t> neuromuscular disorders, </a:t>
            </a:r>
          </a:p>
          <a:p>
            <a:r>
              <a:rPr lang="en-US" dirty="0"/>
              <a:t>developmental disabilities,</a:t>
            </a:r>
          </a:p>
          <a:p>
            <a:r>
              <a:rPr lang="en-US" dirty="0"/>
              <a:t>and decreased motivation (Wagner, 2022). </a:t>
            </a:r>
          </a:p>
        </p:txBody>
      </p:sp>
    </p:spTree>
    <p:extLst>
      <p:ext uri="{BB962C8B-B14F-4D97-AF65-F5344CB8AC3E}">
        <p14:creationId xmlns:p14="http://schemas.microsoft.com/office/powerpoint/2010/main" val="31659226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B22DD5-B4A9-4F47-A94B-A25BBF09CB11}"/>
              </a:ext>
            </a:extLst>
          </p:cNvPr>
          <p:cNvSpPr>
            <a:spLocks noGrp="1"/>
          </p:cNvSpPr>
          <p:nvPr>
            <p:ph type="title"/>
          </p:nvPr>
        </p:nvSpPr>
        <p:spPr/>
        <p:txBody>
          <a:bodyPr/>
          <a:lstStyle/>
          <a:p>
            <a:r>
              <a:rPr lang="en-US" dirty="0"/>
              <a:t>Signs and Symptoms of Self-Care Deficits</a:t>
            </a:r>
          </a:p>
        </p:txBody>
      </p:sp>
      <p:sp>
        <p:nvSpPr>
          <p:cNvPr id="3" name="Content Placeholder 2">
            <a:extLst>
              <a:ext uri="{FF2B5EF4-FFF2-40B4-BE49-F238E27FC236}">
                <a16:creationId xmlns:a16="http://schemas.microsoft.com/office/drawing/2014/main" id="{2DA1D5CD-41CD-4272-B5F8-824997FBDF33}"/>
              </a:ext>
            </a:extLst>
          </p:cNvPr>
          <p:cNvSpPr>
            <a:spLocks noGrp="1"/>
          </p:cNvSpPr>
          <p:nvPr>
            <p:ph idx="1"/>
          </p:nvPr>
        </p:nvSpPr>
        <p:spPr/>
        <p:txBody>
          <a:bodyPr>
            <a:normAutofit/>
          </a:bodyPr>
          <a:lstStyle/>
          <a:p>
            <a:r>
              <a:rPr lang="en-US" dirty="0"/>
              <a:t>Some of the signs and symptoms of self-care deficits include:</a:t>
            </a:r>
          </a:p>
          <a:p>
            <a:r>
              <a:rPr lang="en-US" dirty="0"/>
              <a:t>the inability to maintain proper hygiene,</a:t>
            </a:r>
          </a:p>
          <a:p>
            <a:r>
              <a:rPr lang="en-US" dirty="0"/>
              <a:t>inability to dress,</a:t>
            </a:r>
          </a:p>
          <a:p>
            <a:r>
              <a:rPr lang="en-US" dirty="0"/>
              <a:t>inability to feed oneself,</a:t>
            </a:r>
          </a:p>
          <a:p>
            <a:r>
              <a:rPr lang="en-US" dirty="0"/>
              <a:t>mobility issues,</a:t>
            </a:r>
          </a:p>
          <a:p>
            <a:r>
              <a:rPr lang="en-US" dirty="0"/>
              <a:t>frustration/depression, and</a:t>
            </a:r>
          </a:p>
          <a:p>
            <a:r>
              <a:rPr lang="en-US" dirty="0"/>
              <a:t>problems with using the toilet (</a:t>
            </a:r>
            <a:r>
              <a:rPr lang="en-US" dirty="0" err="1"/>
              <a:t>Jaftoran</a:t>
            </a:r>
            <a:r>
              <a:rPr lang="en-US" dirty="0">
                <a:effectLst/>
              </a:rPr>
              <a:t> et al., 2021</a:t>
            </a:r>
            <a:r>
              <a:rPr lang="en-US" dirty="0"/>
              <a:t>). </a:t>
            </a:r>
          </a:p>
          <a:p>
            <a:r>
              <a:rPr lang="en-US" dirty="0"/>
              <a:t>Upon assessing and discovering that a patient might be presented with a challenge in one or more ADLs, the nurses adopt interventions that are geared towards helping them while allowing for individual autonomy. </a:t>
            </a:r>
          </a:p>
        </p:txBody>
      </p:sp>
    </p:spTree>
    <p:extLst>
      <p:ext uri="{BB962C8B-B14F-4D97-AF65-F5344CB8AC3E}">
        <p14:creationId xmlns:p14="http://schemas.microsoft.com/office/powerpoint/2010/main" val="28930331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B2F9F8-7F07-4990-8E9A-CFA0F0CF2673}"/>
              </a:ext>
            </a:extLst>
          </p:cNvPr>
          <p:cNvSpPr>
            <a:spLocks noGrp="1"/>
          </p:cNvSpPr>
          <p:nvPr>
            <p:ph type="title"/>
          </p:nvPr>
        </p:nvSpPr>
        <p:spPr/>
        <p:txBody>
          <a:bodyPr/>
          <a:lstStyle/>
          <a:p>
            <a:r>
              <a:rPr lang="en-US" dirty="0"/>
              <a:t>Application of Self-care Deficit in Nursing</a:t>
            </a:r>
          </a:p>
        </p:txBody>
      </p:sp>
      <p:sp>
        <p:nvSpPr>
          <p:cNvPr id="3" name="Content Placeholder 2">
            <a:extLst>
              <a:ext uri="{FF2B5EF4-FFF2-40B4-BE49-F238E27FC236}">
                <a16:creationId xmlns:a16="http://schemas.microsoft.com/office/drawing/2014/main" id="{B84BE2C4-E49F-4954-B179-6F8C3CE68B15}"/>
              </a:ext>
            </a:extLst>
          </p:cNvPr>
          <p:cNvSpPr>
            <a:spLocks noGrp="1"/>
          </p:cNvSpPr>
          <p:nvPr>
            <p:ph idx="1"/>
          </p:nvPr>
        </p:nvSpPr>
        <p:spPr/>
        <p:txBody>
          <a:bodyPr>
            <a:normAutofit/>
          </a:bodyPr>
          <a:lstStyle/>
          <a:p>
            <a:r>
              <a:rPr lang="en-US" dirty="0"/>
              <a:t>In applying the self-care deficit theory in the nursing practice:</a:t>
            </a:r>
          </a:p>
          <a:p>
            <a:pPr lvl="1"/>
            <a:r>
              <a:rPr lang="en-US" dirty="0"/>
              <a:t>nurses identify a patient facing a self-care deficit by gathering information about the patient, </a:t>
            </a:r>
          </a:p>
          <a:p>
            <a:pPr lvl="1"/>
            <a:r>
              <a:rPr lang="en-US" dirty="0"/>
              <a:t>Second is adopting the strategies for helping the patient improve their self-care, and</a:t>
            </a:r>
          </a:p>
          <a:p>
            <a:pPr lvl="1"/>
            <a:r>
              <a:rPr lang="en-US" dirty="0"/>
              <a:t> last is working directly with the patient in meeting the needs towards effective self-care. </a:t>
            </a:r>
          </a:p>
          <a:p>
            <a:r>
              <a:rPr lang="en-US" dirty="0"/>
              <a:t>Several ways to help in scenarios needing the nurses' attention include acting for and doing for others, guiding others, and supporting others (</a:t>
            </a:r>
            <a:r>
              <a:rPr lang="en-US" dirty="0" err="1"/>
              <a:t>Martiningsih</a:t>
            </a:r>
            <a:r>
              <a:rPr lang="en-US" dirty="0"/>
              <a:t> et al., 2021). </a:t>
            </a:r>
          </a:p>
          <a:p>
            <a:r>
              <a:rPr lang="en-US" dirty="0"/>
              <a:t>Other ways include providing an environment for promoting personal development. </a:t>
            </a:r>
          </a:p>
          <a:p>
            <a:endParaRPr lang="en-US" dirty="0"/>
          </a:p>
        </p:txBody>
      </p:sp>
    </p:spTree>
    <p:extLst>
      <p:ext uri="{BB962C8B-B14F-4D97-AF65-F5344CB8AC3E}">
        <p14:creationId xmlns:p14="http://schemas.microsoft.com/office/powerpoint/2010/main" val="37077959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B727BE-E7CF-4F46-8FED-BF4F4D5C3DF5}"/>
              </a:ext>
            </a:extLst>
          </p:cNvPr>
          <p:cNvSpPr>
            <a:spLocks noGrp="1"/>
          </p:cNvSpPr>
          <p:nvPr>
            <p:ph type="title"/>
          </p:nvPr>
        </p:nvSpPr>
        <p:spPr/>
        <p:txBody>
          <a:bodyPr/>
          <a:lstStyle/>
          <a:p>
            <a:r>
              <a:rPr lang="en-US" dirty="0"/>
              <a:t>Application of Self-care Deficit in Nursing</a:t>
            </a:r>
          </a:p>
        </p:txBody>
      </p:sp>
      <p:sp>
        <p:nvSpPr>
          <p:cNvPr id="3" name="Content Placeholder 2">
            <a:extLst>
              <a:ext uri="{FF2B5EF4-FFF2-40B4-BE49-F238E27FC236}">
                <a16:creationId xmlns:a16="http://schemas.microsoft.com/office/drawing/2014/main" id="{7CF3441D-3924-4050-82B5-F7DBE1F4E207}"/>
              </a:ext>
            </a:extLst>
          </p:cNvPr>
          <p:cNvSpPr>
            <a:spLocks noGrp="1"/>
          </p:cNvSpPr>
          <p:nvPr>
            <p:ph idx="1"/>
          </p:nvPr>
        </p:nvSpPr>
        <p:spPr/>
        <p:txBody>
          <a:bodyPr>
            <a:normAutofit/>
          </a:bodyPr>
          <a:lstStyle/>
          <a:p>
            <a:r>
              <a:rPr lang="en-US" dirty="0"/>
              <a:t>Orem's Self-Care Deficit Theory offers direction to healthcare providers on the strategies for promoting patients' self-care by emphasizing the need for patient engagement in care provision (</a:t>
            </a:r>
            <a:r>
              <a:rPr lang="en-US" dirty="0" err="1"/>
              <a:t>Borji</a:t>
            </a:r>
            <a:r>
              <a:rPr lang="en-US" dirty="0"/>
              <a:t> et al., 2017). </a:t>
            </a:r>
          </a:p>
          <a:p>
            <a:r>
              <a:rPr lang="en-US" dirty="0"/>
              <a:t>The methods nurses can follow in addressing the different self-care deficit issues include in areas such as: </a:t>
            </a:r>
          </a:p>
          <a:p>
            <a:pPr lvl="1"/>
            <a:r>
              <a:rPr lang="en-US" dirty="0"/>
              <a:t>Hygiene</a:t>
            </a:r>
          </a:p>
          <a:p>
            <a:pPr lvl="1"/>
            <a:r>
              <a:rPr lang="en-US" dirty="0"/>
              <a:t>Dressing and grooming</a:t>
            </a:r>
          </a:p>
          <a:p>
            <a:pPr lvl="1"/>
            <a:r>
              <a:rPr lang="en-US" dirty="0"/>
              <a:t>Toileting, and</a:t>
            </a:r>
          </a:p>
          <a:p>
            <a:pPr lvl="1"/>
            <a:r>
              <a:rPr lang="en-US" dirty="0"/>
              <a:t>Speech and communication.</a:t>
            </a:r>
          </a:p>
          <a:p>
            <a:r>
              <a:rPr lang="en-US" dirty="0"/>
              <a:t>This theory promotes collaboration in promoting self-care. </a:t>
            </a:r>
          </a:p>
        </p:txBody>
      </p:sp>
    </p:spTree>
    <p:extLst>
      <p:ext uri="{BB962C8B-B14F-4D97-AF65-F5344CB8AC3E}">
        <p14:creationId xmlns:p14="http://schemas.microsoft.com/office/powerpoint/2010/main" val="39650280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8BBF79-EE91-4358-BA72-4FA77EF9F65E}"/>
              </a:ext>
            </a:extLst>
          </p:cNvPr>
          <p:cNvSpPr>
            <a:spLocks noGrp="1"/>
          </p:cNvSpPr>
          <p:nvPr>
            <p:ph type="ctrTitle"/>
          </p:nvPr>
        </p:nvSpPr>
        <p:spPr>
          <a:xfrm>
            <a:off x="1524000" y="1122363"/>
            <a:ext cx="9144000" cy="1034683"/>
          </a:xfrm>
        </p:spPr>
        <p:txBody>
          <a:bodyPr/>
          <a:lstStyle/>
          <a:p>
            <a:r>
              <a:rPr lang="en-US" dirty="0"/>
              <a:t>References </a:t>
            </a:r>
          </a:p>
        </p:txBody>
      </p:sp>
      <p:sp>
        <p:nvSpPr>
          <p:cNvPr id="3" name="Subtitle 2">
            <a:extLst>
              <a:ext uri="{FF2B5EF4-FFF2-40B4-BE49-F238E27FC236}">
                <a16:creationId xmlns:a16="http://schemas.microsoft.com/office/drawing/2014/main" id="{E1C154CD-F24B-4A18-8BA5-D38EEC4BF78D}"/>
              </a:ext>
            </a:extLst>
          </p:cNvPr>
          <p:cNvSpPr>
            <a:spLocks noGrp="1"/>
          </p:cNvSpPr>
          <p:nvPr>
            <p:ph type="subTitle" idx="1"/>
          </p:nvPr>
        </p:nvSpPr>
        <p:spPr>
          <a:xfrm>
            <a:off x="1524000" y="2157046"/>
            <a:ext cx="9144000" cy="3100754"/>
          </a:xfrm>
        </p:spPr>
        <p:txBody>
          <a:bodyPr>
            <a:normAutofit fontScale="92500" lnSpcReduction="20000"/>
          </a:bodyPr>
          <a:lstStyle/>
          <a:p>
            <a:pPr marL="342900" indent="-342900" algn="l">
              <a:buFont typeface="Arial" panose="020B0604020202020204" pitchFamily="34" charset="0"/>
              <a:buChar char="•"/>
            </a:pPr>
            <a:r>
              <a:rPr lang="en-US" dirty="0" err="1"/>
              <a:t>Borji</a:t>
            </a:r>
            <a:r>
              <a:rPr lang="en-US" dirty="0"/>
              <a:t>, M., </a:t>
            </a:r>
            <a:r>
              <a:rPr lang="en-US" dirty="0" err="1"/>
              <a:t>Otaghi</a:t>
            </a:r>
            <a:r>
              <a:rPr lang="en-US" dirty="0"/>
              <a:t>, M., &amp; </a:t>
            </a:r>
            <a:r>
              <a:rPr lang="en-US" dirty="0" err="1"/>
              <a:t>Kazembeigi</a:t>
            </a:r>
            <a:r>
              <a:rPr lang="en-US" dirty="0"/>
              <a:t>, S. (2017). The impact of Orem's self-care model on the quality of life in patients with type II diabetes. Biomedical and Pharmacology Journal, 10(1), 213-220. http://biomedpharmajournal.org/?p=13576 </a:t>
            </a:r>
          </a:p>
          <a:p>
            <a:pPr marL="342900" indent="-342900" algn="l">
              <a:buFont typeface="Arial" panose="020B0604020202020204" pitchFamily="34" charset="0"/>
              <a:buChar char="•"/>
            </a:pPr>
            <a:r>
              <a:rPr lang="en-US" dirty="0" err="1"/>
              <a:t>Jaftoran</a:t>
            </a:r>
            <a:r>
              <a:rPr lang="en-US" dirty="0"/>
              <a:t>, E. A., </a:t>
            </a:r>
            <a:r>
              <a:rPr lang="en-US" dirty="0" err="1"/>
              <a:t>Keliat</a:t>
            </a:r>
            <a:r>
              <a:rPr lang="en-US" dirty="0"/>
              <a:t>, B. A., &amp; </a:t>
            </a:r>
            <a:r>
              <a:rPr lang="en-US" dirty="0" err="1"/>
              <a:t>Wardani</a:t>
            </a:r>
            <a:r>
              <a:rPr lang="en-US" dirty="0"/>
              <a:t>, I. Y. (2021). Nursing intervention, family's role, cadre's role and medical services: Case series on client with hallucination and self-care deficit. </a:t>
            </a:r>
            <a:r>
              <a:rPr lang="en-US" dirty="0" err="1"/>
              <a:t>Enfermería</a:t>
            </a:r>
            <a:r>
              <a:rPr lang="en-US" dirty="0"/>
              <a:t> </a:t>
            </a:r>
            <a:r>
              <a:rPr lang="en-US" dirty="0" err="1"/>
              <a:t>Clínica</a:t>
            </a:r>
            <a:r>
              <a:rPr lang="en-US" dirty="0"/>
              <a:t>, 31, S180-S184. https://doi.org/10.1016/j.enfcli.2020.12.018 </a:t>
            </a:r>
          </a:p>
          <a:p>
            <a:pPr marL="342900" indent="-342900" algn="l">
              <a:buFont typeface="Arial" panose="020B0604020202020204" pitchFamily="34" charset="0"/>
              <a:buChar char="•"/>
            </a:pPr>
            <a:r>
              <a:rPr lang="en-US" dirty="0" err="1"/>
              <a:t>Martiningsih</a:t>
            </a:r>
            <a:r>
              <a:rPr lang="en-US" dirty="0"/>
              <a:t>, W., </a:t>
            </a:r>
            <a:r>
              <a:rPr lang="en-US" dirty="0" err="1"/>
              <a:t>Winarni</a:t>
            </a:r>
            <a:r>
              <a:rPr lang="en-US" dirty="0"/>
              <a:t>, S., </a:t>
            </a:r>
            <a:r>
              <a:rPr lang="en-US" dirty="0" err="1"/>
              <a:t>Acob</a:t>
            </a:r>
            <a:r>
              <a:rPr lang="en-US" dirty="0"/>
              <a:t>, J. R., </a:t>
            </a:r>
            <a:r>
              <a:rPr lang="en-US" dirty="0" err="1"/>
              <a:t>Baua</a:t>
            </a:r>
            <a:r>
              <a:rPr lang="en-US" dirty="0"/>
              <a:t>, M. E., &amp; </a:t>
            </a:r>
            <a:r>
              <a:rPr lang="en-US" dirty="0" err="1"/>
              <a:t>Nugroho</a:t>
            </a:r>
            <a:r>
              <a:rPr lang="en-US" dirty="0"/>
              <a:t>, H. (2021). Transactional Self Care and Empathy Theory in Nursing (A Perspective). Open Access Macedonian Journal of Medical Sciences, 9(G), 273-280.</a:t>
            </a:r>
          </a:p>
          <a:p>
            <a:pPr marL="342900" indent="-342900" algn="l">
              <a:buFont typeface="Arial" panose="020B0604020202020204" pitchFamily="34" charset="0"/>
              <a:buChar char="•"/>
            </a:pPr>
            <a:r>
              <a:rPr lang="en-US" dirty="0"/>
              <a:t>Wagner, M. (2022, October 25). Self-care deficit nursing diagnosis &amp; care plan. </a:t>
            </a:r>
            <a:r>
              <a:rPr lang="en-US" dirty="0" err="1"/>
              <a:t>NurseTogether</a:t>
            </a:r>
            <a:r>
              <a:rPr lang="en-US" dirty="0"/>
              <a:t>. https://www.nursetogether.com/self-care-deficit-nursing-diagnosis-care-plan/# </a:t>
            </a:r>
          </a:p>
          <a:p>
            <a:pPr marL="342900" indent="-342900" algn="l">
              <a:buFont typeface="Arial" panose="020B0604020202020204" pitchFamily="34" charset="0"/>
              <a:buChar char="•"/>
            </a:pPr>
            <a:endParaRPr lang="en-US" dirty="0"/>
          </a:p>
        </p:txBody>
      </p:sp>
    </p:spTree>
    <p:extLst>
      <p:ext uri="{BB962C8B-B14F-4D97-AF65-F5344CB8AC3E}">
        <p14:creationId xmlns:p14="http://schemas.microsoft.com/office/powerpoint/2010/main" val="833877794"/>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173</TotalTime>
  <Words>1122</Words>
  <Application>Microsoft Office PowerPoint</Application>
  <PresentationFormat>Widescreen</PresentationFormat>
  <Paragraphs>67</Paragraphs>
  <Slides>7</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Trebuchet MS</vt:lpstr>
      <vt:lpstr>Wingdings 3</vt:lpstr>
      <vt:lpstr>Facet</vt:lpstr>
      <vt:lpstr>Self-Care Deficit Theory  </vt:lpstr>
      <vt:lpstr>Introduction </vt:lpstr>
      <vt:lpstr>Causes of Self-Care Deficits</vt:lpstr>
      <vt:lpstr>Signs and Symptoms of Self-Care Deficits</vt:lpstr>
      <vt:lpstr>Application of Self-care Deficit in Nursing</vt:lpstr>
      <vt:lpstr>Application of Self-care Deficit in Nursing</vt:lpstr>
      <vt:lpstr>References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Self-Care Deficit Theory  </dc:title>
  <dc:creator>office</dc:creator>
  <cp:lastModifiedBy>office</cp:lastModifiedBy>
  <cp:revision>10</cp:revision>
  <dcterms:created xsi:type="dcterms:W3CDTF">2022-11-04T16:21:35Z</dcterms:created>
  <dcterms:modified xsi:type="dcterms:W3CDTF">2022-11-04T19:15:14Z</dcterms:modified>
</cp:coreProperties>
</file>