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0" r:id="rId1"/>
  </p:sldMasterIdLst>
  <p:notesMasterIdLst>
    <p:notesMasterId r:id="rId13"/>
  </p:notesMasterIdLst>
  <p:handoutMasterIdLst>
    <p:handoutMasterId r:id="rId14"/>
  </p:handoutMasterIdLst>
  <p:sldIdLst>
    <p:sldId id="328" r:id="rId2"/>
    <p:sldId id="329" r:id="rId3"/>
    <p:sldId id="330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2" r:id="rId1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1pPr>
    <a:lvl2pPr marL="45717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2pPr>
    <a:lvl3pPr marL="91435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3pPr>
    <a:lvl4pPr marL="137153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4pPr>
    <a:lvl5pPr marL="1828709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5pPr>
    <a:lvl6pPr marL="2285886" algn="l" defTabSz="914355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6pPr>
    <a:lvl7pPr marL="2743064" algn="l" defTabSz="914355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7pPr>
    <a:lvl8pPr marL="3200240" algn="l" defTabSz="914355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8pPr>
    <a:lvl9pPr marL="3657418" algn="l" defTabSz="914355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5"/>
    <p:restoredTop sz="94643"/>
  </p:normalViewPr>
  <p:slideViewPr>
    <p:cSldViewPr>
      <p:cViewPr varScale="1">
        <p:scale>
          <a:sx n="111" d="100"/>
          <a:sy n="111" d="100"/>
        </p:scale>
        <p:origin x="-852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98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2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48EBE51D-C879-5D47-8F5B-1B71111C4B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charset="0"/>
                <a:ea typeface="MS PGothic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67CD9C2-AD6C-EC46-AA7F-22693461CA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ahoma" charset="0"/>
                <a:ea typeface="MS PGothic" charset="-128"/>
              </a:defRPr>
            </a:lvl1pPr>
          </a:lstStyle>
          <a:p>
            <a:pPr>
              <a:defRPr/>
            </a:pPr>
            <a:fld id="{E43D16A4-9FDB-2D4B-9DF5-EA774BADF97A}" type="datetimeFigureOut">
              <a:rPr lang="en-US"/>
              <a:pPr>
                <a:defRPr/>
              </a:pPr>
              <a:t>7/22/2021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95AAEE6-7135-F140-9971-0034F29481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charset="0"/>
                <a:ea typeface="MS PGothic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1904F7F-6C5B-504B-AEC8-C65F87C5F4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ahoma" charset="0"/>
                <a:ea typeface="MS PGothic" charset="-128"/>
              </a:defRPr>
            </a:lvl1pPr>
          </a:lstStyle>
          <a:p>
            <a:pPr>
              <a:defRPr/>
            </a:pPr>
            <a:fld id="{0B7343C1-01C2-084B-9D68-B46B1C5116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FC8D9264-621B-4043-95AC-E66B90DCCB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4569E4B-0333-EA46-AB6D-D87B206A520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anose="020B060403050404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4B28B315-F14A-8644-B010-4109B7307563}" type="datetimeFigureOut">
              <a:rPr lang="en-US" altLang="en-US"/>
              <a:pPr>
                <a:defRPr/>
              </a:pPr>
              <a:t>7/22/2021</a:t>
            </a:fld>
            <a:endParaRPr lang="en-US" alt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D2CBACDA-C282-5B46-A0C9-E3AA5CF48C7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E33FF97A-E25D-9A4D-AD06-468A956F84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B8497DC-51DF-D344-A233-ADDAF2991B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8BE6D71-1ECA-D14F-863F-309679DE05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anose="020B060403050404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A3A635F8-E437-2B41-A10C-D670C5DBE5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856226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panose="020B0600070205080204" pitchFamily="34" charset="-128"/>
      </a:defRPr>
    </a:lvl1pPr>
    <a:lvl2pPr marL="45717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35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53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70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5886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4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A635F8-E437-2B41-A10C-D670C5DBE578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601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invGray">
      <p:bgPr>
        <a:solidFill>
          <a:srgbClr val="003B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388746"/>
            <a:ext cx="9144000" cy="282892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 eaLnBrk="1" fontAlgn="auto" hangingPunct="1">
              <a:spcBef>
                <a:spcPts val="0"/>
              </a:spcBef>
              <a:spcAft>
                <a:spcPts val="0"/>
              </a:spcAft>
            </a:pPr>
            <a:endParaRPr sz="1400" dirty="0">
              <a:solidFill>
                <a:srgbClr val="E1E1E1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1" y="526352"/>
            <a:ext cx="9144001" cy="774954"/>
          </a:xfrm>
          <a:prstGeom prst="rect">
            <a:avLst/>
          </a:prstGeom>
          <a:solidFill>
            <a:srgbClr val="FFC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 eaLnBrk="1" fontAlgn="auto" hangingPunct="1">
              <a:spcBef>
                <a:spcPts val="0"/>
              </a:spcBef>
              <a:spcAft>
                <a:spcPts val="0"/>
              </a:spcAft>
            </a:pPr>
            <a:endParaRPr sz="1400" dirty="0">
              <a:solidFill>
                <a:srgbClr val="E1E1E1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661664" y="1650207"/>
            <a:ext cx="4816165" cy="2306003"/>
          </a:xfrm>
          <a:noFill/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0000"/>
              </a:lnSpc>
              <a:defRPr sz="45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Chapter Title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61664" y="634367"/>
            <a:ext cx="4893317" cy="583229"/>
          </a:xfrm>
        </p:spPr>
        <p:txBody>
          <a:bodyPr lIns="0" tIns="0" rIns="0" bIns="0" anchor="ctr" anchorCtr="0">
            <a:normAutofit/>
          </a:bodyPr>
          <a:lstStyle>
            <a:lvl1pPr marL="0" indent="0" algn="l">
              <a:spcBef>
                <a:spcPts val="0"/>
              </a:spcBef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40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dirty="0"/>
              <a:t>CHAPTER 1</a:t>
            </a:r>
            <a:endParaRPr dirty="0"/>
          </a:p>
        </p:txBody>
      </p:sp>
      <p:sp>
        <p:nvSpPr>
          <p:cNvPr id="7" name="Picture Placeholder 6">
            <a:extLst>
              <a:ext uri="{FF2B5EF4-FFF2-40B4-BE49-F238E27FC236}">
                <a16:creationId xmlns="" xmlns:a16="http://schemas.microsoft.com/office/drawing/2014/main" id="{EC9CFE91-0E8B-934B-8D25-5CBB7FD65D5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75045" y="291375"/>
            <a:ext cx="2703736" cy="456075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BEEECFBC-FB4D-9945-A4FF-28E342055AC3}"/>
              </a:ext>
            </a:extLst>
          </p:cNvPr>
          <p:cNvSpPr/>
          <p:nvPr userDrawn="1"/>
        </p:nvSpPr>
        <p:spPr>
          <a:xfrm>
            <a:off x="0" y="4877753"/>
            <a:ext cx="9144000" cy="161583"/>
          </a:xfrm>
          <a:prstGeom prst="rect">
            <a:avLst/>
          </a:prstGeom>
        </p:spPr>
        <p:txBody>
          <a:bodyPr wrap="square" lIns="68579" tIns="34289" rIns="68579" bIns="34289">
            <a:spAutoFit/>
          </a:bodyPr>
          <a:lstStyle/>
          <a:p>
            <a:pPr algn="ctr" defTabSz="68578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600" dirty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Copyright © </a:t>
            </a:r>
            <a:r>
              <a:rPr lang="en-US" sz="600" dirty="0" smtClean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2022 </a:t>
            </a:r>
            <a:r>
              <a:rPr lang="en-US" sz="600" dirty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 Jones &amp; Bartlett Learning, LLC an Ascend Learning Company. </a:t>
            </a:r>
            <a:r>
              <a:rPr lang="en-US" sz="600" dirty="0" err="1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www.jblearning.com</a:t>
            </a:r>
            <a:r>
              <a:rPr lang="en-US" sz="600" dirty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1013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41E3BDFD-7FA5-2143-88E5-0CEE0A6011AD}"/>
              </a:ext>
            </a:extLst>
          </p:cNvPr>
          <p:cNvSpPr/>
          <p:nvPr userDrawn="1"/>
        </p:nvSpPr>
        <p:spPr>
          <a:xfrm>
            <a:off x="0" y="4877753"/>
            <a:ext cx="9144000" cy="161583"/>
          </a:xfrm>
          <a:prstGeom prst="rect">
            <a:avLst/>
          </a:prstGeom>
        </p:spPr>
        <p:txBody>
          <a:bodyPr wrap="square" lIns="68579" tIns="34289" rIns="68579" bIns="34289">
            <a:spAutoFit/>
          </a:bodyPr>
          <a:lstStyle/>
          <a:p>
            <a:pPr algn="ctr" defTabSz="68578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600" dirty="0">
                <a:solidFill>
                  <a:srgbClr val="3C474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Copyright © 2021 by Jones &amp; Bartlett Learning, LLC an Ascend Learning Company. www.jblearning.com. Background texture © </a:t>
            </a:r>
            <a:r>
              <a:rPr lang="en-US" sz="600" dirty="0" err="1">
                <a:solidFill>
                  <a:srgbClr val="3C474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Bunphot</a:t>
            </a:r>
            <a:r>
              <a:rPr lang="en-US" sz="600" dirty="0">
                <a:solidFill>
                  <a:srgbClr val="3C474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/Getty Images.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A4FD052D-18CE-1249-A891-AB3E165F4441}"/>
              </a:ext>
            </a:extLst>
          </p:cNvPr>
          <p:cNvSpPr/>
          <p:nvPr userDrawn="1"/>
        </p:nvSpPr>
        <p:spPr>
          <a:xfrm>
            <a:off x="0" y="1705928"/>
            <a:ext cx="9144000" cy="1320165"/>
          </a:xfrm>
          <a:prstGeom prst="rect">
            <a:avLst/>
          </a:prstGeom>
          <a:solidFill>
            <a:srgbClr val="003B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400">
              <a:solidFill>
                <a:srgbClr val="E1E1E1"/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8C0E0F34-F7A9-8D4B-9F49-A76F8B0066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1280" y="1928814"/>
            <a:ext cx="7741444" cy="873919"/>
          </a:xfrm>
        </p:spPr>
        <p:txBody>
          <a:bodyPr anchor="ctr" anchorCtr="0"/>
          <a:lstStyle>
            <a:lvl1pPr marL="0" indent="0" algn="ctr">
              <a:buNone/>
              <a:defRPr sz="36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Divider</a:t>
            </a:r>
          </a:p>
        </p:txBody>
      </p:sp>
    </p:spTree>
    <p:extLst>
      <p:ext uri="{BB962C8B-B14F-4D97-AF65-F5344CB8AC3E}">
        <p14:creationId xmlns:p14="http://schemas.microsoft.com/office/powerpoint/2010/main" val="3881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50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372" y="1118154"/>
            <a:ext cx="7715250" cy="3524285"/>
          </a:xfrm>
        </p:spPr>
        <p:txBody>
          <a:bodyPr/>
          <a:lstStyle>
            <a:lvl1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72190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95790"/>
            <a:ext cx="3641598" cy="354707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1526" y="1095790"/>
            <a:ext cx="3646674" cy="354707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174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930" y="1122140"/>
            <a:ext cx="3744468" cy="353187"/>
          </a:xfrm>
        </p:spPr>
        <p:txBody>
          <a:bodyPr anchor="t" anchorCtr="0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40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930" y="1557959"/>
            <a:ext cx="3744468" cy="32931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="" xmlns:a16="http://schemas.microsoft.com/office/drawing/2014/main" id="{A3169499-437D-8F4D-94AA-E2299357328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01" y="1122141"/>
            <a:ext cx="3906441" cy="3417557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Text Placeholder 8">
            <a:extLst>
              <a:ext uri="{FF2B5EF4-FFF2-40B4-BE49-F238E27FC236}">
                <a16:creationId xmlns="" xmlns:a16="http://schemas.microsoft.com/office/drawing/2014/main" id="{B116746D-2971-C346-AB96-03BED323E04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1" y="4606886"/>
            <a:ext cx="3906441" cy="488394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Credit line FPO</a:t>
            </a:r>
          </a:p>
        </p:txBody>
      </p:sp>
    </p:spTree>
    <p:extLst>
      <p:ext uri="{BB962C8B-B14F-4D97-AF65-F5344CB8AC3E}">
        <p14:creationId xmlns:p14="http://schemas.microsoft.com/office/powerpoint/2010/main" val="158077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79756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23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2"/>
          <p:cNvSpPr>
            <a:spLocks noGrp="1"/>
          </p:cNvSpPr>
          <p:nvPr>
            <p:ph type="body" sz="half" idx="2"/>
          </p:nvPr>
        </p:nvSpPr>
        <p:spPr>
          <a:xfrm>
            <a:off x="660083" y="1133062"/>
            <a:ext cx="3184937" cy="3303469"/>
          </a:xfrm>
        </p:spPr>
        <p:txBody>
          <a:bodyPr>
            <a:normAutofit/>
          </a:bodyPr>
          <a:lstStyle>
            <a:lvl1pPr marL="0" indent="0">
              <a:spcBef>
                <a:spcPts val="1125"/>
              </a:spcBef>
              <a:buNone/>
              <a:defRPr sz="1700"/>
            </a:lvl1pPr>
            <a:lvl2pPr marL="342892" indent="0">
              <a:buNone/>
              <a:defRPr sz="1100"/>
            </a:lvl2pPr>
            <a:lvl3pPr marL="685783" indent="0">
              <a:buNone/>
              <a:defRPr sz="900"/>
            </a:lvl3pPr>
            <a:lvl4pPr marL="1028675" indent="0">
              <a:buNone/>
              <a:defRPr sz="800"/>
            </a:lvl4pPr>
            <a:lvl5pPr marL="1371566" indent="0">
              <a:buNone/>
              <a:defRPr sz="800"/>
            </a:lvl5pPr>
            <a:lvl6pPr marL="1714457" indent="0">
              <a:buNone/>
              <a:defRPr sz="800"/>
            </a:lvl6pPr>
            <a:lvl7pPr marL="2057348" indent="0">
              <a:buNone/>
              <a:defRPr sz="800"/>
            </a:lvl7pPr>
            <a:lvl8pPr marL="2400240" indent="0">
              <a:buNone/>
              <a:defRPr sz="800"/>
            </a:lvl8pPr>
            <a:lvl9pPr marL="2743132" indent="0">
              <a:buNone/>
              <a:defRPr sz="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="" xmlns:a16="http://schemas.microsoft.com/office/drawing/2014/main" id="{752B3F09-47B3-324C-BCD8-DE2A52443CC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38613" y="4535091"/>
            <a:ext cx="4344744" cy="488394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Credit line FPO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="" xmlns:a16="http://schemas.microsoft.com/office/drawing/2014/main" id="{8A3226D5-00A8-E049-8469-4BFBE39DD46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38612" y="1131611"/>
            <a:ext cx="4344591" cy="330346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93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23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3"/>
          <p:cNvSpPr>
            <a:spLocks noGrp="1"/>
          </p:cNvSpPr>
          <p:nvPr>
            <p:ph idx="1" hasCustomPrompt="1"/>
          </p:nvPr>
        </p:nvSpPr>
        <p:spPr>
          <a:xfrm>
            <a:off x="691123" y="1095789"/>
            <a:ext cx="2386406" cy="3671496"/>
          </a:xfrm>
        </p:spPr>
        <p:txBody>
          <a:bodyPr>
            <a:normAutofit/>
          </a:bodyPr>
          <a:lstStyle>
            <a:lvl1pPr marL="0" indent="0">
              <a:buNone/>
              <a:defRPr sz="1700"/>
            </a:lvl1pPr>
            <a:lvl2pPr marL="342892" indent="0">
              <a:buNone/>
              <a:defRPr sz="1500"/>
            </a:lvl2pPr>
            <a:lvl3pPr marL="685783" indent="0">
              <a:buNone/>
              <a:defRPr sz="1400"/>
            </a:lvl3pPr>
            <a:lvl4pPr marL="1028675" indent="0">
              <a:buNone/>
              <a:defRPr sz="1200"/>
            </a:lvl4pPr>
            <a:lvl5pPr marL="1371566" indent="0">
              <a:buNone/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Sample text</a:t>
            </a:r>
            <a:endParaRPr dirty="0"/>
          </a:p>
        </p:txBody>
      </p:sp>
      <p:sp>
        <p:nvSpPr>
          <p:cNvPr id="7" name="Content Placeholder 3">
            <a:extLst>
              <a:ext uri="{FF2B5EF4-FFF2-40B4-BE49-F238E27FC236}">
                <a16:creationId xmlns="" xmlns:a16="http://schemas.microsoft.com/office/drawing/2014/main" id="{40A1ED7B-82D7-5A47-A193-C7C24693D3C4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3365743" y="1095789"/>
            <a:ext cx="2386406" cy="3671496"/>
          </a:xfrm>
        </p:spPr>
        <p:txBody>
          <a:bodyPr>
            <a:normAutofit/>
          </a:bodyPr>
          <a:lstStyle>
            <a:lvl1pPr marL="0" indent="0">
              <a:buNone/>
              <a:defRPr sz="17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Sample text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="" xmlns:a16="http://schemas.microsoft.com/office/drawing/2014/main" id="{43872FE9-5E92-4F44-8A71-024A081C439C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040363" y="1095789"/>
            <a:ext cx="2386406" cy="3671496"/>
          </a:xfrm>
        </p:spPr>
        <p:txBody>
          <a:bodyPr>
            <a:normAutofit/>
          </a:bodyPr>
          <a:lstStyle>
            <a:lvl1pPr marL="0" indent="0">
              <a:buNone/>
              <a:defRPr sz="17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Sample text</a:t>
            </a:r>
          </a:p>
        </p:txBody>
      </p:sp>
    </p:spTree>
    <p:extLst>
      <p:ext uri="{BB962C8B-B14F-4D97-AF65-F5344CB8AC3E}">
        <p14:creationId xmlns:p14="http://schemas.microsoft.com/office/powerpoint/2010/main" val="4204217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1714" cy="89154"/>
          </a:xfrm>
          <a:prstGeom prst="rect">
            <a:avLst/>
          </a:prstGeom>
          <a:solidFill>
            <a:srgbClr val="FFC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sz="1400" dirty="0">
              <a:solidFill>
                <a:srgbClr val="E1E1E1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0" y="90775"/>
            <a:ext cx="9144000" cy="751567"/>
          </a:xfrm>
          <a:prstGeom prst="rect">
            <a:avLst/>
          </a:prstGeom>
          <a:solidFill>
            <a:srgbClr val="003B74"/>
          </a:solidFill>
        </p:spPr>
        <p:txBody>
          <a:bodyPr vert="horz" lIns="685800" tIns="34290" rIns="685800" bIns="3429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655" y="1652778"/>
            <a:ext cx="7826693" cy="298966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21F38BD8-3F75-CE4C-AFEF-0C6B45F77F8C}"/>
              </a:ext>
            </a:extLst>
          </p:cNvPr>
          <p:cNvSpPr/>
          <p:nvPr userDrawn="1"/>
        </p:nvSpPr>
        <p:spPr>
          <a:xfrm rot="5400000">
            <a:off x="7158194" y="3183773"/>
            <a:ext cx="3757871" cy="16158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600" dirty="0">
                <a:solidFill>
                  <a:srgbClr val="3C474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Copyright © </a:t>
            </a:r>
            <a:r>
              <a:rPr lang="en-US" sz="600" dirty="0" smtClean="0">
                <a:solidFill>
                  <a:srgbClr val="3C474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2022 </a:t>
            </a:r>
            <a:r>
              <a:rPr lang="en-US" sz="600" dirty="0">
                <a:solidFill>
                  <a:srgbClr val="3C474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 Jones &amp; Bartlett Learning, LLC an Ascend Learning Company. </a:t>
            </a:r>
            <a:r>
              <a:rPr lang="en-US" sz="600" dirty="0" err="1">
                <a:solidFill>
                  <a:srgbClr val="3C474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www.jblearning.com</a:t>
            </a:r>
            <a:endParaRPr lang="en-US" sz="600" dirty="0">
              <a:solidFill>
                <a:srgbClr val="3C474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025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5000"/>
        </a:lnSpc>
        <a:spcBef>
          <a:spcPct val="0"/>
        </a:spcBef>
        <a:buNone/>
        <a:defRPr sz="2300" b="1" kern="1200">
          <a:solidFill>
            <a:schemeClr val="bg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1125"/>
        </a:spcBef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22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225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20EA4B-D4DD-2A42-9777-07EA7666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 dirty="0"/>
              <a:t>News Literacy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8A045EB-D61E-7F4E-9B43-341653A984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smtClean="0"/>
              <a:t>CHAPTER 2</a:t>
            </a:r>
            <a:endParaRPr lang="en-US" dirty="0"/>
          </a:p>
        </p:txBody>
      </p:sp>
      <p:pic>
        <p:nvPicPr>
          <p:cNvPr id="5" name="Picture Placeholder 4" descr="A photo shows the cover of the book Milstead’s Health Policy and Politics: A Nurse's Guide, Seventh Edition, by Nancy M. Short.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" b="1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805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95F859-35F1-7540-BAEF-73A63A4E3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Nursing’s Obligation to Impact Bias Within Health Policy Development or Reform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4E3452A-EE03-B84C-8B68-DC04E2151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Take time for reflection</a:t>
            </a:r>
          </a:p>
          <a:p>
            <a:r>
              <a:rPr lang="en-US" sz="2200" dirty="0"/>
              <a:t>Know your political identity</a:t>
            </a:r>
          </a:p>
          <a:p>
            <a:r>
              <a:rPr lang="en-US" sz="2200" dirty="0"/>
              <a:t>Check your facts</a:t>
            </a:r>
          </a:p>
          <a:p>
            <a:pPr lvl="1"/>
            <a:r>
              <a:rPr lang="en-US" sz="2000" dirty="0"/>
              <a:t>Tools and resources</a:t>
            </a:r>
          </a:p>
          <a:p>
            <a:r>
              <a:rPr lang="en-US" sz="2200" dirty="0"/>
              <a:t>Find an influential organization that can help</a:t>
            </a:r>
          </a:p>
          <a:p>
            <a:pPr lvl="1"/>
            <a:r>
              <a:rPr lang="en-US" sz="2000" dirty="0"/>
              <a:t>Think tanks</a:t>
            </a:r>
          </a:p>
        </p:txBody>
      </p:sp>
    </p:spTree>
    <p:extLst>
      <p:ext uri="{BB962C8B-B14F-4D97-AF65-F5344CB8AC3E}">
        <p14:creationId xmlns:p14="http://schemas.microsoft.com/office/powerpoint/2010/main" val="854259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13180C-11A9-3141-AEB7-DF5E8C1FC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471E6D4-95FD-B248-B3C9-C1E8D112C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Bias exists everywhere, including in health care.</a:t>
            </a:r>
          </a:p>
          <a:p>
            <a:r>
              <a:rPr lang="en-US" sz="2200" dirty="0"/>
              <a:t>Nurses have an obligation to get involved with change when they believe a healthcare practice or lack of practice creates an adverse situation for a group of individuals.</a:t>
            </a:r>
          </a:p>
          <a:p>
            <a:r>
              <a:rPr lang="en-US" sz="2200" dirty="0"/>
              <a:t>Advocating for change requires strong media literacy skills.</a:t>
            </a:r>
          </a:p>
        </p:txBody>
      </p:sp>
    </p:spTree>
    <p:extLst>
      <p:ext uri="{BB962C8B-B14F-4D97-AF65-F5344CB8AC3E}">
        <p14:creationId xmlns:p14="http://schemas.microsoft.com/office/powerpoint/2010/main" val="164990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ABCE72CF-CB3F-E849-AFC0-9C8395C19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CAF35B5-8595-624D-9226-0B450C76D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372" y="1200150"/>
            <a:ext cx="7715250" cy="3442288"/>
          </a:xfrm>
        </p:spPr>
        <p:txBody>
          <a:bodyPr/>
          <a:lstStyle/>
          <a:p>
            <a:r>
              <a:rPr lang="en-US" sz="2200" dirty="0"/>
              <a:t>Bias develops from opinions, values, and beliefs.</a:t>
            </a:r>
          </a:p>
          <a:p>
            <a:r>
              <a:rPr lang="en-US" sz="2200" dirty="0"/>
              <a:t>Bias is unavoidable.</a:t>
            </a:r>
          </a:p>
          <a:p>
            <a:r>
              <a:rPr lang="en-US" sz="2200" dirty="0"/>
              <a:t>How we deal with and use our biases is what matters.</a:t>
            </a:r>
          </a:p>
        </p:txBody>
      </p:sp>
    </p:spTree>
    <p:extLst>
      <p:ext uri="{BB962C8B-B14F-4D97-AF65-F5344CB8AC3E}">
        <p14:creationId xmlns:p14="http://schemas.microsoft.com/office/powerpoint/2010/main" val="2801138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02EEC4-6CF5-9D43-A8E4-46D920FE2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Biases Within the Media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533105-B56E-FD48-8C3C-F7A1984B2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Common types</a:t>
            </a:r>
          </a:p>
          <a:p>
            <a:pPr lvl="1"/>
            <a:r>
              <a:rPr lang="en-US" sz="2000" dirty="0"/>
              <a:t>Political bias—a story or news event is altered to make a political position more attractive to the listeners or readers</a:t>
            </a:r>
          </a:p>
          <a:p>
            <a:pPr lvl="1"/>
            <a:r>
              <a:rPr lang="en-US" sz="2000" dirty="0"/>
              <a:t>Ideological bias—information is shaped to mirror an opinion, belief, or cause the media outlet supports.</a:t>
            </a:r>
          </a:p>
          <a:p>
            <a:pPr lvl="1"/>
            <a:r>
              <a:rPr lang="en-US" sz="2000" dirty="0"/>
              <a:t>Bias that extends to the point of becoming a lie</a:t>
            </a:r>
          </a:p>
          <a:p>
            <a:r>
              <a:rPr lang="en-US" sz="2200" dirty="0"/>
              <a:t>Developing media literacy to identify bias</a:t>
            </a:r>
          </a:p>
          <a:p>
            <a:pPr lvl="1"/>
            <a:r>
              <a:rPr lang="en-US" sz="2000" dirty="0"/>
              <a:t>Words used</a:t>
            </a:r>
          </a:p>
          <a:p>
            <a:pPr lvl="1"/>
            <a:r>
              <a:rPr lang="en-US" sz="2000" dirty="0"/>
              <a:t>Scope of information</a:t>
            </a:r>
          </a:p>
          <a:p>
            <a:pPr lvl="1"/>
            <a:r>
              <a:rPr lang="en-US" sz="2000" dirty="0"/>
              <a:t>Framing</a:t>
            </a:r>
          </a:p>
        </p:txBody>
      </p:sp>
    </p:spTree>
    <p:extLst>
      <p:ext uri="{BB962C8B-B14F-4D97-AF65-F5344CB8AC3E}">
        <p14:creationId xmlns:p14="http://schemas.microsoft.com/office/powerpoint/2010/main" val="210684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1F5D08-3E71-4840-8113-70B6E1E78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of Bias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302CEB0-4D28-3F4B-AB59-84C40FC2E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Liberal bias</a:t>
            </a:r>
          </a:p>
          <a:p>
            <a:pPr lvl="1"/>
            <a:r>
              <a:rPr lang="en-US" sz="1800" dirty="0"/>
              <a:t>Associated with political left</a:t>
            </a:r>
          </a:p>
          <a:p>
            <a:r>
              <a:rPr lang="en-US" sz="2000" dirty="0"/>
              <a:t>Conservative bias</a:t>
            </a:r>
          </a:p>
          <a:p>
            <a:r>
              <a:rPr lang="en-US" sz="2000" dirty="0"/>
              <a:t>Libertarian bias</a:t>
            </a:r>
          </a:p>
          <a:p>
            <a:pPr lvl="1"/>
            <a:r>
              <a:rPr lang="en-US" sz="1800" dirty="0"/>
              <a:t>Associated with political right</a:t>
            </a:r>
          </a:p>
          <a:p>
            <a:r>
              <a:rPr lang="en-US" sz="2000" dirty="0"/>
              <a:t>Mainstream media bias</a:t>
            </a:r>
          </a:p>
          <a:p>
            <a:r>
              <a:rPr lang="en-US" sz="2000" dirty="0"/>
              <a:t>Corporate bias </a:t>
            </a:r>
          </a:p>
          <a:p>
            <a:r>
              <a:rPr lang="en-US" sz="2000" dirty="0"/>
              <a:t>Activist or cause bias</a:t>
            </a:r>
          </a:p>
          <a:p>
            <a:r>
              <a:rPr lang="en-US" sz="2000" dirty="0"/>
              <a:t>Gatekeeping bias</a:t>
            </a:r>
          </a:p>
        </p:txBody>
      </p:sp>
    </p:spTree>
    <p:extLst>
      <p:ext uri="{BB962C8B-B14F-4D97-AF65-F5344CB8AC3E}">
        <p14:creationId xmlns:p14="http://schemas.microsoft.com/office/powerpoint/2010/main" val="3978995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16F6DF-6F56-0447-BE24-0F9F525DA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Detect Bias?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273B088-4C63-5E44-9C3F-E3DB24D41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Bias within the news and media</a:t>
            </a:r>
          </a:p>
          <a:p>
            <a:r>
              <a:rPr lang="en-US" sz="2200" dirty="0"/>
              <a:t>Bias we bring with us when consuming media</a:t>
            </a:r>
          </a:p>
          <a:p>
            <a:pPr lvl="1"/>
            <a:r>
              <a:rPr lang="en-US" sz="2000" dirty="0"/>
              <a:t>Our own political beliefs and ideas</a:t>
            </a:r>
          </a:p>
          <a:p>
            <a:pPr lvl="1"/>
            <a:r>
              <a:rPr lang="en-US" sz="2000" dirty="0"/>
              <a:t>Our opinion of the worth of the vehicle used for the information</a:t>
            </a:r>
          </a:p>
        </p:txBody>
      </p:sp>
    </p:spTree>
    <p:extLst>
      <p:ext uri="{BB962C8B-B14F-4D97-AF65-F5344CB8AC3E}">
        <p14:creationId xmlns:p14="http://schemas.microsoft.com/office/powerpoint/2010/main" val="381588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78AF7B-96E9-D445-AE9A-F83AFA25C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and Cognitive Biases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295110-9757-9548-96A1-D6DCF487E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Anchoring bias—constructing a view based on existing information</a:t>
            </a:r>
          </a:p>
          <a:p>
            <a:r>
              <a:rPr lang="en-US" sz="1800" dirty="0"/>
              <a:t>Cognitive bias of apophenia—unmotivated recognition of patterns</a:t>
            </a:r>
          </a:p>
          <a:p>
            <a:r>
              <a:rPr lang="en-US" sz="1800" dirty="0"/>
              <a:t>Attribution bias—assigning the cause or reason of a behavior</a:t>
            </a:r>
          </a:p>
          <a:p>
            <a:r>
              <a:rPr lang="en-US" sz="1800" dirty="0"/>
              <a:t>Confirmation bias—seeking only information that confirms our beliefs</a:t>
            </a:r>
          </a:p>
          <a:p>
            <a:r>
              <a:rPr lang="en-US" sz="1800" dirty="0"/>
              <a:t>Framing effect—influencing others in the way we present information</a:t>
            </a:r>
          </a:p>
          <a:p>
            <a:r>
              <a:rPr lang="en-US" sz="1800" dirty="0"/>
              <a:t>Halo and horns effect—believing one trait affects other traits in a person</a:t>
            </a:r>
          </a:p>
          <a:p>
            <a:r>
              <a:rPr lang="en-US" sz="1800" dirty="0"/>
              <a:t>Self-serving bias—believing success is due to internal factors and failure is due to external factors</a:t>
            </a:r>
          </a:p>
          <a:p>
            <a:r>
              <a:rPr lang="en-US" sz="1800" dirty="0"/>
              <a:t>Status quo bias—believing it is better not to change</a:t>
            </a:r>
          </a:p>
        </p:txBody>
      </p:sp>
    </p:spTree>
    <p:extLst>
      <p:ext uri="{BB962C8B-B14F-4D97-AF65-F5344CB8AC3E}">
        <p14:creationId xmlns:p14="http://schemas.microsoft.com/office/powerpoint/2010/main" val="180152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7A7585-93C3-6F4B-957D-5704CE69A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Bias Within Healthcare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C58061-2D3E-6844-8477-69C4BB023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Within healthcare provider groups</a:t>
            </a:r>
          </a:p>
          <a:p>
            <a:r>
              <a:rPr lang="en-US" sz="2200" dirty="0"/>
              <a:t>Within health literature</a:t>
            </a:r>
          </a:p>
          <a:p>
            <a:pPr lvl="1"/>
            <a:r>
              <a:rPr lang="en-US" sz="2000" dirty="0"/>
              <a:t>Scholarly versus popular literature</a:t>
            </a:r>
          </a:p>
          <a:p>
            <a:pPr lvl="1"/>
            <a:r>
              <a:rPr lang="en-US" sz="2000" dirty="0"/>
              <a:t>Gray literature</a:t>
            </a:r>
          </a:p>
          <a:p>
            <a:pPr lvl="1"/>
            <a:r>
              <a:rPr lang="en-US" sz="2000" dirty="0"/>
              <a:t>Publication bias</a:t>
            </a:r>
          </a:p>
          <a:p>
            <a:pPr lvl="1"/>
            <a:r>
              <a:rPr lang="en-US" sz="2000" dirty="0"/>
              <a:t>Role of peer reviews</a:t>
            </a:r>
          </a:p>
          <a:p>
            <a:r>
              <a:rPr lang="en-US" sz="2200" dirty="0"/>
              <a:t>Within research</a:t>
            </a:r>
          </a:p>
          <a:p>
            <a:r>
              <a:rPr lang="en-US" sz="2200" dirty="0"/>
              <a:t>Within professional conversations</a:t>
            </a:r>
          </a:p>
        </p:txBody>
      </p:sp>
    </p:spTree>
    <p:extLst>
      <p:ext uri="{BB962C8B-B14F-4D97-AF65-F5344CB8AC3E}">
        <p14:creationId xmlns:p14="http://schemas.microsoft.com/office/powerpoint/2010/main" val="93776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3883AD-89C5-D845-83D8-F63727333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500" dirty="0"/>
              <a:t>Finding the Faults Within Scientific Claims</a:t>
            </a:r>
          </a:p>
        </p:txBody>
      </p:sp>
      <p:pic>
        <p:nvPicPr>
          <p:cNvPr id="1026" name="Picture 2" descr="Title: The Red Flags of Bad Science (pseudoscience, quackery, scams). G: Get past the clickbait: anecdotes/ancient wisdom/testimonials/headlines: “recently found in nature”. L: Look for crazy claims: conspiracy theories/Cure-alls/miracles – just because you don’t know how it works doesn’t make it magic. A: Analyze sources: is a celebrity doctor, Nobel winner, appealing to authority rather than evidence?/“buy my book, videos, subscription” – my results are unpublished elsewhere/testimonials/“natural/organic”. D: Determine outside expert opinions: be skeptical – check references/avoid misinterpretations of events/are expert’s statements/findings taken out of context. Note: Compound Interest 2015." title="Figure explains how to spot the red spots of bad science.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190" y="1428750"/>
            <a:ext cx="3831309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351214" y="4239068"/>
            <a:ext cx="176287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Compound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Interest 2015. </a:t>
            </a:r>
          </a:p>
        </p:txBody>
      </p:sp>
    </p:spTree>
    <p:extLst>
      <p:ext uri="{BB962C8B-B14F-4D97-AF65-F5344CB8AC3E}">
        <p14:creationId xmlns:p14="http://schemas.microsoft.com/office/powerpoint/2010/main" val="235420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5CC868-E2A6-5340-89CE-E148CE361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to Minimize Bias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E97898-ADF3-5848-99C4-F627B3CEC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Personal awareness</a:t>
            </a:r>
          </a:p>
          <a:p>
            <a:r>
              <a:rPr lang="en-US" sz="2200" dirty="0"/>
              <a:t>Acknowledgment of bias</a:t>
            </a:r>
          </a:p>
          <a:p>
            <a:r>
              <a:rPr lang="en-US" sz="2200" dirty="0"/>
              <a:t>Empathy</a:t>
            </a:r>
          </a:p>
          <a:p>
            <a:r>
              <a:rPr lang="en-US" sz="2200" dirty="0"/>
              <a:t>Advocacy</a:t>
            </a:r>
          </a:p>
          <a:p>
            <a:r>
              <a:rPr lang="en-US" sz="2200" dirty="0"/>
              <a:t>Education</a:t>
            </a:r>
          </a:p>
        </p:txBody>
      </p:sp>
    </p:spTree>
    <p:extLst>
      <p:ext uri="{BB962C8B-B14F-4D97-AF65-F5344CB8AC3E}">
        <p14:creationId xmlns:p14="http://schemas.microsoft.com/office/powerpoint/2010/main" val="3909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Educational subjects 16x9">
  <a:themeElements>
    <a:clrScheme name="JBLPSG PPT 1">
      <a:dk1>
        <a:srgbClr val="3C4743"/>
      </a:dk1>
      <a:lt1>
        <a:srgbClr val="E1E1E1"/>
      </a:lt1>
      <a:dk2>
        <a:srgbClr val="000000"/>
      </a:dk2>
      <a:lt2>
        <a:srgbClr val="FFFFFF"/>
      </a:lt2>
      <a:accent1>
        <a:srgbClr val="FFC324"/>
      </a:accent1>
      <a:accent2>
        <a:srgbClr val="F05123"/>
      </a:accent2>
      <a:accent3>
        <a:srgbClr val="418AC9"/>
      </a:accent3>
      <a:accent4>
        <a:srgbClr val="B7B7B7"/>
      </a:accent4>
      <a:accent5>
        <a:srgbClr val="00B18A"/>
      </a:accent5>
      <a:accent6>
        <a:srgbClr val="7BABBF"/>
      </a:accent6>
      <a:hlink>
        <a:srgbClr val="004B91"/>
      </a:hlink>
      <a:folHlink>
        <a:srgbClr val="5C284B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F00001127.potx" id="{6B18C398-4F76-4BDC-B8A4-D02A96E0AA82}" vid="{FBF1AC64-E511-41D2-AA23-0E693E79CD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2496</TotalTime>
  <Words>376</Words>
  <Application>Microsoft Office PowerPoint</Application>
  <PresentationFormat>On-screen Show (16:9)</PresentationFormat>
  <Paragraphs>68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1_Educational subjects 16x9</vt:lpstr>
      <vt:lpstr>News Literacy</vt:lpstr>
      <vt:lpstr>Introduction</vt:lpstr>
      <vt:lpstr>Biases Within the Media</vt:lpstr>
      <vt:lpstr>Forms of Bias</vt:lpstr>
      <vt:lpstr>How Do We Detect Bias?</vt:lpstr>
      <vt:lpstr>Personal and Cognitive Biases</vt:lpstr>
      <vt:lpstr>Bias Within Healthcare</vt:lpstr>
      <vt:lpstr>Finding the Faults Within Scientific Claims</vt:lpstr>
      <vt:lpstr>Strategies to Minimize Bias</vt:lpstr>
      <vt:lpstr>Nursing’s Obligation to Impact Bias Within Health Policy Development or Reform</vt:lpstr>
      <vt:lpstr>Conclusion</vt:lpstr>
    </vt:vector>
  </TitlesOfParts>
  <Company>Medical College of Ohio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jmilstead</dc:creator>
  <cp:lastModifiedBy>TE</cp:lastModifiedBy>
  <cp:revision>159</cp:revision>
  <dcterms:created xsi:type="dcterms:W3CDTF">2011-08-20T18:57:46Z</dcterms:created>
  <dcterms:modified xsi:type="dcterms:W3CDTF">2021-07-22T01:51:49Z</dcterms:modified>
</cp:coreProperties>
</file>