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55"/>
  </p:notesMasterIdLst>
  <p:handoutMasterIdLst>
    <p:handoutMasterId r:id="rId56"/>
  </p:handoutMasterIdLst>
  <p:sldIdLst>
    <p:sldId id="294" r:id="rId6"/>
    <p:sldId id="295" r:id="rId7"/>
    <p:sldId id="296" r:id="rId8"/>
    <p:sldId id="334" r:id="rId9"/>
    <p:sldId id="297" r:id="rId10"/>
    <p:sldId id="298" r:id="rId11"/>
    <p:sldId id="335" r:id="rId12"/>
    <p:sldId id="299" r:id="rId13"/>
    <p:sldId id="300" r:id="rId14"/>
    <p:sldId id="301" r:id="rId15"/>
    <p:sldId id="336" r:id="rId16"/>
    <p:sldId id="302" r:id="rId17"/>
    <p:sldId id="303" r:id="rId18"/>
    <p:sldId id="304" r:id="rId19"/>
    <p:sldId id="305" r:id="rId20"/>
    <p:sldId id="306" r:id="rId21"/>
    <p:sldId id="307" r:id="rId22"/>
    <p:sldId id="337" r:id="rId23"/>
    <p:sldId id="308" r:id="rId24"/>
    <p:sldId id="309" r:id="rId25"/>
    <p:sldId id="310" r:id="rId26"/>
    <p:sldId id="311" r:id="rId27"/>
    <p:sldId id="312" r:id="rId28"/>
    <p:sldId id="313" r:id="rId29"/>
    <p:sldId id="338" r:id="rId30"/>
    <p:sldId id="314" r:id="rId31"/>
    <p:sldId id="315" r:id="rId32"/>
    <p:sldId id="316" r:id="rId33"/>
    <p:sldId id="339" r:id="rId34"/>
    <p:sldId id="317" r:id="rId35"/>
    <p:sldId id="318" r:id="rId36"/>
    <p:sldId id="319" r:id="rId37"/>
    <p:sldId id="340" r:id="rId38"/>
    <p:sldId id="320" r:id="rId39"/>
    <p:sldId id="321" r:id="rId40"/>
    <p:sldId id="322" r:id="rId41"/>
    <p:sldId id="323" r:id="rId42"/>
    <p:sldId id="324" r:id="rId43"/>
    <p:sldId id="325" r:id="rId44"/>
    <p:sldId id="326" r:id="rId45"/>
    <p:sldId id="327" r:id="rId46"/>
    <p:sldId id="328" r:id="rId47"/>
    <p:sldId id="329" r:id="rId48"/>
    <p:sldId id="341" r:id="rId49"/>
    <p:sldId id="330" r:id="rId50"/>
    <p:sldId id="331" r:id="rId51"/>
    <p:sldId id="342" r:id="rId52"/>
    <p:sldId id="332" r:id="rId53"/>
    <p:sldId id="333" r:id="rId5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912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864">
          <p15:clr>
            <a:srgbClr val="A4A3A4"/>
          </p15:clr>
        </p15:guide>
        <p15:guide id="4" pos="624">
          <p15:clr>
            <a:srgbClr val="A4A3A4"/>
          </p15:clr>
        </p15:guide>
        <p15:guide id="5" pos="587">
          <p15:clr>
            <a:srgbClr val="A4A3A4"/>
          </p15:clr>
        </p15:guide>
        <p15:guide id="6" orient="horz" pos="3456">
          <p15:clr>
            <a:srgbClr val="A4A3A4"/>
          </p15:clr>
        </p15:guide>
        <p15:guide id="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37373"/>
    <a:srgbClr val="28805C"/>
    <a:srgbClr val="D99C21"/>
    <a:srgbClr val="5858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06" autoAdjust="0"/>
    <p:restoredTop sz="86480" autoAdjust="0"/>
  </p:normalViewPr>
  <p:slideViewPr>
    <p:cSldViewPr>
      <p:cViewPr varScale="1">
        <p:scale>
          <a:sx n="59" d="100"/>
          <a:sy n="59" d="100"/>
        </p:scale>
        <p:origin x="1050" y="78"/>
      </p:cViewPr>
      <p:guideLst>
        <p:guide orient="horz" pos="912"/>
        <p:guide pos="2880"/>
        <p:guide orient="horz" pos="864"/>
        <p:guide pos="624"/>
        <p:guide pos="587"/>
        <p:guide orient="horz" pos="3456"/>
        <p:guide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9012"/>
    </p:cViewPr>
  </p:sorterViewPr>
  <p:notesViewPr>
    <p:cSldViewPr>
      <p:cViewPr varScale="1">
        <p:scale>
          <a:sx n="57" d="100"/>
          <a:sy n="57" d="100"/>
        </p:scale>
        <p:origin x="1692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slide" Target="slides/slide34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slide" Target="slides/slide37.xml"/><Relationship Id="rId47" Type="http://schemas.openxmlformats.org/officeDocument/2006/relationships/slide" Target="slides/slide42.xml"/><Relationship Id="rId50" Type="http://schemas.openxmlformats.org/officeDocument/2006/relationships/slide" Target="slides/slide45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9" Type="http://schemas.openxmlformats.org/officeDocument/2006/relationships/slide" Target="slides/slide24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slide" Target="slides/slide40.xml"/><Relationship Id="rId53" Type="http://schemas.openxmlformats.org/officeDocument/2006/relationships/slide" Target="slides/slide48.xml"/><Relationship Id="rId58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slide" Target="slides/slide38.xml"/><Relationship Id="rId48" Type="http://schemas.openxmlformats.org/officeDocument/2006/relationships/slide" Target="slides/slide43.xml"/><Relationship Id="rId56" Type="http://schemas.openxmlformats.org/officeDocument/2006/relationships/handoutMaster" Target="handoutMasters/handoutMaster1.xml"/><Relationship Id="rId8" Type="http://schemas.openxmlformats.org/officeDocument/2006/relationships/slide" Target="slides/slide3.xml"/><Relationship Id="rId51" Type="http://schemas.openxmlformats.org/officeDocument/2006/relationships/slide" Target="slides/slide46.xml"/><Relationship Id="rId3" Type="http://schemas.openxmlformats.org/officeDocument/2006/relationships/customXml" Target="../customXml/item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slide" Target="slides/slide41.xml"/><Relationship Id="rId59" Type="http://schemas.openxmlformats.org/officeDocument/2006/relationships/theme" Target="theme/theme1.xml"/><Relationship Id="rId20" Type="http://schemas.openxmlformats.org/officeDocument/2006/relationships/slide" Target="slides/slide15.xml"/><Relationship Id="rId41" Type="http://schemas.openxmlformats.org/officeDocument/2006/relationships/slide" Target="slides/slide36.xml"/><Relationship Id="rId54" Type="http://schemas.openxmlformats.org/officeDocument/2006/relationships/slide" Target="slides/slide49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49" Type="http://schemas.openxmlformats.org/officeDocument/2006/relationships/slide" Target="slides/slide44.xml"/><Relationship Id="rId57" Type="http://schemas.openxmlformats.org/officeDocument/2006/relationships/presProps" Target="presProps.xml"/><Relationship Id="rId10" Type="http://schemas.openxmlformats.org/officeDocument/2006/relationships/slide" Target="slides/slide5.xml"/><Relationship Id="rId31" Type="http://schemas.openxmlformats.org/officeDocument/2006/relationships/slide" Target="slides/slide26.xml"/><Relationship Id="rId44" Type="http://schemas.openxmlformats.org/officeDocument/2006/relationships/slide" Target="slides/slide39.xml"/><Relationship Id="rId52" Type="http://schemas.openxmlformats.org/officeDocument/2006/relationships/slide" Target="slides/slide47.xml"/><Relationship Id="rId6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61E734-30F1-456B-8B88-B517BAE0A233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D1CF74-1493-46D2-9CFB-D9771BD399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8743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A6551-8743-415C-B8DC-7E8D559D5B4C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FE3FD1-3D53-424A-A1AD-A3C30BC92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2893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>
              <a:latin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E3FD1-3D53-424A-A1AD-A3C30BC928D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13806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5BECF50C-4355-4EBD-AFD0-A549F0DBF42D}" type="slidenum">
              <a:rPr lang="en-US" altLang="en-US"/>
              <a:pPr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024348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5BECF50C-4355-4EBD-AFD0-A549F0DBF42D}" type="slidenum">
              <a:rPr lang="en-US" altLang="en-US"/>
              <a:pPr/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305680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92D3377B-705C-43F9-A649-6D44F334AC2B}" type="slidenum">
              <a:rPr lang="en-US" altLang="en-US"/>
              <a:pPr/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2288643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5115B6F6-B422-4E53-8C4D-40CFE59060A6}" type="slidenum">
              <a:rPr lang="en-US" altLang="en-US"/>
              <a:pPr/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240390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D60ECA35-CF16-4ED0-80A6-D143FAE422E8}" type="slidenum">
              <a:rPr lang="en-US" altLang="en-US"/>
              <a:pPr/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015965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7762612D-44F3-46DC-BD9B-A45E64BFAF46}" type="slidenum">
              <a:rPr lang="en-US" altLang="en-US"/>
              <a:pPr/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00148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2E2BFF2D-B18E-47FA-AB70-C390E9E10E00}" type="slidenum">
              <a:rPr lang="en-US" altLang="en-US"/>
              <a:pPr/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442678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EE8D4B0A-979F-4A19-899E-455A0A393903}" type="slidenum">
              <a:rPr lang="en-US" altLang="en-US"/>
              <a:pPr/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292803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EE8D4B0A-979F-4A19-899E-455A0A393903}" type="slidenum">
              <a:rPr lang="en-US" altLang="en-US"/>
              <a:pPr/>
              <a:t>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339917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D775D621-D19F-43ED-AC74-CA85EA63F82C}" type="slidenum">
              <a:rPr lang="en-US" altLang="en-US"/>
              <a:pPr/>
              <a:t>19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52171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BD813545-288C-4968-9B25-201639963DF0}" type="slidenum">
              <a:rPr lang="en-US" altLang="en-US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8673243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93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5B6F85C1-7401-4A8D-A55C-3F5ED130322F}" type="slidenum">
              <a:rPr lang="en-US" altLang="en-US"/>
              <a:pPr/>
              <a:t>20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064533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16FD8B8B-6FB8-4A51-9289-74D092076909}" type="slidenum">
              <a:rPr lang="en-US" altLang="en-US"/>
              <a:pPr/>
              <a:t>21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517264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7703A45F-2EBE-44EC-A8F3-E42B1EE5BDF1}" type="slidenum">
              <a:rPr lang="en-US" altLang="en-US"/>
              <a:pPr/>
              <a:t>22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136604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71552166-D9E7-44AA-A1AB-83421836083D}" type="slidenum">
              <a:rPr lang="en-US" altLang="en-US"/>
              <a:pPr/>
              <a:t>23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443140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34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1037A7D1-E250-45C4-BD7F-68922911B1F1}" type="slidenum">
              <a:rPr lang="en-US" altLang="en-US"/>
              <a:pPr/>
              <a:t>24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26229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34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1037A7D1-E250-45C4-BD7F-68922911B1F1}" type="slidenum">
              <a:rPr lang="en-US" altLang="en-US"/>
              <a:pPr/>
              <a:t>25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841473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45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0345262F-5CF1-497D-BC8A-BAB2B47F5B7F}" type="slidenum">
              <a:rPr lang="en-US" altLang="en-US"/>
              <a:pPr/>
              <a:t>26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174081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55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55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8A4AD312-7C5B-4A3D-BEB2-B1F559602F0B}" type="slidenum">
              <a:rPr lang="en-US" altLang="en-US"/>
              <a:pPr/>
              <a:t>27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898679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65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3C341141-9D86-4AC8-8CA7-ECDA9173173A}" type="slidenum">
              <a:rPr lang="en-US" altLang="en-US"/>
              <a:pPr/>
              <a:t>28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4469992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65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3C341141-9D86-4AC8-8CA7-ECDA9173173A}" type="slidenum">
              <a:rPr lang="en-US" altLang="en-US"/>
              <a:pPr/>
              <a:t>29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59767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AE58E146-4102-4E41-87C8-72726599EF4D}" type="slidenum">
              <a:rPr lang="en-US" altLang="en-US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6430795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5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75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41D61D6A-3A65-4653-8127-35793308B3B7}" type="slidenum">
              <a:rPr lang="en-US" altLang="en-US"/>
              <a:pPr/>
              <a:t>30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505451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86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09026436-5076-47CC-A565-D23C9D55B0F2}" type="slidenum">
              <a:rPr lang="en-US" altLang="en-US"/>
              <a:pPr/>
              <a:t>31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630406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96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96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9EDBA755-27E0-4950-B895-29B8E5AB031F}" type="slidenum">
              <a:rPr lang="en-US" altLang="en-US"/>
              <a:pPr/>
              <a:t>32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2542675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96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96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9EDBA755-27E0-4950-B895-29B8E5AB031F}" type="slidenum">
              <a:rPr lang="en-US" altLang="en-US"/>
              <a:pPr/>
              <a:t>33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4399998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06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06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A66CD002-F4C3-4288-8F24-27B97D0DDF67}" type="slidenum">
              <a:rPr lang="en-US" altLang="en-US"/>
              <a:pPr/>
              <a:t>34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8144785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16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39BEB488-5286-4FF4-9BA1-90EAB3D8EDBF}" type="slidenum">
              <a:rPr lang="en-US" altLang="en-US"/>
              <a:pPr/>
              <a:t>35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8812801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27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A35F514E-1DB1-4DA3-8BA0-927944A61669}" type="slidenum">
              <a:rPr lang="en-US" altLang="en-US"/>
              <a:pPr/>
              <a:t>36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97989232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37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37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93E9C7D9-0407-4A7B-91FE-D24A644C87F5}" type="slidenum">
              <a:rPr lang="en-US" altLang="en-US"/>
              <a:pPr/>
              <a:t>37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4074923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47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291BDA34-AFF7-4F17-A1DA-38979C5EC5D0}" type="slidenum">
              <a:rPr lang="en-US" altLang="en-US"/>
              <a:pPr/>
              <a:t>38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6307334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57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57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37EE734C-0816-44B8-8D9E-4D1A10F16127}" type="slidenum">
              <a:rPr lang="en-US" altLang="en-US"/>
              <a:pPr/>
              <a:t>39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12799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AE58E146-4102-4E41-87C8-72726599EF4D}" type="slidenum">
              <a:rPr lang="en-US" altLang="en-US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6162069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68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68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BA257333-CB2B-40B5-970F-DDD1D24E4499}" type="slidenum">
              <a:rPr lang="en-US" altLang="en-US"/>
              <a:pPr/>
              <a:t>40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652175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78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B6D964C5-EC78-42AB-B02F-CE2CFB48530A}" type="slidenum">
              <a:rPr lang="en-US" altLang="en-US"/>
              <a:pPr/>
              <a:t>41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438205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EAFC83D4-093A-4CE4-B445-27503E56BBAC}" type="slidenum">
              <a:rPr lang="en-US" altLang="en-US"/>
              <a:pPr/>
              <a:t>42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3557672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98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C06E77F7-13A6-4D30-A7D1-7612F39D87DE}" type="slidenum">
              <a:rPr lang="en-US" altLang="en-US"/>
              <a:pPr/>
              <a:t>43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2970911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98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C06E77F7-13A6-4D30-A7D1-7612F39D87DE}" type="slidenum">
              <a:rPr lang="en-US" altLang="en-US"/>
              <a:pPr/>
              <a:t>44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2687610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08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09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1D135426-29DE-4980-8AF9-5840C7E21912}" type="slidenum">
              <a:rPr lang="en-US" altLang="en-US"/>
              <a:pPr/>
              <a:t>45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1162633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19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84E4CB35-DCEA-494D-99CB-09F044F8B87A}" type="slidenum">
              <a:rPr lang="en-US" altLang="en-US"/>
              <a:pPr/>
              <a:t>46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2732972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19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84E4CB35-DCEA-494D-99CB-09F044F8B87A}" type="slidenum">
              <a:rPr lang="en-US" altLang="en-US"/>
              <a:pPr/>
              <a:t>47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704658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29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29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84972C07-45A0-4B5C-A413-84E99B235E12}" type="slidenum">
              <a:rPr lang="en-US" altLang="en-US"/>
              <a:pPr/>
              <a:t>48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1641229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39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DF3F4FD2-C5D3-4462-AE65-B8D7D58999F1}" type="slidenum">
              <a:rPr lang="en-US" altLang="en-US"/>
              <a:pPr/>
              <a:t>49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27346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F1975C98-7BB9-472E-9BF3-53F4ED38A367}" type="slidenum">
              <a:rPr lang="en-US" altLang="en-US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15165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FBFFF963-2036-49CF-B480-06E2D751F46A}" type="slidenum">
              <a:rPr lang="en-US" altLang="en-US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72502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FBFFF963-2036-49CF-B480-06E2D751F46A}" type="slidenum">
              <a:rPr lang="en-US" altLang="en-US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85762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A25EA40A-5AC4-49E5-9369-EAAF68CCF08C}" type="slidenum">
              <a:rPr lang="en-US" altLang="en-US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4291448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CE6503EF-322F-41CF-9762-804C90A82220}" type="slidenum">
              <a:rPr lang="en-US" altLang="en-US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77939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1"/>
          <p:cNvSpPr>
            <a:spLocks noGrp="1"/>
          </p:cNvSpPr>
          <p:nvPr>
            <p:ph type="pic" sz="quarter" idx="13" hasCustomPrompt="1"/>
          </p:nvPr>
        </p:nvSpPr>
        <p:spPr>
          <a:xfrm>
            <a:off x="2689302" y="228600"/>
            <a:ext cx="3733800" cy="4267200"/>
          </a:xfrm>
        </p:spPr>
        <p:txBody>
          <a:bodyPr rtlCol="0">
            <a:normAutofit/>
          </a:bodyPr>
          <a:lstStyle>
            <a:lvl1pPr>
              <a:defRPr/>
            </a:lvl1pPr>
          </a:lstStyle>
          <a:p>
            <a:pPr lvl="0"/>
            <a:r>
              <a:rPr lang="en-US" noProof="0" dirty="0"/>
              <a:t>Click icon to add cover image</a:t>
            </a:r>
          </a:p>
        </p:txBody>
      </p:sp>
      <p:sp>
        <p:nvSpPr>
          <p:cNvPr id="14" name="Rectangle 13"/>
          <p:cNvSpPr/>
          <p:nvPr userDrawn="1"/>
        </p:nvSpPr>
        <p:spPr>
          <a:xfrm>
            <a:off x="0" y="6356350"/>
            <a:ext cx="9144000" cy="5072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Date Placeholder 3"/>
          <p:cNvSpPr txBox="1">
            <a:spLocks/>
          </p:cNvSpPr>
          <p:nvPr userDrawn="1"/>
        </p:nvSpPr>
        <p:spPr>
          <a:xfrm>
            <a:off x="101599" y="6470650"/>
            <a:ext cx="2422525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dirty="0">
                <a:solidFill>
                  <a:srgbClr val="585858"/>
                </a:solidFill>
              </a:rPr>
              <a:t>Copyright ©2021 F.A. Davis Company</a:t>
            </a:r>
          </a:p>
        </p:txBody>
      </p:sp>
      <p:pic>
        <p:nvPicPr>
          <p:cNvPr id="10" name="Picture 13"/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7294" y="6492183"/>
            <a:ext cx="1005840" cy="354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0" y="4728898"/>
            <a:ext cx="9144000" cy="1708150"/>
          </a:xfrm>
          <a:prstGeom prst="rect">
            <a:avLst/>
          </a:prstGeom>
          <a:solidFill>
            <a:srgbClr val="288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4728898"/>
            <a:ext cx="9144000" cy="0"/>
          </a:xfrm>
          <a:prstGeom prst="line">
            <a:avLst/>
          </a:prstGeom>
          <a:ln w="50800">
            <a:solidFill>
              <a:srgbClr val="D99C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6426743"/>
            <a:ext cx="9169400" cy="48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9551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Lead-in Head, and Bulleted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756356" y="234539"/>
            <a:ext cx="8235244" cy="5909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57200" y="1295400"/>
            <a:ext cx="8229600" cy="381000"/>
          </a:xfrm>
        </p:spPr>
        <p:txBody>
          <a:bodyPr anchor="ctr">
            <a:noAutofit/>
          </a:bodyPr>
          <a:lstStyle>
            <a:lvl1pPr marL="346075" indent="0">
              <a:buNone/>
              <a:defRPr sz="3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41449"/>
            <a:ext cx="8229600" cy="4068763"/>
          </a:xfrm>
        </p:spPr>
        <p:txBody>
          <a:bodyPr/>
          <a:lstStyle>
            <a:lvl2pPr marL="914400" indent="-290513">
              <a:defRPr>
                <a:solidFill>
                  <a:schemeClr val="tx1">
                    <a:lumMod val="75000"/>
                  </a:schemeClr>
                </a:solidFill>
              </a:defRPr>
            </a:lvl2pPr>
            <a:lvl3pPr marL="1260475" indent="-290513">
              <a:defRPr sz="2400">
                <a:solidFill>
                  <a:schemeClr val="tx1">
                    <a:lumMod val="75000"/>
                  </a:schemeClr>
                </a:solidFill>
              </a:defRPr>
            </a:lvl3pPr>
            <a:lvl4pPr marL="1600200" indent="-228600">
              <a:buFont typeface="Wingdings" panose="05000000000000000000" pitchFamily="2" charset="2"/>
              <a:buChar char="§"/>
              <a:defRPr sz="2000">
                <a:solidFill>
                  <a:schemeClr val="tx1">
                    <a:lumMod val="75000"/>
                  </a:schemeClr>
                </a:solidFill>
              </a:defRPr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3518277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8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, Lead-in Head, and Bulleted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756356" y="234539"/>
            <a:ext cx="8235244" cy="5909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57200" y="1295400"/>
            <a:ext cx="8229600" cy="381000"/>
          </a:xfrm>
        </p:spPr>
        <p:txBody>
          <a:bodyPr anchor="ctr">
            <a:noAutofit/>
          </a:bodyPr>
          <a:lstStyle>
            <a:lvl1pPr marL="346075" indent="0">
              <a:buNone/>
              <a:defRPr sz="3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41449"/>
            <a:ext cx="8229600" cy="1916151"/>
          </a:xfrm>
        </p:spPr>
        <p:txBody>
          <a:bodyPr/>
          <a:lstStyle>
            <a:lvl2pPr marL="914400" indent="-290513">
              <a:defRPr>
                <a:solidFill>
                  <a:schemeClr val="tx1">
                    <a:lumMod val="75000"/>
                  </a:schemeClr>
                </a:solidFill>
              </a:defRPr>
            </a:lvl2pPr>
            <a:lvl3pPr marL="1260475" indent="-290513">
              <a:defRPr sz="2400">
                <a:solidFill>
                  <a:schemeClr val="tx1">
                    <a:lumMod val="75000"/>
                  </a:schemeClr>
                </a:solidFill>
              </a:defRPr>
            </a:lvl3pPr>
            <a:lvl4pPr marL="1600200" indent="-228600">
              <a:buFont typeface="Wingdings" panose="05000000000000000000" pitchFamily="2" charset="2"/>
              <a:buChar char="§"/>
              <a:defRPr sz="2000">
                <a:solidFill>
                  <a:schemeClr val="tx1">
                    <a:lumMod val="75000"/>
                  </a:schemeClr>
                </a:solidFill>
              </a:defRPr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2"/>
          </p:nvPr>
        </p:nvSpPr>
        <p:spPr>
          <a:xfrm>
            <a:off x="457200" y="3886200"/>
            <a:ext cx="8229600" cy="2005051"/>
          </a:xfrm>
        </p:spPr>
        <p:txBody>
          <a:bodyPr/>
          <a:lstStyle>
            <a:lvl2pPr marL="914400" indent="-290513">
              <a:defRPr>
                <a:solidFill>
                  <a:schemeClr val="tx1">
                    <a:lumMod val="75000"/>
                  </a:schemeClr>
                </a:solidFill>
              </a:defRPr>
            </a:lvl2pPr>
            <a:lvl3pPr marL="1260475" indent="-290513">
              <a:defRPr sz="2400">
                <a:solidFill>
                  <a:schemeClr val="tx1">
                    <a:lumMod val="75000"/>
                  </a:schemeClr>
                </a:solidFill>
              </a:defRPr>
            </a:lvl3pPr>
            <a:lvl4pPr marL="1600200" indent="-228600">
              <a:buFont typeface="Wingdings" panose="05000000000000000000" pitchFamily="2" charset="2"/>
              <a:buChar char="§"/>
              <a:defRPr sz="2000">
                <a:solidFill>
                  <a:schemeClr val="tx1">
                    <a:lumMod val="75000"/>
                  </a:schemeClr>
                </a:solidFill>
              </a:defRPr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1789410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8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ulleted Li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56356" y="234539"/>
            <a:ext cx="8235244" cy="5909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6356" y="1143000"/>
            <a:ext cx="4038600" cy="4525963"/>
          </a:xfrm>
        </p:spPr>
        <p:txBody>
          <a:bodyPr>
            <a:normAutofit/>
          </a:bodyPr>
          <a:lstStyle>
            <a:lvl1pPr marL="290513" indent="-290513">
              <a:defRPr sz="2800">
                <a:solidFill>
                  <a:schemeClr val="tx1">
                    <a:lumMod val="75000"/>
                  </a:schemeClr>
                </a:solidFill>
              </a:defRPr>
            </a:lvl1pPr>
            <a:lvl2pPr marL="512763" indent="-222250">
              <a:defRPr sz="2400">
                <a:solidFill>
                  <a:schemeClr val="tx1">
                    <a:lumMod val="75000"/>
                  </a:schemeClr>
                </a:solidFill>
              </a:defRPr>
            </a:lvl2pPr>
            <a:lvl3pPr marL="803275" indent="-290513">
              <a:tabLst>
                <a:tab pos="803275" algn="l"/>
                <a:tab pos="858838" algn="l"/>
              </a:tabLst>
              <a:defRPr sz="2000">
                <a:solidFill>
                  <a:schemeClr val="tx1">
                    <a:lumMod val="75000"/>
                  </a:schemeClr>
                </a:solidFill>
              </a:defRPr>
            </a:lvl3pPr>
            <a:lvl4pPr marL="1081088" indent="-277813">
              <a:buFont typeface="Wingdings" panose="05000000000000000000" pitchFamily="2" charset="2"/>
              <a:buChar char="§"/>
              <a:defRPr sz="180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3556" y="1143000"/>
            <a:ext cx="4038600" cy="4525963"/>
          </a:xfrm>
        </p:spPr>
        <p:txBody>
          <a:bodyPr>
            <a:normAutofit/>
          </a:bodyPr>
          <a:lstStyle>
            <a:lvl1pPr marL="282575" indent="-282575">
              <a:defRPr lang="en-US" sz="2800" kern="2000" dirty="0" smtClean="0">
                <a:solidFill>
                  <a:schemeClr val="tx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11175" indent="-220663">
              <a:defRPr lang="en-US" sz="2400" kern="1200" dirty="0" smtClean="0">
                <a:solidFill>
                  <a:schemeClr val="tx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04863" indent="-293688">
              <a:defRPr lang="en-US" sz="2000" kern="1200" baseline="0" dirty="0" smtClean="0">
                <a:solidFill>
                  <a:schemeClr val="tx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89025" indent="-285750">
              <a:buFont typeface="Wingdings" panose="05000000000000000000" pitchFamily="2" charset="2"/>
              <a:buChar char="§"/>
              <a:defRPr lang="en-US" sz="1800" kern="1200" dirty="0" smtClean="0">
                <a:solidFill>
                  <a:schemeClr val="tx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0590346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8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ulleted Lists with Hea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756356" y="234539"/>
            <a:ext cx="8235244" cy="5909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755650" y="1173163"/>
            <a:ext cx="4044950" cy="639762"/>
          </a:xfrm>
        </p:spPr>
        <p:txBody>
          <a:bodyPr/>
          <a:lstStyle>
            <a:lvl1pPr marL="0" indent="0">
              <a:buNone/>
              <a:defRPr sz="2800" b="1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6"/>
          </p:nvPr>
        </p:nvSpPr>
        <p:spPr>
          <a:xfrm>
            <a:off x="755650" y="1901825"/>
            <a:ext cx="4044950" cy="3962400"/>
          </a:xfrm>
        </p:spPr>
        <p:txBody>
          <a:bodyPr/>
          <a:lstStyle>
            <a:lvl1pPr marL="237744">
              <a:defRPr sz="2800"/>
            </a:lvl1pPr>
            <a:lvl2pPr marL="457200" indent="-219456">
              <a:defRPr sz="2400"/>
            </a:lvl2pPr>
            <a:lvl3pPr marL="685800" indent="-237744">
              <a:defRPr sz="20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7" hasCustomPrompt="1"/>
          </p:nvPr>
        </p:nvSpPr>
        <p:spPr>
          <a:xfrm>
            <a:off x="4953000" y="1181100"/>
            <a:ext cx="4038600" cy="660400"/>
          </a:xfrm>
        </p:spPr>
        <p:txBody>
          <a:bodyPr/>
          <a:lstStyle>
            <a:lvl1pPr marL="0" indent="0">
              <a:buNone/>
              <a:defRPr sz="2800" b="1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8"/>
          </p:nvPr>
        </p:nvSpPr>
        <p:spPr>
          <a:xfrm>
            <a:off x="4953000" y="1901825"/>
            <a:ext cx="4038600" cy="3962400"/>
          </a:xfrm>
        </p:spPr>
        <p:txBody>
          <a:bodyPr/>
          <a:lstStyle>
            <a:lvl1pPr marL="237744" indent="-274320">
              <a:defRPr sz="2800"/>
            </a:lvl1pPr>
            <a:lvl2pPr marL="457200" indent="-219456">
              <a:defRPr sz="2400"/>
            </a:lvl2pPr>
            <a:lvl3pPr marL="685800" indent="-237744">
              <a:defRPr sz="20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7384247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8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ed List and Fig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56356" y="234539"/>
            <a:ext cx="8235244" cy="5909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219200"/>
            <a:ext cx="4038600" cy="4525963"/>
          </a:xfrm>
        </p:spPr>
        <p:txBody>
          <a:bodyPr>
            <a:normAutofit/>
          </a:bodyPr>
          <a:lstStyle>
            <a:lvl1pPr marL="290513" indent="-290513">
              <a:defRPr sz="2800">
                <a:solidFill>
                  <a:schemeClr val="tx1">
                    <a:lumMod val="75000"/>
                  </a:schemeClr>
                </a:solidFill>
              </a:defRPr>
            </a:lvl1pPr>
            <a:lvl2pPr marL="512763" indent="-222250">
              <a:defRPr sz="2400">
                <a:solidFill>
                  <a:schemeClr val="tx1">
                    <a:lumMod val="75000"/>
                  </a:schemeClr>
                </a:solidFill>
              </a:defRPr>
            </a:lvl2pPr>
            <a:lvl3pPr marL="803275" indent="-290513">
              <a:tabLst>
                <a:tab pos="803275" algn="l"/>
                <a:tab pos="858838" algn="l"/>
              </a:tabLst>
              <a:defRPr sz="2000">
                <a:solidFill>
                  <a:schemeClr val="tx1">
                    <a:lumMod val="75000"/>
                  </a:schemeClr>
                </a:solidFill>
              </a:defRPr>
            </a:lvl3pPr>
            <a:lvl4pPr marL="1081088" indent="-277813">
              <a:buFont typeface="Wingdings" panose="05000000000000000000" pitchFamily="2" charset="2"/>
              <a:buChar char="§"/>
              <a:defRPr sz="180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2"/>
          </p:nvPr>
        </p:nvSpPr>
        <p:spPr>
          <a:xfrm>
            <a:off x="4953000" y="1219200"/>
            <a:ext cx="3733800" cy="4526280"/>
          </a:xfrm>
        </p:spPr>
        <p:txBody>
          <a:bodyPr rtlCol="0">
            <a:normAutofit/>
          </a:bodyPr>
          <a:lstStyle/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753676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8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Fig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762000" y="1326995"/>
            <a:ext cx="3505200" cy="4540405"/>
          </a:xfrm>
        </p:spPr>
        <p:txBody>
          <a:bodyPr rtlCol="0">
            <a:normAutofit/>
          </a:bodyPr>
          <a:lstStyle/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4495800" y="3200400"/>
            <a:ext cx="4495800" cy="838200"/>
          </a:xfrm>
        </p:spPr>
        <p:txBody>
          <a:bodyPr/>
          <a:lstStyle>
            <a:lvl1pPr marL="346075" indent="0">
              <a:buNone/>
              <a:defRPr/>
            </a:lvl1pPr>
          </a:lstStyle>
          <a:p>
            <a:pPr lvl="0"/>
            <a:r>
              <a:rPr lang="en-US" dirty="0"/>
              <a:t>Click to add Caption</a:t>
            </a:r>
          </a:p>
        </p:txBody>
      </p:sp>
    </p:spTree>
    <p:extLst>
      <p:ext uri="{BB962C8B-B14F-4D97-AF65-F5344CB8AC3E}">
        <p14:creationId xmlns:p14="http://schemas.microsoft.com/office/powerpoint/2010/main" val="13517107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Table Placeholder 7"/>
          <p:cNvSpPr>
            <a:spLocks noGrp="1"/>
          </p:cNvSpPr>
          <p:nvPr>
            <p:ph type="tbl" sz="quarter" idx="14"/>
          </p:nvPr>
        </p:nvSpPr>
        <p:spPr>
          <a:xfrm>
            <a:off x="762000" y="1338147"/>
            <a:ext cx="7620000" cy="4572000"/>
          </a:xfrm>
        </p:spPr>
        <p:txBody>
          <a:bodyPr rtlCol="0">
            <a:normAutofit/>
          </a:bodyPr>
          <a:lstStyle/>
          <a:p>
            <a:pPr lvl="0"/>
            <a:r>
              <a:rPr lang="en-US" noProof="0"/>
              <a:t>Click icon to add table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485841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8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es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756356" y="234539"/>
            <a:ext cx="8235244" cy="5909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1181100"/>
            <a:ext cx="8534400" cy="457200"/>
          </a:xfrm>
        </p:spPr>
        <p:txBody>
          <a:bodyPr/>
          <a:lstStyle>
            <a:lvl1pPr marL="346075" indent="0">
              <a:buNone/>
              <a:defRPr b="1"/>
            </a:lvl1pPr>
          </a:lstStyle>
          <a:p>
            <a:pPr lvl="0"/>
            <a:r>
              <a:rPr lang="en-US" dirty="0"/>
              <a:t>Click to add Question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1"/>
          </p:nvPr>
        </p:nvSpPr>
        <p:spPr>
          <a:xfrm>
            <a:off x="457200" y="2057400"/>
            <a:ext cx="8534400" cy="4038600"/>
          </a:xfrm>
        </p:spPr>
        <p:txBody>
          <a:bodyPr/>
          <a:lstStyle>
            <a:lvl1pPr marL="860425" indent="-514350">
              <a:buFont typeface="+mj-lt"/>
              <a:buAutoNum type="alphaUcPeriod"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757021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8" userDrawn="1">
          <p15:clr>
            <a:srgbClr val="FBAE40"/>
          </p15:clr>
        </p15:guide>
        <p15:guide id="2" pos="288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Ques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756356" y="234539"/>
            <a:ext cx="8235244" cy="5909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1181100"/>
            <a:ext cx="8534400" cy="457200"/>
          </a:xfrm>
        </p:spPr>
        <p:txBody>
          <a:bodyPr/>
          <a:lstStyle>
            <a:lvl1pPr marL="346075" indent="0">
              <a:buNone/>
              <a:defRPr b="1"/>
            </a:lvl1pPr>
          </a:lstStyle>
          <a:p>
            <a:pPr lvl="0"/>
            <a:r>
              <a:rPr lang="en-US" dirty="0"/>
              <a:t>Click to add Question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1"/>
          </p:nvPr>
        </p:nvSpPr>
        <p:spPr>
          <a:xfrm>
            <a:off x="457200" y="2057400"/>
            <a:ext cx="8534400" cy="4038600"/>
          </a:xfrm>
        </p:spPr>
        <p:txBody>
          <a:bodyPr/>
          <a:lstStyle>
            <a:lvl1pPr marL="860425" indent="-514350">
              <a:buFont typeface="+mj-lt"/>
              <a:buAutoNum type="alphaUcPeriod"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6" name="Content Placeholder 2" descr="Question mark icon.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40" y="228600"/>
            <a:ext cx="594360" cy="5596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799585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8" userDrawn="1">
          <p15:clr>
            <a:srgbClr val="FBAE40"/>
          </p15:clr>
        </p15:guide>
        <p15:guide id="2" pos="28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sw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756356" y="234539"/>
            <a:ext cx="8235244" cy="5909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1219200"/>
            <a:ext cx="8534400" cy="381000"/>
          </a:xfrm>
        </p:spPr>
        <p:txBody>
          <a:bodyPr/>
          <a:lstStyle>
            <a:lvl1pPr marL="346075" indent="0">
              <a:buNone/>
              <a:defRPr/>
            </a:lvl1pPr>
          </a:lstStyle>
          <a:p>
            <a:pPr lvl="0"/>
            <a:r>
              <a:rPr lang="en-US" dirty="0"/>
              <a:t>Click to answer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1"/>
          </p:nvPr>
        </p:nvSpPr>
        <p:spPr>
          <a:xfrm>
            <a:off x="457200" y="2057400"/>
            <a:ext cx="8534400" cy="4038600"/>
          </a:xfrm>
        </p:spPr>
        <p:txBody>
          <a:bodyPr/>
          <a:lstStyle>
            <a:lvl1pPr marL="346075" indent="0"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957704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8" userDrawn="1">
          <p15:clr>
            <a:srgbClr val="FBAE40"/>
          </p15:clr>
        </p15:guide>
        <p15:guide id="2" pos="28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pter and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1790700" y="1828800"/>
            <a:ext cx="5562600" cy="457200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3200"/>
            </a:lvl1pPr>
            <a:lvl2pPr marL="623887" indent="0">
              <a:buFontTx/>
              <a:buNone/>
              <a:defRPr/>
            </a:lvl2pPr>
            <a:lvl3pPr marL="969962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Chapter #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831169"/>
            <a:ext cx="7772400" cy="646331"/>
          </a:xfrm>
        </p:spPr>
        <p:txBody>
          <a:bodyPr/>
          <a:lstStyle>
            <a:lvl1pPr marL="0" algn="ctr" defTabSz="914400" rtl="0" eaLnBrk="1" latinLnBrk="0" hangingPunct="1">
              <a:defRPr lang="en-US" sz="4000" kern="1200" dirty="0">
                <a:solidFill>
                  <a:srgbClr val="737373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dirty="0"/>
              <a:t>Click to add Chapter Title</a:t>
            </a:r>
          </a:p>
        </p:txBody>
      </p:sp>
      <p:sp>
        <p:nvSpPr>
          <p:cNvPr id="16" name="Rectangle 15"/>
          <p:cNvSpPr/>
          <p:nvPr userDrawn="1"/>
        </p:nvSpPr>
        <p:spPr>
          <a:xfrm>
            <a:off x="0" y="6356350"/>
            <a:ext cx="9144000" cy="5072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Date Placeholder 3"/>
          <p:cNvSpPr txBox="1">
            <a:spLocks/>
          </p:cNvSpPr>
          <p:nvPr userDrawn="1"/>
        </p:nvSpPr>
        <p:spPr>
          <a:xfrm>
            <a:off x="101599" y="6470650"/>
            <a:ext cx="2422525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dirty="0">
                <a:solidFill>
                  <a:srgbClr val="585858"/>
                </a:solidFill>
              </a:rPr>
              <a:t>Copyright ©2021 F.A. Davis Company</a:t>
            </a:r>
          </a:p>
        </p:txBody>
      </p:sp>
      <p:pic>
        <p:nvPicPr>
          <p:cNvPr id="18" name="Picture 13"/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7294" y="6492183"/>
            <a:ext cx="1005840" cy="354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0" y="4728898"/>
            <a:ext cx="9144000" cy="1708150"/>
          </a:xfrm>
          <a:prstGeom prst="rect">
            <a:avLst/>
          </a:prstGeom>
          <a:solidFill>
            <a:srgbClr val="288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0" y="4728898"/>
            <a:ext cx="9144000" cy="0"/>
          </a:xfrm>
          <a:prstGeom prst="line">
            <a:avLst/>
          </a:prstGeom>
          <a:ln w="50800">
            <a:solidFill>
              <a:srgbClr val="D99C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6426743"/>
            <a:ext cx="9169400" cy="48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89041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ickerChe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756356" y="234539"/>
            <a:ext cx="8235244" cy="5909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57200" y="1295400"/>
            <a:ext cx="8229600" cy="381000"/>
          </a:xfrm>
        </p:spPr>
        <p:txBody>
          <a:bodyPr anchor="ctr">
            <a:noAutofit/>
          </a:bodyPr>
          <a:lstStyle>
            <a:lvl1pPr marL="346075" indent="0">
              <a:buFontTx/>
              <a:buNone/>
              <a:defRPr sz="3200" b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63751"/>
            <a:ext cx="8229600" cy="4068763"/>
          </a:xfrm>
        </p:spPr>
        <p:txBody>
          <a:bodyPr/>
          <a:lstStyle>
            <a:lvl1pPr marL="860425" indent="-514350">
              <a:buFont typeface="+mj-lt"/>
              <a:buAutoNum type="alphaUcPeriod"/>
              <a:defRPr/>
            </a:lvl1pPr>
            <a:lvl2pPr marL="914400" indent="-290513">
              <a:defRPr/>
            </a:lvl2pPr>
            <a:lvl3pPr marL="1260475" indent="-290513">
              <a:defRPr sz="2000"/>
            </a:lvl3pPr>
            <a:lvl4pPr marL="1600200" indent="-228600">
              <a:buFont typeface="Wingdings" panose="05000000000000000000" pitchFamily="2" charset="2"/>
              <a:buChar char="§"/>
              <a:defRPr sz="1800">
                <a:solidFill>
                  <a:srgbClr val="737373"/>
                </a:solidFill>
              </a:defRPr>
            </a:lvl4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17463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8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lickerChe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57200" y="1295400"/>
            <a:ext cx="8229600" cy="381000"/>
          </a:xfrm>
        </p:spPr>
        <p:txBody>
          <a:bodyPr anchor="ctr">
            <a:noAutofit/>
          </a:bodyPr>
          <a:lstStyle>
            <a:lvl1pPr marL="346075" indent="0">
              <a:buFontTx/>
              <a:buNone/>
              <a:defRPr sz="3200" b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63751"/>
            <a:ext cx="8229600" cy="4068763"/>
          </a:xfrm>
        </p:spPr>
        <p:txBody>
          <a:bodyPr/>
          <a:lstStyle>
            <a:lvl1pPr marL="346075" indent="0">
              <a:buFontTx/>
              <a:buNone/>
              <a:defRPr/>
            </a:lvl1pPr>
            <a:lvl2pPr marL="914400" indent="-290513">
              <a:defRPr/>
            </a:lvl2pPr>
            <a:lvl3pPr marL="1260475" indent="-290513">
              <a:defRPr sz="2000"/>
            </a:lvl3pPr>
            <a:lvl4pPr marL="1600200" indent="-228600">
              <a:buFont typeface="Wingdings" panose="05000000000000000000" pitchFamily="2" charset="2"/>
              <a:buChar char="§"/>
              <a:defRPr sz="1800">
                <a:solidFill>
                  <a:srgbClr val="737373"/>
                </a:solidFill>
              </a:defRPr>
            </a:lvl4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571095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8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5_Chapter and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3429000" y="2362200"/>
            <a:ext cx="5410200" cy="565150"/>
          </a:xfrm>
        </p:spPr>
        <p:txBody>
          <a:bodyPr/>
          <a:lstStyle>
            <a:lvl1pPr marL="0" indent="0" algn="r">
              <a:buNone/>
              <a:defRPr sz="3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3423557" y="3008009"/>
            <a:ext cx="5410200" cy="565150"/>
          </a:xfrm>
        </p:spPr>
        <p:txBody>
          <a:bodyPr/>
          <a:lstStyle>
            <a:lvl1pPr marL="0" indent="0" algn="r">
              <a:buNone/>
              <a:defRPr sz="3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Rectangle 15"/>
          <p:cNvSpPr/>
          <p:nvPr userDrawn="1"/>
        </p:nvSpPr>
        <p:spPr>
          <a:xfrm>
            <a:off x="0" y="6356350"/>
            <a:ext cx="9144000" cy="5072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Date Placeholder 3"/>
          <p:cNvSpPr txBox="1">
            <a:spLocks/>
          </p:cNvSpPr>
          <p:nvPr userDrawn="1"/>
        </p:nvSpPr>
        <p:spPr>
          <a:xfrm>
            <a:off x="101599" y="6470650"/>
            <a:ext cx="2422525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dirty="0">
                <a:solidFill>
                  <a:srgbClr val="585858"/>
                </a:solidFill>
              </a:rPr>
              <a:t>Copyright ©2021 F.A. Davis Company</a:t>
            </a:r>
          </a:p>
        </p:txBody>
      </p:sp>
      <p:pic>
        <p:nvPicPr>
          <p:cNvPr id="18" name="Picture 13"/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7294" y="6492183"/>
            <a:ext cx="1005840" cy="354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0" y="4728898"/>
            <a:ext cx="9144000" cy="1708150"/>
          </a:xfrm>
          <a:prstGeom prst="rect">
            <a:avLst/>
          </a:prstGeom>
          <a:solidFill>
            <a:srgbClr val="288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0" y="4728898"/>
            <a:ext cx="9144000" cy="0"/>
          </a:xfrm>
          <a:prstGeom prst="line">
            <a:avLst/>
          </a:prstGeom>
          <a:ln w="50800">
            <a:solidFill>
              <a:srgbClr val="D99C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6426743"/>
            <a:ext cx="9169400" cy="48773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381000" y="163941"/>
            <a:ext cx="5706534" cy="5909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r">
              <a:defRPr lang="en-US" sz="3600" dirty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7"/>
          </p:nvPr>
        </p:nvSpPr>
        <p:spPr>
          <a:xfrm>
            <a:off x="381000" y="1143000"/>
            <a:ext cx="2590800" cy="35861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98043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371600"/>
            <a:ext cx="8683625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28600" y="2514600"/>
            <a:ext cx="4265613" cy="3962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Online Image Placeholder 3"/>
          <p:cNvSpPr>
            <a:spLocks noGrp="1"/>
          </p:cNvSpPr>
          <p:nvPr>
            <p:ph type="clipArt" sz="half" idx="2"/>
          </p:nvPr>
        </p:nvSpPr>
        <p:spPr>
          <a:xfrm>
            <a:off x="4646613" y="2514600"/>
            <a:ext cx="4265612" cy="3962400"/>
          </a:xfrm>
        </p:spPr>
        <p:txBody>
          <a:bodyPr/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29231417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371600"/>
            <a:ext cx="8683625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28600" y="2514600"/>
            <a:ext cx="4265613" cy="3962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2514600"/>
            <a:ext cx="4265612" cy="3962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9161529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371600"/>
            <a:ext cx="8683625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2514600"/>
            <a:ext cx="8683625" cy="1905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8600" y="4572000"/>
            <a:ext cx="8683625" cy="1905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0291916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371600"/>
            <a:ext cx="8683625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2514600"/>
            <a:ext cx="4265613" cy="3962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6613" y="2514600"/>
            <a:ext cx="4265612" cy="3962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9803545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743200"/>
            <a:ext cx="4038600" cy="3382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743200"/>
            <a:ext cx="4038600" cy="3382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235188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/>
          <a:lstStyle>
            <a:lvl3pPr>
              <a:defRPr sz="24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29670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Chapter and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381000" y="1143000"/>
            <a:ext cx="2590800" cy="35687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3429000" y="2362200"/>
            <a:ext cx="5410200" cy="565150"/>
          </a:xfrm>
        </p:spPr>
        <p:txBody>
          <a:bodyPr/>
          <a:lstStyle>
            <a:lvl1pPr marL="0" indent="0" algn="r">
              <a:buNone/>
              <a:defRPr sz="3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3423557" y="3008009"/>
            <a:ext cx="5410200" cy="565150"/>
          </a:xfrm>
        </p:spPr>
        <p:txBody>
          <a:bodyPr/>
          <a:lstStyle>
            <a:lvl1pPr marL="0" indent="0" algn="r">
              <a:buNone/>
              <a:defRPr sz="32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Rectangle 15"/>
          <p:cNvSpPr/>
          <p:nvPr userDrawn="1"/>
        </p:nvSpPr>
        <p:spPr>
          <a:xfrm>
            <a:off x="0" y="6356350"/>
            <a:ext cx="9144000" cy="5072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Date Placeholder 3"/>
          <p:cNvSpPr txBox="1">
            <a:spLocks/>
          </p:cNvSpPr>
          <p:nvPr userDrawn="1"/>
        </p:nvSpPr>
        <p:spPr>
          <a:xfrm>
            <a:off x="101599" y="6470650"/>
            <a:ext cx="2422525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dirty="0">
                <a:solidFill>
                  <a:srgbClr val="585858"/>
                </a:solidFill>
              </a:rPr>
              <a:t>Copyright ©2021 F.A. Davis Company</a:t>
            </a:r>
          </a:p>
        </p:txBody>
      </p:sp>
      <p:pic>
        <p:nvPicPr>
          <p:cNvPr id="18" name="Picture 13"/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7294" y="6492183"/>
            <a:ext cx="1005840" cy="354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0" y="4728898"/>
            <a:ext cx="9144000" cy="1708150"/>
          </a:xfrm>
          <a:prstGeom prst="rect">
            <a:avLst/>
          </a:prstGeom>
          <a:solidFill>
            <a:srgbClr val="288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0" y="4728898"/>
            <a:ext cx="9144000" cy="0"/>
          </a:xfrm>
          <a:prstGeom prst="line">
            <a:avLst/>
          </a:prstGeom>
          <a:ln w="50800">
            <a:solidFill>
              <a:srgbClr val="D99C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6426743"/>
            <a:ext cx="9169400" cy="48773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381000" y="163941"/>
            <a:ext cx="5706534" cy="5909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r">
              <a:defRPr lang="en-US" sz="3600" dirty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391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Bulleted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6356" y="234539"/>
            <a:ext cx="8235244" cy="5909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195349"/>
            <a:ext cx="8229600" cy="4068763"/>
          </a:xfrm>
        </p:spPr>
        <p:txBody>
          <a:bodyPr/>
          <a:lstStyle>
            <a:lvl2pPr marL="914400" indent="-290513">
              <a:defRPr>
                <a:solidFill>
                  <a:schemeClr val="tx1">
                    <a:lumMod val="75000"/>
                  </a:schemeClr>
                </a:solidFill>
              </a:defRPr>
            </a:lvl2pPr>
            <a:lvl3pPr marL="1260475" indent="-290513">
              <a:defRPr sz="2400">
                <a:solidFill>
                  <a:schemeClr val="tx1">
                    <a:lumMod val="75000"/>
                  </a:schemeClr>
                </a:solidFill>
              </a:defRPr>
            </a:lvl3pPr>
            <a:lvl4pPr marL="1600200" indent="-228600">
              <a:buFont typeface="Wingdings" panose="05000000000000000000" pitchFamily="2" charset="2"/>
              <a:buChar char="§"/>
              <a:defRPr sz="2000">
                <a:solidFill>
                  <a:schemeClr val="tx1">
                    <a:lumMod val="75000"/>
                  </a:schemeClr>
                </a:solidFill>
              </a:defRPr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5917864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8" userDrawn="1">
          <p15:clr>
            <a:srgbClr val="FBAE40"/>
          </p15:clr>
        </p15:guide>
        <p15:guide id="2" pos="48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Bulleted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6356" y="234539"/>
            <a:ext cx="8235244" cy="5909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195349"/>
            <a:ext cx="8229600" cy="4068763"/>
          </a:xfrm>
        </p:spPr>
        <p:txBody>
          <a:bodyPr/>
          <a:lstStyle>
            <a:lvl2pPr marL="914400" indent="-290513">
              <a:defRPr>
                <a:solidFill>
                  <a:schemeClr val="tx1">
                    <a:lumMod val="75000"/>
                  </a:schemeClr>
                </a:solidFill>
              </a:defRPr>
            </a:lvl2pPr>
            <a:lvl3pPr marL="1260475" indent="-290513">
              <a:defRPr sz="2400">
                <a:solidFill>
                  <a:schemeClr val="tx1">
                    <a:lumMod val="75000"/>
                  </a:schemeClr>
                </a:solidFill>
              </a:defRPr>
            </a:lvl3pPr>
            <a:lvl4pPr marL="1600200" indent="-228600">
              <a:buFont typeface="Wingdings" panose="05000000000000000000" pitchFamily="2" charset="2"/>
              <a:buChar char="§"/>
              <a:defRPr sz="2000">
                <a:solidFill>
                  <a:schemeClr val="tx1">
                    <a:lumMod val="75000"/>
                  </a:schemeClr>
                </a:solidFill>
              </a:defRPr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457200" y="5410200"/>
            <a:ext cx="8229600" cy="565150"/>
          </a:xfrm>
        </p:spPr>
        <p:txBody>
          <a:bodyPr/>
          <a:lstStyle>
            <a:lvl1pPr marL="0" indent="0" algn="ctr">
              <a:buNone/>
              <a:defRPr sz="32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929999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8" userDrawn="1">
          <p15:clr>
            <a:srgbClr val="FBAE40"/>
          </p15:clr>
        </p15:guide>
        <p15:guide id="2" pos="48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, Lead-in Head, and Bulleted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756356" y="234539"/>
            <a:ext cx="8235244" cy="5909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57200" y="1295400"/>
            <a:ext cx="8229600" cy="381000"/>
          </a:xfrm>
        </p:spPr>
        <p:txBody>
          <a:bodyPr anchor="ctr">
            <a:noAutofit/>
          </a:bodyPr>
          <a:lstStyle>
            <a:lvl1pPr marL="346075" indent="0">
              <a:buNone/>
              <a:defRPr sz="3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41449"/>
            <a:ext cx="3962400" cy="4202151"/>
          </a:xfrm>
        </p:spPr>
        <p:txBody>
          <a:bodyPr/>
          <a:lstStyle>
            <a:lvl1pPr>
              <a:defRPr sz="2800"/>
            </a:lvl1pPr>
            <a:lvl2pPr marL="914400" indent="-290513">
              <a:defRPr>
                <a:solidFill>
                  <a:schemeClr val="tx1">
                    <a:lumMod val="75000"/>
                  </a:schemeClr>
                </a:solidFill>
              </a:defRPr>
            </a:lvl2pPr>
            <a:lvl3pPr marL="1260475" indent="-290513">
              <a:defRPr sz="2400">
                <a:solidFill>
                  <a:schemeClr val="tx1">
                    <a:lumMod val="75000"/>
                  </a:schemeClr>
                </a:solidFill>
              </a:defRPr>
            </a:lvl3pPr>
            <a:lvl4pPr marL="1600200" indent="-228600">
              <a:buFont typeface="Wingdings" panose="05000000000000000000" pitchFamily="2" charset="2"/>
              <a:buChar char="§"/>
              <a:defRPr sz="2000">
                <a:solidFill>
                  <a:schemeClr val="tx1">
                    <a:lumMod val="75000"/>
                  </a:schemeClr>
                </a:solidFill>
              </a:defRPr>
            </a:lvl4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2"/>
          </p:nvPr>
        </p:nvSpPr>
        <p:spPr>
          <a:xfrm>
            <a:off x="4648200" y="1752600"/>
            <a:ext cx="4191000" cy="4191000"/>
          </a:xfrm>
        </p:spPr>
        <p:txBody>
          <a:bodyPr/>
          <a:lstStyle>
            <a:lvl1pPr>
              <a:defRPr sz="2800"/>
            </a:lvl1pPr>
            <a:lvl2pPr marL="914400" indent="-290513">
              <a:defRPr>
                <a:solidFill>
                  <a:schemeClr val="tx1">
                    <a:lumMod val="75000"/>
                  </a:schemeClr>
                </a:solidFill>
              </a:defRPr>
            </a:lvl2pPr>
            <a:lvl3pPr marL="1260475" indent="-290513">
              <a:defRPr sz="2400">
                <a:solidFill>
                  <a:schemeClr val="tx1">
                    <a:lumMod val="75000"/>
                  </a:schemeClr>
                </a:solidFill>
              </a:defRPr>
            </a:lvl3pPr>
            <a:lvl4pPr marL="1600200" indent="-228600">
              <a:buFont typeface="Wingdings" panose="05000000000000000000" pitchFamily="2" charset="2"/>
              <a:buChar char="§"/>
              <a:defRPr sz="2000">
                <a:solidFill>
                  <a:schemeClr val="tx1">
                    <a:lumMod val="75000"/>
                  </a:schemeClr>
                </a:solidFill>
              </a:defRPr>
            </a:lvl4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313231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8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Bulleted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6356" y="234539"/>
            <a:ext cx="8235244" cy="5909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195349"/>
            <a:ext cx="8229600" cy="2233651"/>
          </a:xfrm>
        </p:spPr>
        <p:txBody>
          <a:bodyPr/>
          <a:lstStyle>
            <a:lvl2pPr marL="914400" indent="-290513">
              <a:defRPr>
                <a:solidFill>
                  <a:schemeClr val="tx1">
                    <a:lumMod val="75000"/>
                  </a:schemeClr>
                </a:solidFill>
              </a:defRPr>
            </a:lvl2pPr>
            <a:lvl3pPr marL="1260475" indent="-290513">
              <a:defRPr sz="2400">
                <a:solidFill>
                  <a:schemeClr val="tx1">
                    <a:lumMod val="75000"/>
                  </a:schemeClr>
                </a:solidFill>
              </a:defRPr>
            </a:lvl3pPr>
            <a:lvl4pPr marL="1600200" indent="-228600">
              <a:buFont typeface="Wingdings" panose="05000000000000000000" pitchFamily="2" charset="2"/>
              <a:buChar char="§"/>
              <a:defRPr sz="2000">
                <a:solidFill>
                  <a:schemeClr val="tx1">
                    <a:lumMod val="75000"/>
                  </a:schemeClr>
                </a:solidFill>
              </a:defRPr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533400" y="3733800"/>
            <a:ext cx="8229600" cy="2233651"/>
          </a:xfrm>
        </p:spPr>
        <p:txBody>
          <a:bodyPr/>
          <a:lstStyle>
            <a:lvl2pPr marL="914400" indent="-290513">
              <a:defRPr>
                <a:solidFill>
                  <a:schemeClr val="tx1">
                    <a:lumMod val="75000"/>
                  </a:schemeClr>
                </a:solidFill>
              </a:defRPr>
            </a:lvl2pPr>
            <a:lvl3pPr marL="1260475" indent="-290513">
              <a:defRPr sz="2400">
                <a:solidFill>
                  <a:schemeClr val="tx1">
                    <a:lumMod val="75000"/>
                  </a:schemeClr>
                </a:solidFill>
              </a:defRPr>
            </a:lvl3pPr>
            <a:lvl4pPr marL="1600200" indent="-228600">
              <a:buFont typeface="Wingdings" panose="05000000000000000000" pitchFamily="2" charset="2"/>
              <a:buChar char="§"/>
              <a:defRPr sz="2000">
                <a:solidFill>
                  <a:schemeClr val="tx1">
                    <a:lumMod val="75000"/>
                  </a:schemeClr>
                </a:solidFill>
              </a:defRPr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2556058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8" userDrawn="1">
          <p15:clr>
            <a:srgbClr val="FBAE40"/>
          </p15:clr>
        </p15:guide>
        <p15:guide id="2" pos="48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Bulleted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6356" y="234539"/>
            <a:ext cx="8235244" cy="5909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195349"/>
            <a:ext cx="8229600" cy="1395451"/>
          </a:xfrm>
        </p:spPr>
        <p:txBody>
          <a:bodyPr/>
          <a:lstStyle>
            <a:lvl2pPr marL="914400" indent="-290513">
              <a:defRPr>
                <a:solidFill>
                  <a:schemeClr val="tx1">
                    <a:lumMod val="75000"/>
                  </a:schemeClr>
                </a:solidFill>
              </a:defRPr>
            </a:lvl2pPr>
            <a:lvl3pPr marL="1260475" indent="-290513">
              <a:defRPr sz="2400">
                <a:solidFill>
                  <a:schemeClr val="tx1">
                    <a:lumMod val="75000"/>
                  </a:schemeClr>
                </a:solidFill>
              </a:defRPr>
            </a:lvl3pPr>
            <a:lvl4pPr marL="1600200" indent="-228600">
              <a:buFont typeface="Wingdings" panose="05000000000000000000" pitchFamily="2" charset="2"/>
              <a:buChar char="§"/>
              <a:defRPr sz="2000">
                <a:solidFill>
                  <a:schemeClr val="tx1">
                    <a:lumMod val="75000"/>
                  </a:schemeClr>
                </a:solidFill>
              </a:defRPr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533400" y="2895600"/>
            <a:ext cx="4038600" cy="2895600"/>
          </a:xfrm>
        </p:spPr>
        <p:txBody>
          <a:bodyPr/>
          <a:lstStyle>
            <a:lvl2pPr marL="914400" indent="-290513">
              <a:defRPr>
                <a:solidFill>
                  <a:schemeClr val="tx1">
                    <a:lumMod val="75000"/>
                  </a:schemeClr>
                </a:solidFill>
              </a:defRPr>
            </a:lvl2pPr>
            <a:lvl3pPr marL="1260475" indent="-290513">
              <a:defRPr sz="2400">
                <a:solidFill>
                  <a:schemeClr val="tx1">
                    <a:lumMod val="75000"/>
                  </a:schemeClr>
                </a:solidFill>
              </a:defRPr>
            </a:lvl3pPr>
            <a:lvl4pPr marL="1600200" indent="-228600">
              <a:buFont typeface="Wingdings" panose="05000000000000000000" pitchFamily="2" charset="2"/>
              <a:buChar char="§"/>
              <a:defRPr sz="2000">
                <a:solidFill>
                  <a:schemeClr val="tx1">
                    <a:lumMod val="75000"/>
                  </a:schemeClr>
                </a:solidFill>
              </a:defRPr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1"/>
          </p:nvPr>
        </p:nvSpPr>
        <p:spPr>
          <a:xfrm>
            <a:off x="4800600" y="2895600"/>
            <a:ext cx="4038600" cy="2895600"/>
          </a:xfrm>
        </p:spPr>
        <p:txBody>
          <a:bodyPr/>
          <a:lstStyle>
            <a:lvl2pPr marL="914400" indent="-290513">
              <a:defRPr>
                <a:solidFill>
                  <a:schemeClr val="tx1">
                    <a:lumMod val="75000"/>
                  </a:schemeClr>
                </a:solidFill>
              </a:defRPr>
            </a:lvl2pPr>
            <a:lvl3pPr marL="1260475" indent="-290513">
              <a:defRPr sz="2400">
                <a:solidFill>
                  <a:schemeClr val="tx1">
                    <a:lumMod val="75000"/>
                  </a:schemeClr>
                </a:solidFill>
              </a:defRPr>
            </a:lvl3pPr>
            <a:lvl4pPr marL="1600200" indent="-228600">
              <a:buFont typeface="Wingdings" panose="05000000000000000000" pitchFamily="2" charset="2"/>
              <a:buChar char="§"/>
              <a:defRPr sz="2000">
                <a:solidFill>
                  <a:schemeClr val="tx1">
                    <a:lumMod val="75000"/>
                  </a:schemeClr>
                </a:solidFill>
              </a:defRPr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0929187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8" userDrawn="1">
          <p15:clr>
            <a:srgbClr val="FBAE40"/>
          </p15:clr>
        </p15:guide>
        <p15:guide id="2" pos="48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Bulleted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6356" y="234539"/>
            <a:ext cx="8235244" cy="5909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195349"/>
            <a:ext cx="4114800" cy="4748251"/>
          </a:xfrm>
        </p:spPr>
        <p:txBody>
          <a:bodyPr/>
          <a:lstStyle>
            <a:lvl2pPr marL="914400" indent="-290513">
              <a:defRPr>
                <a:solidFill>
                  <a:schemeClr val="tx1">
                    <a:lumMod val="75000"/>
                  </a:schemeClr>
                </a:solidFill>
              </a:defRPr>
            </a:lvl2pPr>
            <a:lvl3pPr marL="1260475" indent="-290513">
              <a:defRPr sz="2400">
                <a:solidFill>
                  <a:schemeClr val="tx1">
                    <a:lumMod val="75000"/>
                  </a:schemeClr>
                </a:solidFill>
              </a:defRPr>
            </a:lvl3pPr>
            <a:lvl4pPr marL="1600200" indent="-228600">
              <a:buFont typeface="Wingdings" panose="05000000000000000000" pitchFamily="2" charset="2"/>
              <a:buChar char="§"/>
              <a:defRPr sz="2000">
                <a:solidFill>
                  <a:schemeClr val="tx1">
                    <a:lumMod val="75000"/>
                  </a:schemeClr>
                </a:solidFill>
              </a:defRPr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724400" y="1219200"/>
            <a:ext cx="4038600" cy="4748251"/>
          </a:xfrm>
        </p:spPr>
        <p:txBody>
          <a:bodyPr/>
          <a:lstStyle>
            <a:lvl2pPr marL="914400" indent="-290513">
              <a:defRPr>
                <a:solidFill>
                  <a:schemeClr val="tx1">
                    <a:lumMod val="75000"/>
                  </a:schemeClr>
                </a:solidFill>
              </a:defRPr>
            </a:lvl2pPr>
            <a:lvl3pPr marL="1260475" indent="-290513">
              <a:defRPr sz="2400">
                <a:solidFill>
                  <a:schemeClr val="tx1">
                    <a:lumMod val="75000"/>
                  </a:schemeClr>
                </a:solidFill>
              </a:defRPr>
            </a:lvl3pPr>
            <a:lvl4pPr marL="1600200" indent="-228600">
              <a:buFont typeface="Wingdings" panose="05000000000000000000" pitchFamily="2" charset="2"/>
              <a:buChar char="§"/>
              <a:defRPr sz="2000">
                <a:solidFill>
                  <a:schemeClr val="tx1">
                    <a:lumMod val="75000"/>
                  </a:schemeClr>
                </a:solidFill>
              </a:defRPr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12354781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8" userDrawn="1">
          <p15:clr>
            <a:srgbClr val="FBAE40"/>
          </p15:clr>
        </p15:guide>
        <p15:guide id="2" pos="48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microsoft.com/office/2007/relationships/hdphoto" Target="../media/hdphoto1.wdp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6356350"/>
            <a:ext cx="9144000" cy="5072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Date Placeholder 3"/>
          <p:cNvSpPr txBox="1">
            <a:spLocks/>
          </p:cNvSpPr>
          <p:nvPr/>
        </p:nvSpPr>
        <p:spPr>
          <a:xfrm>
            <a:off x="101599" y="6470650"/>
            <a:ext cx="2422525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dirty="0">
                <a:solidFill>
                  <a:srgbClr val="585858"/>
                </a:solidFill>
              </a:rPr>
              <a:t>Copyright ©2021 F.A. Davis Company</a:t>
            </a:r>
          </a:p>
        </p:txBody>
      </p:sp>
      <p:pic>
        <p:nvPicPr>
          <p:cNvPr id="12" name="Picture 13"/>
          <p:cNvPicPr>
            <a:picLocks noChangeAspect="1"/>
          </p:cNvPicPr>
          <p:nvPr/>
        </p:nvPicPr>
        <p:blipFill>
          <a:blip r:embed="rId30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1">
                    <a14:imgEffect>
                      <a14:saturation sat="3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7294" y="6492183"/>
            <a:ext cx="1005840" cy="354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2"/>
          <p:cNvPicPr preferRelativeResize="0">
            <a:picLocks/>
          </p:cNvPicPr>
          <p:nvPr/>
        </p:nvPicPr>
        <p:blipFill>
          <a:blip r:embed="rId32"/>
          <a:stretch>
            <a:fillRect/>
          </a:stretch>
        </p:blipFill>
        <p:spPr>
          <a:xfrm>
            <a:off x="0" y="6434694"/>
            <a:ext cx="9171432" cy="45719"/>
          </a:xfrm>
          <a:prstGeom prst="rect">
            <a:avLst/>
          </a:prstGeom>
        </p:spPr>
      </p:pic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762000" y="239154"/>
            <a:ext cx="8229600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Click to edit Master title style</a:t>
            </a:r>
            <a:endParaRPr lang="en-US" alt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954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endParaRPr lang="en-US" altLang="en-US" dirty="0"/>
          </a:p>
          <a:p>
            <a:pPr lvl="2"/>
            <a:endParaRPr lang="en-US" alt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990600"/>
            <a:ext cx="9144000" cy="0"/>
          </a:xfrm>
          <a:prstGeom prst="line">
            <a:avLst/>
          </a:prstGeom>
          <a:ln w="12700">
            <a:solidFill>
              <a:srgbClr val="D99C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/>
          <p:cNvPicPr preferRelativeResize="0">
            <a:picLocks/>
          </p:cNvPicPr>
          <p:nvPr/>
        </p:nvPicPr>
        <p:blipFill>
          <a:blip r:embed="rId32"/>
          <a:stretch>
            <a:fillRect/>
          </a:stretch>
        </p:blipFill>
        <p:spPr>
          <a:xfrm>
            <a:off x="0" y="6364006"/>
            <a:ext cx="9171432" cy="45719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400800"/>
            <a:ext cx="9144000" cy="45719"/>
          </a:xfrm>
          <a:prstGeom prst="rect">
            <a:avLst/>
          </a:prstGeom>
          <a:solidFill>
            <a:srgbClr val="288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95" r:id="rId3"/>
    <p:sldLayoutId id="2147483683" r:id="rId4"/>
    <p:sldLayoutId id="2147483708" r:id="rId5"/>
    <p:sldLayoutId id="2147483700" r:id="rId6"/>
    <p:sldLayoutId id="2147483696" r:id="rId7"/>
    <p:sldLayoutId id="2147483703" r:id="rId8"/>
    <p:sldLayoutId id="2147483698" r:id="rId9"/>
    <p:sldLayoutId id="2147483684" r:id="rId10"/>
    <p:sldLayoutId id="2147483692" r:id="rId11"/>
    <p:sldLayoutId id="2147483678" r:id="rId12"/>
    <p:sldLayoutId id="2147483679" r:id="rId13"/>
    <p:sldLayoutId id="2147483680" r:id="rId14"/>
    <p:sldLayoutId id="2147483685" r:id="rId15"/>
    <p:sldLayoutId id="2147483686" r:id="rId16"/>
    <p:sldLayoutId id="2147483687" r:id="rId17"/>
    <p:sldLayoutId id="2147483697" r:id="rId18"/>
    <p:sldLayoutId id="2147483688" r:id="rId19"/>
    <p:sldLayoutId id="2147483689" r:id="rId20"/>
    <p:sldLayoutId id="2147483690" r:id="rId21"/>
    <p:sldLayoutId id="2147483699" r:id="rId22"/>
    <p:sldLayoutId id="2147483704" r:id="rId23"/>
    <p:sldLayoutId id="2147483705" r:id="rId24"/>
    <p:sldLayoutId id="2147483706" r:id="rId25"/>
    <p:sldLayoutId id="2147483707" r:id="rId26"/>
    <p:sldLayoutId id="2147483710" r:id="rId27"/>
    <p:sldLayoutId id="2147483711" r:id="rId28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en-US" sz="3600" kern="1200">
          <a:solidFill>
            <a:srgbClr val="D99C21"/>
          </a:solidFill>
          <a:latin typeface="+mn-lt"/>
          <a:ea typeface="+mn-ea"/>
          <a:cs typeface="+mn-cs"/>
        </a:defRPr>
      </a:lvl1pPr>
      <a:lvl2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D99C21"/>
          </a:solidFill>
          <a:latin typeface="Calibri" panose="020F0502020204030204" pitchFamily="34" charset="0"/>
        </a:defRPr>
      </a:lvl2pPr>
      <a:lvl3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D99C21"/>
          </a:solidFill>
          <a:latin typeface="Calibri" panose="020F0502020204030204" pitchFamily="34" charset="0"/>
        </a:defRPr>
      </a:lvl3pPr>
      <a:lvl4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D99C21"/>
          </a:solidFill>
          <a:latin typeface="Calibri" panose="020F0502020204030204" pitchFamily="34" charset="0"/>
        </a:defRPr>
      </a:lvl4pPr>
      <a:lvl5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D99C21"/>
          </a:solidFill>
          <a:latin typeface="Calibri" panose="020F0502020204030204" pitchFamily="34" charset="0"/>
        </a:defRPr>
      </a:lvl5pPr>
      <a:lvl6pPr marL="457200"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D99C21"/>
          </a:solidFill>
          <a:latin typeface="Calibri" panose="020F0502020204030204" pitchFamily="34" charset="0"/>
        </a:defRPr>
      </a:lvl6pPr>
      <a:lvl7pPr marL="914400"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D99C21"/>
          </a:solidFill>
          <a:latin typeface="Calibri" panose="020F0502020204030204" pitchFamily="34" charset="0"/>
        </a:defRPr>
      </a:lvl7pPr>
      <a:lvl8pPr marL="1371600"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D99C21"/>
          </a:solidFill>
          <a:latin typeface="Calibri" panose="020F0502020204030204" pitchFamily="34" charset="0"/>
        </a:defRPr>
      </a:lvl8pPr>
      <a:lvl9pPr marL="1828800"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D99C21"/>
          </a:solidFill>
          <a:latin typeface="Calibri" panose="020F0502020204030204" pitchFamily="34" charset="0"/>
        </a:defRPr>
      </a:lvl9pPr>
    </p:titleStyle>
    <p:bodyStyle>
      <a:lvl1pPr marL="623888" indent="-277813" algn="l" rtl="0" eaLnBrk="1" fontAlgn="base" hangingPunct="1">
        <a:spcBef>
          <a:spcPct val="20000"/>
        </a:spcBef>
        <a:spcAft>
          <a:spcPct val="0"/>
        </a:spcAft>
        <a:buClr>
          <a:srgbClr val="28805C"/>
        </a:buClr>
        <a:buFont typeface="Wingdings" panose="05000000000000000000" pitchFamily="2" charset="2"/>
        <a:buChar char="§"/>
        <a:defRPr lang="en-US" sz="3200" kern="2000" dirty="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1pPr>
      <a:lvl2pPr marL="914400" indent="-290513" algn="l" rtl="0" eaLnBrk="1" fontAlgn="base" hangingPunct="1">
        <a:spcBef>
          <a:spcPct val="20000"/>
        </a:spcBef>
        <a:spcAft>
          <a:spcPct val="0"/>
        </a:spcAft>
        <a:buClr>
          <a:srgbClr val="D99C21"/>
        </a:buClr>
        <a:buFont typeface="Arial" panose="020B0604020202020204" pitchFamily="34" charset="0"/>
        <a:buChar char="•"/>
        <a:defRPr lang="en-US" sz="2800" kern="1200" dirty="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2pPr>
      <a:lvl3pPr marL="1260475" indent="-290513" algn="l" rtl="0" eaLnBrk="1" fontAlgn="base" hangingPunct="1">
        <a:spcBef>
          <a:spcPct val="20000"/>
        </a:spcBef>
        <a:spcAft>
          <a:spcPct val="0"/>
        </a:spcAft>
        <a:buClr>
          <a:srgbClr val="737373"/>
        </a:buClr>
        <a:buFont typeface="Calibri" panose="020F0502020204030204" pitchFamily="34" charset="0"/>
        <a:buChar char="‒"/>
        <a:tabLst>
          <a:tab pos="858838" algn="l"/>
        </a:tabLst>
        <a:defRPr sz="28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8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8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8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8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8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8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8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8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8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8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8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8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8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8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8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8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8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8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8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8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8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8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8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8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8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8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8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Dermatological Conditions</a:t>
            </a:r>
          </a:p>
        </p:txBody>
      </p:sp>
      <p:pic>
        <p:nvPicPr>
          <p:cNvPr id="7" name="Content Placeholder 6" descr="Book cover for Pharmacotherapeutics for Advanced Practice Nurse Prescribers, Fifth Edition."/>
          <p:cNvPicPr>
            <a:picLocks noGrp="1" noChangeAspect="1"/>
          </p:cNvPicPr>
          <p:nvPr>
            <p:ph sz="quarter" idx="17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099" y="1354669"/>
            <a:ext cx="2588601" cy="3354185"/>
          </a:xfrm>
        </p:spPr>
      </p:pic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Chapter 34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4114799" y="3008008"/>
            <a:ext cx="4718957" cy="1487791"/>
          </a:xfrm>
        </p:spPr>
        <p:txBody>
          <a:bodyPr/>
          <a:lstStyle/>
          <a:p>
            <a:r>
              <a:rPr lang="en-US" altLang="en-US" dirty="0">
                <a:ea typeface="ＭＳ Ｐゴシック" pitchFamily="34" charset="-128"/>
              </a:rPr>
              <a:t>Dermatological Conditions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66983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762000" y="-10335"/>
            <a:ext cx="8229600" cy="1089529"/>
          </a:xfrm>
        </p:spPr>
        <p:txBody>
          <a:bodyPr/>
          <a:lstStyle/>
          <a:p>
            <a:r>
              <a:rPr lang="en-US" altLang="en-US" dirty="0"/>
              <a:t>Dermatitis: Rational Drug Selection (continued_4)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Diaper dermatitis</a:t>
            </a:r>
          </a:p>
          <a:p>
            <a:pPr lvl="1"/>
            <a:r>
              <a:rPr lang="en-US" dirty="0"/>
              <a:t>Barrier medications</a:t>
            </a:r>
          </a:p>
          <a:p>
            <a:pPr lvl="2"/>
            <a:r>
              <a:rPr lang="en-US" dirty="0"/>
              <a:t>White petrolatum</a:t>
            </a:r>
          </a:p>
          <a:p>
            <a:pPr lvl="2"/>
            <a:r>
              <a:rPr lang="en-US" dirty="0"/>
              <a:t>Zinc oxide</a:t>
            </a:r>
          </a:p>
          <a:p>
            <a:pPr lvl="2"/>
            <a:r>
              <a:rPr lang="en-US" dirty="0"/>
              <a:t>Over-the-counter (OTC) barrier medications (</a:t>
            </a:r>
            <a:r>
              <a:rPr lang="en-US" dirty="0" err="1"/>
              <a:t>Balmex</a:t>
            </a:r>
            <a:r>
              <a:rPr lang="en-US" dirty="0"/>
              <a:t>, </a:t>
            </a:r>
            <a:r>
              <a:rPr lang="en-US" dirty="0" err="1"/>
              <a:t>Desitin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Anti-inflammatory medications</a:t>
            </a:r>
          </a:p>
          <a:p>
            <a:pPr lvl="2"/>
            <a:r>
              <a:rPr lang="en-US" dirty="0"/>
              <a:t>Low-dose hydrocortisone (0.5% to 1%) may be used for 2 to 3 days.</a:t>
            </a:r>
          </a:p>
          <a:p>
            <a:pPr lvl="2"/>
            <a:r>
              <a:rPr lang="en-US" dirty="0"/>
              <a:t>Avoid prolonged or high dose. </a:t>
            </a:r>
          </a:p>
        </p:txBody>
      </p:sp>
    </p:spTree>
    <p:extLst>
      <p:ext uri="{BB962C8B-B14F-4D97-AF65-F5344CB8AC3E}">
        <p14:creationId xmlns:p14="http://schemas.microsoft.com/office/powerpoint/2010/main" val="5655126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762000" y="-10335"/>
            <a:ext cx="8229600" cy="1089529"/>
          </a:xfrm>
        </p:spPr>
        <p:txBody>
          <a:bodyPr/>
          <a:lstStyle/>
          <a:p>
            <a:r>
              <a:rPr lang="en-US" altLang="en-US" dirty="0"/>
              <a:t>Dermatitis: Rational Drug Selection (continued_5)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err="1"/>
              <a:t>Anitfungals</a:t>
            </a:r>
            <a:endParaRPr lang="en-US" dirty="0"/>
          </a:p>
          <a:p>
            <a:pPr lvl="2"/>
            <a:r>
              <a:rPr lang="en-US" dirty="0"/>
              <a:t>Nystatin, miconazole, </a:t>
            </a:r>
            <a:r>
              <a:rPr lang="en-US" dirty="0" err="1"/>
              <a:t>clotrimaxole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Wet soaks</a:t>
            </a:r>
          </a:p>
          <a:p>
            <a:pPr lvl="2"/>
            <a:r>
              <a:rPr lang="en-US" dirty="0"/>
              <a:t>Decrease inflammation</a:t>
            </a:r>
          </a:p>
          <a:p>
            <a:pPr lvl="2"/>
            <a:r>
              <a:rPr lang="en-US" dirty="0"/>
              <a:t>Burrow’s solution </a:t>
            </a:r>
          </a:p>
          <a:p>
            <a:pPr lvl="1"/>
            <a:r>
              <a:rPr lang="en-US" dirty="0"/>
              <a:t>Nonpharmacological management</a:t>
            </a:r>
          </a:p>
          <a:p>
            <a:pPr lvl="2"/>
            <a:r>
              <a:rPr lang="en-US" dirty="0"/>
              <a:t>Exposure to air, frequent changes, changing brand of diaper </a:t>
            </a:r>
          </a:p>
        </p:txBody>
      </p:sp>
    </p:spTree>
    <p:extLst>
      <p:ext uri="{BB962C8B-B14F-4D97-AF65-F5344CB8AC3E}">
        <p14:creationId xmlns:p14="http://schemas.microsoft.com/office/powerpoint/2010/main" val="9577522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762000" y="-10335"/>
            <a:ext cx="8229600" cy="1089529"/>
          </a:xfrm>
        </p:spPr>
        <p:txBody>
          <a:bodyPr/>
          <a:lstStyle/>
          <a:p>
            <a:r>
              <a:rPr lang="en-US" altLang="en-US" dirty="0"/>
              <a:t>Dermatitis: Rational Drug Selection (continued_6) 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Seborrheic dermatitis</a:t>
            </a:r>
          </a:p>
          <a:p>
            <a:pPr lvl="1"/>
            <a:r>
              <a:rPr lang="en-US" altLang="en-US" dirty="0"/>
              <a:t>Topical </a:t>
            </a:r>
            <a:r>
              <a:rPr lang="en-US" altLang="en-US" dirty="0" err="1"/>
              <a:t>antiseborrheic</a:t>
            </a:r>
            <a:r>
              <a:rPr lang="en-US" altLang="en-US" dirty="0"/>
              <a:t> shampoo </a:t>
            </a:r>
          </a:p>
          <a:p>
            <a:pPr lvl="2"/>
            <a:r>
              <a:rPr lang="en-US" altLang="en-US" dirty="0"/>
              <a:t>Selenium sulfide, ketoconazole, </a:t>
            </a:r>
            <a:r>
              <a:rPr lang="en-US" altLang="en-US" dirty="0" err="1"/>
              <a:t>pyrithione</a:t>
            </a:r>
            <a:r>
              <a:rPr lang="en-US" altLang="en-US" dirty="0"/>
              <a:t> zinc</a:t>
            </a:r>
          </a:p>
          <a:p>
            <a:pPr lvl="2"/>
            <a:r>
              <a:rPr lang="en-US" altLang="en-US" dirty="0"/>
              <a:t>Shampooing twice a week</a:t>
            </a:r>
          </a:p>
          <a:p>
            <a:pPr lvl="1"/>
            <a:r>
              <a:rPr lang="en-US" altLang="en-US" dirty="0"/>
              <a:t>Topical corticosteroids </a:t>
            </a:r>
          </a:p>
          <a:p>
            <a:pPr lvl="2"/>
            <a:r>
              <a:rPr lang="en-US" altLang="en-US" dirty="0"/>
              <a:t>Low potency used for seborrhea that does not respond to shampoo</a:t>
            </a:r>
          </a:p>
        </p:txBody>
      </p:sp>
    </p:spTree>
    <p:extLst>
      <p:ext uri="{BB962C8B-B14F-4D97-AF65-F5344CB8AC3E}">
        <p14:creationId xmlns:p14="http://schemas.microsoft.com/office/powerpoint/2010/main" val="41744244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Dermatitis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Monitoring </a:t>
            </a:r>
          </a:p>
          <a:p>
            <a:pPr lvl="1"/>
            <a:r>
              <a:rPr lang="en-US" altLang="en-US" dirty="0"/>
              <a:t>Monitor for effectiveness of therapy.</a:t>
            </a:r>
          </a:p>
          <a:p>
            <a:pPr lvl="1"/>
            <a:r>
              <a:rPr lang="en-US" altLang="en-US" dirty="0"/>
              <a:t>Monitor for secondary infection. </a:t>
            </a:r>
          </a:p>
          <a:p>
            <a:r>
              <a:rPr lang="en-US" altLang="en-US" dirty="0"/>
              <a:t>Outcome evaluation </a:t>
            </a:r>
          </a:p>
          <a:p>
            <a:pPr lvl="1"/>
            <a:r>
              <a:rPr lang="en-US" altLang="en-US" dirty="0"/>
              <a:t>If initial therapy does not work, increase potency of corticosteroid.</a:t>
            </a:r>
          </a:p>
          <a:p>
            <a:pPr lvl="1"/>
            <a:r>
              <a:rPr lang="en-US" altLang="en-US" dirty="0"/>
              <a:t>Double-check medication administration technique.</a:t>
            </a:r>
          </a:p>
        </p:txBody>
      </p:sp>
    </p:spTree>
    <p:extLst>
      <p:ext uri="{BB962C8B-B14F-4D97-AF65-F5344CB8AC3E}">
        <p14:creationId xmlns:p14="http://schemas.microsoft.com/office/powerpoint/2010/main" val="9473418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Dermatitis: Patient Education 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Administration of medication</a:t>
            </a:r>
          </a:p>
          <a:p>
            <a:pPr lvl="1"/>
            <a:r>
              <a:rPr lang="en-US" altLang="en-US" dirty="0"/>
              <a:t>Topical corticosteroids should be applied sparingly.</a:t>
            </a:r>
          </a:p>
          <a:p>
            <a:pPr lvl="1"/>
            <a:r>
              <a:rPr lang="en-US" altLang="en-US" dirty="0"/>
              <a:t>Patients should use emollients generously for atopic dermatitis. </a:t>
            </a:r>
          </a:p>
          <a:p>
            <a:r>
              <a:rPr lang="en-US" altLang="en-US" dirty="0"/>
              <a:t>ADRs of medication</a:t>
            </a:r>
          </a:p>
          <a:p>
            <a:pPr lvl="1"/>
            <a:r>
              <a:rPr lang="en-US" altLang="en-US" dirty="0"/>
              <a:t>Discuss overuse of topical corticosteroids.</a:t>
            </a:r>
          </a:p>
        </p:txBody>
      </p:sp>
    </p:spTree>
    <p:extLst>
      <p:ext uri="{BB962C8B-B14F-4D97-AF65-F5344CB8AC3E}">
        <p14:creationId xmlns:p14="http://schemas.microsoft.com/office/powerpoint/2010/main" val="19029743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Psoriasis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Pathophysiology </a:t>
            </a:r>
          </a:p>
          <a:p>
            <a:pPr lvl="1"/>
            <a:r>
              <a:rPr lang="en-US" altLang="en-US"/>
              <a:t>Immune-mediated disease</a:t>
            </a:r>
          </a:p>
          <a:p>
            <a:pPr lvl="1"/>
            <a:r>
              <a:rPr lang="en-US" altLang="en-US"/>
              <a:t>Rapid turnover of epidermal cells</a:t>
            </a:r>
          </a:p>
          <a:p>
            <a:pPr lvl="1"/>
            <a:r>
              <a:rPr lang="en-US" altLang="en-US"/>
              <a:t>Extensor surfaces more commonly involved</a:t>
            </a:r>
          </a:p>
          <a:p>
            <a:r>
              <a:rPr lang="en-US" altLang="en-US"/>
              <a:t>Goals of treatment</a:t>
            </a:r>
          </a:p>
          <a:p>
            <a:pPr lvl="1"/>
            <a:r>
              <a:rPr lang="en-US" altLang="en-US"/>
              <a:t>Treatment of chronic disease </a:t>
            </a:r>
          </a:p>
          <a:p>
            <a:pPr lvl="1"/>
            <a:r>
              <a:rPr lang="en-US" altLang="en-US"/>
              <a:t>Control of symptoms and clearing of psoriatic lesions</a:t>
            </a:r>
          </a:p>
        </p:txBody>
      </p:sp>
    </p:spTree>
    <p:extLst>
      <p:ext uri="{BB962C8B-B14F-4D97-AF65-F5344CB8AC3E}">
        <p14:creationId xmlns:p14="http://schemas.microsoft.com/office/powerpoint/2010/main" val="40604340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Psoriasis: Rational Drug Selection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Topical medication </a:t>
            </a:r>
          </a:p>
          <a:p>
            <a:pPr lvl="1"/>
            <a:r>
              <a:rPr lang="en-US"/>
              <a:t>Intermediate-to-high potency corticosteroids are applied topically</a:t>
            </a:r>
          </a:p>
          <a:p>
            <a:pPr lvl="1"/>
            <a:r>
              <a:rPr lang="en-US"/>
              <a:t>“Pulse” therapy works best. </a:t>
            </a:r>
          </a:p>
          <a:p>
            <a:pPr lvl="1"/>
            <a:r>
              <a:rPr lang="en-US"/>
              <a:t>Taper off to prevent rebound.</a:t>
            </a:r>
          </a:p>
          <a:p>
            <a:r>
              <a:rPr lang="en-US"/>
              <a:t>Coal tar</a:t>
            </a:r>
          </a:p>
          <a:p>
            <a:pPr lvl="1"/>
            <a:r>
              <a:rPr lang="en-US"/>
              <a:t>Creams, shampoos, ointments, lotions, gels, and oils applied once or twice daily </a:t>
            </a:r>
          </a:p>
          <a:p>
            <a:pPr lvl="1"/>
            <a:r>
              <a:rPr lang="en-US"/>
              <a:t>May cause photosensitivity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58505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762000" y="-10335"/>
            <a:ext cx="8229600" cy="1089529"/>
          </a:xfrm>
        </p:spPr>
        <p:txBody>
          <a:bodyPr/>
          <a:lstStyle/>
          <a:p>
            <a:r>
              <a:rPr lang="en-US" altLang="en-US" dirty="0"/>
              <a:t>Psoriasis: Rational Drug Selection (continued_1)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Anthralin</a:t>
            </a:r>
            <a:endParaRPr lang="en-US" dirty="0"/>
          </a:p>
          <a:p>
            <a:pPr lvl="1"/>
            <a:r>
              <a:rPr lang="en-US" dirty="0" err="1"/>
              <a:t>Antiproliferative</a:t>
            </a:r>
            <a:r>
              <a:rPr lang="en-US" dirty="0"/>
              <a:t> effect</a:t>
            </a:r>
          </a:p>
          <a:p>
            <a:pPr lvl="1"/>
            <a:r>
              <a:rPr lang="en-US" dirty="0"/>
              <a:t>Irritating, stains skin and clothing</a:t>
            </a:r>
          </a:p>
          <a:p>
            <a:pPr lvl="1"/>
            <a:r>
              <a:rPr lang="en-US" dirty="0"/>
              <a:t>Beginning with low concentration product and increasing length of time of skin contact, then potency in increments </a:t>
            </a:r>
          </a:p>
        </p:txBody>
      </p:sp>
    </p:spTree>
    <p:extLst>
      <p:ext uri="{BB962C8B-B14F-4D97-AF65-F5344CB8AC3E}">
        <p14:creationId xmlns:p14="http://schemas.microsoft.com/office/powerpoint/2010/main" val="37861982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762000" y="-10335"/>
            <a:ext cx="8229600" cy="1089529"/>
          </a:xfrm>
        </p:spPr>
        <p:txBody>
          <a:bodyPr/>
          <a:lstStyle/>
          <a:p>
            <a:r>
              <a:rPr lang="en-US" altLang="en-US" dirty="0"/>
              <a:t>Psoriasis: Rational Drug Selection (continued_2)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Vitamin D</a:t>
            </a:r>
            <a:r>
              <a:rPr lang="en-US" baseline="-25000" dirty="0"/>
              <a:t>3 </a:t>
            </a:r>
            <a:r>
              <a:rPr lang="en-US" dirty="0"/>
              <a:t>derivatives</a:t>
            </a:r>
          </a:p>
          <a:p>
            <a:pPr lvl="1"/>
            <a:r>
              <a:rPr lang="en-US" dirty="0" err="1"/>
              <a:t>Calcipotriene</a:t>
            </a:r>
            <a:r>
              <a:rPr lang="en-US" dirty="0"/>
              <a:t> regulates cell differentiation and proliferation and suppresses lymphocyte activity.</a:t>
            </a:r>
          </a:p>
          <a:p>
            <a:pPr lvl="2"/>
            <a:r>
              <a:rPr lang="en-US" dirty="0"/>
              <a:t>The ointment is applied twice daily in the morning and evening.</a:t>
            </a:r>
          </a:p>
          <a:p>
            <a:pPr lvl="2"/>
            <a:r>
              <a:rPr lang="en-US" dirty="0"/>
              <a:t>Do not exceed 100 g/week of </a:t>
            </a:r>
            <a:r>
              <a:rPr lang="en-US" dirty="0" err="1"/>
              <a:t>calcipotriene</a:t>
            </a:r>
            <a:r>
              <a:rPr lang="en-US" dirty="0"/>
              <a:t>. </a:t>
            </a:r>
          </a:p>
          <a:p>
            <a:pPr lvl="1"/>
            <a:r>
              <a:rPr lang="en-US" dirty="0"/>
              <a:t>Calcitriol inhibits keratinocyte proliferation and inhibits T-cell proliferation. </a:t>
            </a:r>
          </a:p>
          <a:p>
            <a:pPr lvl="2"/>
            <a:r>
              <a:rPr lang="en-US" dirty="0"/>
              <a:t>Apply twice a day.</a:t>
            </a:r>
          </a:p>
          <a:p>
            <a:pPr lvl="2"/>
            <a:r>
              <a:rPr lang="en-US" dirty="0"/>
              <a:t>Do not exceed 200 g/week.</a:t>
            </a:r>
          </a:p>
        </p:txBody>
      </p:sp>
    </p:spTree>
    <p:extLst>
      <p:ext uri="{BB962C8B-B14F-4D97-AF65-F5344CB8AC3E}">
        <p14:creationId xmlns:p14="http://schemas.microsoft.com/office/powerpoint/2010/main" val="12093346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762000" y="-10335"/>
            <a:ext cx="8229600" cy="1089529"/>
          </a:xfrm>
        </p:spPr>
        <p:txBody>
          <a:bodyPr/>
          <a:lstStyle/>
          <a:p>
            <a:r>
              <a:rPr lang="en-US" altLang="en-US" dirty="0"/>
              <a:t>Psoriasis: Rational Drug Selection (continued_3)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Treatments prescribed by specialists</a:t>
            </a:r>
          </a:p>
          <a:p>
            <a:pPr lvl="1"/>
            <a:r>
              <a:rPr lang="en-US" altLang="en-US"/>
              <a:t>Phototherapy</a:t>
            </a:r>
          </a:p>
          <a:p>
            <a:pPr lvl="1"/>
            <a:r>
              <a:rPr lang="en-US" altLang="en-US"/>
              <a:t>Systemic medications</a:t>
            </a:r>
          </a:p>
          <a:p>
            <a:pPr lvl="2"/>
            <a:r>
              <a:rPr lang="en-US" altLang="en-US"/>
              <a:t>Methotrexate </a:t>
            </a:r>
          </a:p>
          <a:p>
            <a:pPr lvl="2"/>
            <a:r>
              <a:rPr lang="en-US" altLang="en-US"/>
              <a:t>Oral retinoids</a:t>
            </a:r>
          </a:p>
          <a:p>
            <a:pPr lvl="2"/>
            <a:r>
              <a:rPr lang="en-US" altLang="en-US"/>
              <a:t>Immunosuppressants</a:t>
            </a:r>
          </a:p>
          <a:p>
            <a:pPr lvl="2"/>
            <a:r>
              <a:rPr lang="en-US" altLang="en-US"/>
              <a:t>Tumor necrosis factor blockers </a:t>
            </a:r>
          </a:p>
        </p:txBody>
      </p:sp>
    </p:spTree>
    <p:extLst>
      <p:ext uri="{BB962C8B-B14F-4D97-AF65-F5344CB8AC3E}">
        <p14:creationId xmlns:p14="http://schemas.microsoft.com/office/powerpoint/2010/main" val="34248517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Overview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Dermatitis</a:t>
            </a:r>
          </a:p>
          <a:p>
            <a:r>
              <a:rPr lang="en-US" altLang="en-US" dirty="0"/>
              <a:t>Psoriasis</a:t>
            </a:r>
          </a:p>
          <a:p>
            <a:r>
              <a:rPr lang="en-US" altLang="en-US" dirty="0"/>
              <a:t>Acne and acne rosacea</a:t>
            </a:r>
          </a:p>
          <a:p>
            <a:r>
              <a:rPr lang="en-US" altLang="en-US" dirty="0"/>
              <a:t>Skin infections</a:t>
            </a:r>
          </a:p>
          <a:p>
            <a:r>
              <a:rPr lang="en-US" altLang="en-US" dirty="0"/>
              <a:t>Skin infestations</a:t>
            </a:r>
          </a:p>
          <a:p>
            <a:r>
              <a:rPr lang="en-US" altLang="en-US" dirty="0"/>
              <a:t>Alopecia </a:t>
            </a:r>
            <a:r>
              <a:rPr lang="en-US" altLang="en-US" dirty="0" err="1"/>
              <a:t>androgenetica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8017330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762000" y="-10335"/>
            <a:ext cx="8229600" cy="1089529"/>
          </a:xfrm>
        </p:spPr>
        <p:txBody>
          <a:bodyPr/>
          <a:lstStyle/>
          <a:p>
            <a:r>
              <a:rPr lang="en-US" altLang="en-US" dirty="0"/>
              <a:t>Psoriasis: Rational Drug Selection </a:t>
            </a:r>
            <a:r>
              <a:rPr lang="en-US" altLang="en-US"/>
              <a:t>(continued_4)</a:t>
            </a:r>
            <a:endParaRPr lang="en-US" altLang="en-US" dirty="0"/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Monitoring</a:t>
            </a:r>
          </a:p>
          <a:p>
            <a:pPr lvl="1"/>
            <a:r>
              <a:rPr lang="en-US" altLang="en-US"/>
              <a:t>Monitor for effectiveness and adverse effects.</a:t>
            </a:r>
          </a:p>
          <a:p>
            <a:r>
              <a:rPr lang="en-US" altLang="en-US"/>
              <a:t>Outcome evaluation </a:t>
            </a:r>
          </a:p>
          <a:p>
            <a:pPr lvl="1"/>
            <a:r>
              <a:rPr lang="en-US" altLang="en-US"/>
              <a:t>Psoriasis lesions should clear.</a:t>
            </a:r>
          </a:p>
          <a:p>
            <a:r>
              <a:rPr lang="en-US" altLang="en-US"/>
              <a:t>Patient education</a:t>
            </a:r>
          </a:p>
          <a:p>
            <a:pPr lvl="1"/>
            <a:r>
              <a:rPr lang="en-US" altLang="en-US"/>
              <a:t>Proper application of medications is important.</a:t>
            </a:r>
          </a:p>
          <a:p>
            <a:pPr lvl="1"/>
            <a:r>
              <a:rPr lang="en-US" altLang="en-US"/>
              <a:t>Many medications stain clothes and skin.</a:t>
            </a:r>
          </a:p>
          <a:p>
            <a:pPr lvl="1"/>
            <a:r>
              <a:rPr lang="en-US" altLang="en-US"/>
              <a:t>Some medications cause photosensitivity.</a:t>
            </a:r>
          </a:p>
        </p:txBody>
      </p:sp>
    </p:spTree>
    <p:extLst>
      <p:ext uri="{BB962C8B-B14F-4D97-AF65-F5344CB8AC3E}">
        <p14:creationId xmlns:p14="http://schemas.microsoft.com/office/powerpoint/2010/main" val="25100330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Acne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Pathophysiology</a:t>
            </a:r>
          </a:p>
          <a:p>
            <a:pPr lvl="1"/>
            <a:r>
              <a:rPr lang="en-US" dirty="0"/>
              <a:t>Genetic susceptibility </a:t>
            </a:r>
          </a:p>
          <a:p>
            <a:pPr lvl="1"/>
            <a:r>
              <a:rPr lang="en-US" dirty="0"/>
              <a:t>Increased sebum production</a:t>
            </a:r>
          </a:p>
          <a:p>
            <a:pPr lvl="1"/>
            <a:r>
              <a:rPr lang="en-US" i="1" dirty="0"/>
              <a:t>Propionibacterium acnes</a:t>
            </a:r>
            <a:r>
              <a:rPr lang="en-US" dirty="0"/>
              <a:t>: colonizes the follicles and converts triglycerides in the sebum into free fatty acids</a:t>
            </a:r>
          </a:p>
          <a:p>
            <a:pPr lvl="1"/>
            <a:r>
              <a:rPr lang="en-US" dirty="0"/>
              <a:t>Free fatty acids cause inflammation</a:t>
            </a:r>
          </a:p>
          <a:p>
            <a:r>
              <a:rPr lang="en-US" dirty="0"/>
              <a:t>Goals of treatment</a:t>
            </a:r>
          </a:p>
          <a:p>
            <a:pPr lvl="1"/>
            <a:r>
              <a:rPr lang="en-US" dirty="0"/>
              <a:t>Control acne and keep visible lesions and medication adverse effects to a minimum.</a:t>
            </a:r>
          </a:p>
        </p:txBody>
      </p:sp>
    </p:spTree>
    <p:extLst>
      <p:ext uri="{BB962C8B-B14F-4D97-AF65-F5344CB8AC3E}">
        <p14:creationId xmlns:p14="http://schemas.microsoft.com/office/powerpoint/2010/main" val="2598837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Acne: Rational Drug Selection 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Topical </a:t>
            </a:r>
            <a:r>
              <a:rPr lang="en-US" altLang="en-US" dirty="0" err="1"/>
              <a:t>retinoids</a:t>
            </a:r>
            <a:endParaRPr lang="en-US" altLang="en-US" dirty="0"/>
          </a:p>
          <a:p>
            <a:pPr lvl="1"/>
            <a:r>
              <a:rPr lang="en-US" altLang="en-US" dirty="0"/>
              <a:t>Used to treat inflammatory and </a:t>
            </a:r>
            <a:r>
              <a:rPr lang="en-US" altLang="en-US" dirty="0" err="1"/>
              <a:t>noninflammatory</a:t>
            </a:r>
            <a:r>
              <a:rPr lang="en-US" altLang="en-US" dirty="0"/>
              <a:t> acne</a:t>
            </a:r>
          </a:p>
          <a:p>
            <a:pPr lvl="1"/>
            <a:r>
              <a:rPr lang="en-US" altLang="en-US" dirty="0"/>
              <a:t>Stimulate mitotic activity and increase the turnover of follicular epithelial cells, causing extrusion of the </a:t>
            </a:r>
            <a:r>
              <a:rPr lang="en-US" altLang="en-US" dirty="0" err="1"/>
              <a:t>comedones</a:t>
            </a:r>
            <a:endParaRPr lang="en-US" altLang="en-US" dirty="0"/>
          </a:p>
          <a:p>
            <a:pPr lvl="1"/>
            <a:r>
              <a:rPr lang="en-US" altLang="en-US" dirty="0"/>
              <a:t>Acne may initially worsen</a:t>
            </a:r>
          </a:p>
          <a:p>
            <a:pPr lvl="1"/>
            <a:r>
              <a:rPr lang="en-US" altLang="en-US" dirty="0"/>
              <a:t>May cause redness and peeling of skin </a:t>
            </a:r>
          </a:p>
        </p:txBody>
      </p:sp>
    </p:spTree>
    <p:extLst>
      <p:ext uri="{BB962C8B-B14F-4D97-AF65-F5344CB8AC3E}">
        <p14:creationId xmlns:p14="http://schemas.microsoft.com/office/powerpoint/2010/main" val="171997945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762000" y="-10335"/>
            <a:ext cx="8229600" cy="1089529"/>
          </a:xfrm>
        </p:spPr>
        <p:txBody>
          <a:bodyPr/>
          <a:lstStyle/>
          <a:p>
            <a:r>
              <a:rPr lang="en-US" altLang="en-US" dirty="0"/>
              <a:t>Acne: Rational Drug Selection (continued_1) 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Topical antibiotics</a:t>
            </a:r>
          </a:p>
          <a:p>
            <a:pPr lvl="1"/>
            <a:r>
              <a:rPr lang="en-US" altLang="en-US"/>
              <a:t>Control acne by their bacteriostatic or bactericidal activity against </a:t>
            </a:r>
            <a:r>
              <a:rPr lang="en-US" altLang="en-US" i="1"/>
              <a:t>P. acnes</a:t>
            </a:r>
          </a:p>
          <a:p>
            <a:pPr lvl="1"/>
            <a:r>
              <a:rPr lang="en-US" altLang="en-US"/>
              <a:t>Benzoyl peroxide available OTC</a:t>
            </a:r>
          </a:p>
          <a:p>
            <a:pPr lvl="1"/>
            <a:r>
              <a:rPr lang="en-US" altLang="en-US"/>
              <a:t>Erythromycin</a:t>
            </a:r>
          </a:p>
          <a:p>
            <a:pPr lvl="1"/>
            <a:r>
              <a:rPr lang="en-US" altLang="en-US"/>
              <a:t>Clindamycin</a:t>
            </a:r>
          </a:p>
          <a:p>
            <a:pPr lvl="1"/>
            <a:r>
              <a:rPr lang="en-US" altLang="en-US"/>
              <a:t>Tetracycline </a:t>
            </a:r>
          </a:p>
          <a:p>
            <a:pPr lvl="1"/>
            <a:r>
              <a:rPr lang="en-US" altLang="en-US"/>
              <a:t>Combination products with benzoyl peroxide and erythromycin or clindamycin </a:t>
            </a:r>
          </a:p>
        </p:txBody>
      </p:sp>
    </p:spTree>
    <p:extLst>
      <p:ext uri="{BB962C8B-B14F-4D97-AF65-F5344CB8AC3E}">
        <p14:creationId xmlns:p14="http://schemas.microsoft.com/office/powerpoint/2010/main" val="96578117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762000" y="-10335"/>
            <a:ext cx="8229600" cy="1089529"/>
          </a:xfrm>
        </p:spPr>
        <p:txBody>
          <a:bodyPr/>
          <a:lstStyle/>
          <a:p>
            <a:r>
              <a:rPr lang="en-US" altLang="en-US" dirty="0"/>
              <a:t>Acne: Rational Drug Selection (continued_2)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Oral agents </a:t>
            </a:r>
          </a:p>
          <a:p>
            <a:pPr lvl="1"/>
            <a:r>
              <a:rPr lang="en-US" dirty="0"/>
              <a:t>Oral antibiotics </a:t>
            </a:r>
          </a:p>
          <a:p>
            <a:pPr lvl="2"/>
            <a:r>
              <a:rPr lang="en-US" dirty="0"/>
              <a:t>Treat the </a:t>
            </a:r>
            <a:r>
              <a:rPr lang="en-US" i="1" dirty="0"/>
              <a:t>P. acnes </a:t>
            </a:r>
            <a:r>
              <a:rPr lang="en-US" dirty="0"/>
              <a:t>colonization </a:t>
            </a:r>
          </a:p>
          <a:p>
            <a:pPr lvl="2"/>
            <a:r>
              <a:rPr lang="en-US" dirty="0"/>
              <a:t>Tetracycline, doxycycline, minocycline, erythromycin </a:t>
            </a:r>
          </a:p>
          <a:p>
            <a:pPr lvl="1"/>
            <a:r>
              <a:rPr lang="en-US" dirty="0"/>
              <a:t>Hormonal therapy: oral contraceptives</a:t>
            </a:r>
          </a:p>
          <a:p>
            <a:pPr lvl="2"/>
            <a:r>
              <a:rPr lang="en-US" dirty="0"/>
              <a:t>Control the inflammatory component of acne</a:t>
            </a:r>
          </a:p>
        </p:txBody>
      </p:sp>
    </p:spTree>
    <p:extLst>
      <p:ext uri="{BB962C8B-B14F-4D97-AF65-F5344CB8AC3E}">
        <p14:creationId xmlns:p14="http://schemas.microsoft.com/office/powerpoint/2010/main" val="133566889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762000" y="-10335"/>
            <a:ext cx="8229600" cy="1089529"/>
          </a:xfrm>
        </p:spPr>
        <p:txBody>
          <a:bodyPr/>
          <a:lstStyle/>
          <a:p>
            <a:r>
              <a:rPr lang="en-US" altLang="en-US" dirty="0"/>
              <a:t>Acne: Rational Drug Selection (continued_3)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Retinoid: isotretinoin </a:t>
            </a:r>
          </a:p>
          <a:p>
            <a:pPr lvl="2"/>
            <a:r>
              <a:rPr lang="en-US" dirty="0"/>
              <a:t>Reserved for severe recalcitrant cystic acne or moderate treatment-resistant acne </a:t>
            </a:r>
          </a:p>
          <a:p>
            <a:pPr lvl="2"/>
            <a:r>
              <a:rPr lang="en-US" dirty="0"/>
              <a:t>Prescribed by dermatologist</a:t>
            </a:r>
          </a:p>
          <a:p>
            <a:pPr lvl="2"/>
            <a:r>
              <a:rPr lang="en-US" dirty="0"/>
              <a:t>Pregnancy category X; requires </a:t>
            </a:r>
            <a:r>
              <a:rPr lang="en-US" dirty="0" err="1"/>
              <a:t>iPledge</a:t>
            </a:r>
            <a:r>
              <a:rPr lang="en-US" dirty="0"/>
              <a:t> registration to confirm pregnancy prevention plan </a:t>
            </a:r>
          </a:p>
          <a:p>
            <a:pPr lvl="2"/>
            <a:r>
              <a:rPr lang="en-US" dirty="0"/>
              <a:t>Liver enzyme and lipid levels need to be monitored</a:t>
            </a:r>
          </a:p>
        </p:txBody>
      </p:sp>
    </p:spTree>
    <p:extLst>
      <p:ext uri="{BB962C8B-B14F-4D97-AF65-F5344CB8AC3E}">
        <p14:creationId xmlns:p14="http://schemas.microsoft.com/office/powerpoint/2010/main" val="163299867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Acne Rosacea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Affects middle-aged patients</a:t>
            </a:r>
          </a:p>
          <a:p>
            <a:r>
              <a:rPr lang="en-US" altLang="en-US"/>
              <a:t>Chronic inflammatory disorder of the blood vessels and pilosebaceous glands of the face</a:t>
            </a:r>
          </a:p>
          <a:p>
            <a:r>
              <a:rPr lang="en-US" altLang="en-US"/>
              <a:t>Treatment</a:t>
            </a:r>
          </a:p>
          <a:p>
            <a:pPr lvl="1"/>
            <a:r>
              <a:rPr lang="en-US" altLang="en-US"/>
              <a:t>Topical metronidazole (Metro-Gel, Noritate)</a:t>
            </a:r>
          </a:p>
          <a:p>
            <a:pPr lvl="1"/>
            <a:r>
              <a:rPr lang="en-US" altLang="en-US"/>
              <a:t>Lifelong treatment needed</a:t>
            </a:r>
          </a:p>
        </p:txBody>
      </p:sp>
    </p:spTree>
    <p:extLst>
      <p:ext uri="{BB962C8B-B14F-4D97-AF65-F5344CB8AC3E}">
        <p14:creationId xmlns:p14="http://schemas.microsoft.com/office/powerpoint/2010/main" val="93978870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Acne and Acne Rosacea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Monitoring</a:t>
            </a:r>
          </a:p>
          <a:p>
            <a:pPr lvl="1"/>
            <a:r>
              <a:rPr lang="en-US" altLang="en-US"/>
              <a:t>Monitor effectiveness.</a:t>
            </a:r>
          </a:p>
          <a:p>
            <a:pPr lvl="1"/>
            <a:r>
              <a:rPr lang="en-US" altLang="en-US"/>
              <a:t>Pregnancy prevented by some medications</a:t>
            </a:r>
          </a:p>
          <a:p>
            <a:r>
              <a:rPr lang="en-US" altLang="en-US"/>
              <a:t>Outcome evaluation </a:t>
            </a:r>
          </a:p>
          <a:p>
            <a:pPr lvl="1"/>
            <a:r>
              <a:rPr lang="en-US" altLang="en-US"/>
              <a:t>It takes 6 to 8 weeks to determine effectiveness.</a:t>
            </a:r>
          </a:p>
          <a:p>
            <a:r>
              <a:rPr lang="en-US" altLang="en-US"/>
              <a:t>Patient education</a:t>
            </a:r>
          </a:p>
          <a:p>
            <a:pPr lvl="1"/>
            <a:r>
              <a:rPr lang="en-US" altLang="en-US"/>
              <a:t>Appropriate use of medications</a:t>
            </a:r>
          </a:p>
          <a:p>
            <a:pPr lvl="1"/>
            <a:r>
              <a:rPr lang="en-US" altLang="en-US"/>
              <a:t>Adherence </a:t>
            </a:r>
          </a:p>
        </p:txBody>
      </p:sp>
    </p:spTree>
    <p:extLst>
      <p:ext uri="{BB962C8B-B14F-4D97-AF65-F5344CB8AC3E}">
        <p14:creationId xmlns:p14="http://schemas.microsoft.com/office/powerpoint/2010/main" val="297073926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Bacterial Skin Infections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Pathophysiology </a:t>
            </a:r>
          </a:p>
          <a:p>
            <a:pPr lvl="1"/>
            <a:r>
              <a:rPr lang="en-US" dirty="0"/>
              <a:t>Most common bacterial organisms found in skin infections are </a:t>
            </a:r>
            <a:r>
              <a:rPr lang="en-US" i="1" dirty="0"/>
              <a:t>Staphylococcus aureus</a:t>
            </a:r>
            <a:r>
              <a:rPr lang="en-US" dirty="0"/>
              <a:t> and </a:t>
            </a:r>
            <a:r>
              <a:rPr lang="en-US" i="1" dirty="0"/>
              <a:t>Streptococcus pyogenes.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908074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Bacterial Skin Infections (continued_1)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Rational drug selection</a:t>
            </a:r>
          </a:p>
          <a:p>
            <a:pPr lvl="1"/>
            <a:r>
              <a:rPr lang="en-US" dirty="0"/>
              <a:t>Impetigo </a:t>
            </a:r>
          </a:p>
          <a:p>
            <a:pPr lvl="2"/>
            <a:r>
              <a:rPr lang="en-US" dirty="0"/>
              <a:t>Topical treatment with mupirocin or </a:t>
            </a:r>
            <a:r>
              <a:rPr lang="en-US" dirty="0" err="1"/>
              <a:t>retapamulin</a:t>
            </a:r>
            <a:r>
              <a:rPr lang="en-US" dirty="0"/>
              <a:t>, or OTC bacitracin or combination of bacitracin and </a:t>
            </a:r>
            <a:r>
              <a:rPr lang="en-US" dirty="0" err="1"/>
              <a:t>polymyxin</a:t>
            </a:r>
            <a:r>
              <a:rPr lang="en-US" dirty="0"/>
              <a:t> B sulfate</a:t>
            </a:r>
            <a:endParaRPr lang="en-US" b="1" dirty="0"/>
          </a:p>
          <a:p>
            <a:pPr lvl="2"/>
            <a:r>
              <a:rPr lang="en-US" dirty="0"/>
              <a:t>Oral treatment for worsening impetigo or more than five lesions</a:t>
            </a:r>
          </a:p>
          <a:p>
            <a:pPr lvl="3"/>
            <a:r>
              <a:rPr lang="en-US" dirty="0"/>
              <a:t>Cephalexin, amoxicillin/</a:t>
            </a:r>
            <a:r>
              <a:rPr lang="en-US" dirty="0" err="1"/>
              <a:t>clavulanate</a:t>
            </a:r>
            <a:r>
              <a:rPr lang="en-US" dirty="0"/>
              <a:t>, </a:t>
            </a:r>
            <a:r>
              <a:rPr lang="en-US" dirty="0" err="1"/>
              <a:t>dicloxacillin</a:t>
            </a:r>
            <a:r>
              <a:rPr lang="en-US" dirty="0"/>
              <a:t>, or clindamycin</a:t>
            </a:r>
          </a:p>
        </p:txBody>
      </p:sp>
    </p:spTree>
    <p:extLst>
      <p:ext uri="{BB962C8B-B14F-4D97-AF65-F5344CB8AC3E}">
        <p14:creationId xmlns:p14="http://schemas.microsoft.com/office/powerpoint/2010/main" val="14419556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Dermatitis Pathophysiology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Eczema</a:t>
            </a:r>
          </a:p>
          <a:p>
            <a:pPr lvl="1"/>
            <a:r>
              <a:rPr lang="en-US" dirty="0"/>
              <a:t>Exact cause unknown</a:t>
            </a:r>
          </a:p>
          <a:p>
            <a:pPr lvl="1"/>
            <a:r>
              <a:rPr lang="en-US" dirty="0"/>
              <a:t>High immunoglobulin E levels in correlation with other atopic diseases</a:t>
            </a:r>
          </a:p>
          <a:p>
            <a:pPr lvl="1"/>
            <a:r>
              <a:rPr lang="en-US" dirty="0"/>
              <a:t>Itch–scratch–itch cycle </a:t>
            </a:r>
          </a:p>
          <a:p>
            <a:r>
              <a:rPr lang="en-US" dirty="0"/>
              <a:t>Contact dermatitis</a:t>
            </a:r>
          </a:p>
          <a:p>
            <a:pPr lvl="1"/>
            <a:r>
              <a:rPr lang="en-US" dirty="0"/>
              <a:t>Irritation caused by skin contact with an irritating substance</a:t>
            </a:r>
          </a:p>
          <a:p>
            <a:pPr lvl="1"/>
            <a:r>
              <a:rPr lang="en-US" dirty="0"/>
              <a:t>Allergy caused by delayed hypersensitivity response to an allergen </a:t>
            </a:r>
          </a:p>
        </p:txBody>
      </p:sp>
    </p:spTree>
    <p:extLst>
      <p:ext uri="{BB962C8B-B14F-4D97-AF65-F5344CB8AC3E}">
        <p14:creationId xmlns:p14="http://schemas.microsoft.com/office/powerpoint/2010/main" val="275879048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Bacterial Skin Infections (continued_2)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Furuncle </a:t>
            </a:r>
          </a:p>
          <a:p>
            <a:pPr lvl="1"/>
            <a:r>
              <a:rPr lang="en-US" dirty="0"/>
              <a:t>Usually caused by </a:t>
            </a:r>
            <a:r>
              <a:rPr lang="en-US" i="1" dirty="0"/>
              <a:t>S. aureus</a:t>
            </a:r>
          </a:p>
          <a:p>
            <a:pPr lvl="1"/>
            <a:r>
              <a:rPr lang="en-US" dirty="0"/>
              <a:t>Culture drainage to determine sensitivity and rule out methicillin-resistant </a:t>
            </a:r>
            <a:r>
              <a:rPr lang="en-US" i="1" dirty="0"/>
              <a:t>Staphylococcus aureus </a:t>
            </a:r>
            <a:r>
              <a:rPr lang="en-US" dirty="0"/>
              <a:t>(MRSA)</a:t>
            </a:r>
          </a:p>
          <a:p>
            <a:pPr lvl="1"/>
            <a:r>
              <a:rPr lang="en-US" dirty="0"/>
              <a:t>Cephalexin, amoxicillin/</a:t>
            </a:r>
            <a:r>
              <a:rPr lang="en-US" dirty="0" err="1"/>
              <a:t>clavulanate</a:t>
            </a:r>
            <a:r>
              <a:rPr lang="en-US" dirty="0"/>
              <a:t>, </a:t>
            </a:r>
            <a:r>
              <a:rPr lang="en-US" dirty="0" err="1"/>
              <a:t>dicloxacillin</a:t>
            </a:r>
            <a:endParaRPr lang="en-US" dirty="0"/>
          </a:p>
          <a:p>
            <a:pPr lvl="1"/>
            <a:r>
              <a:rPr lang="en-US" dirty="0"/>
              <a:t>If MRSA suspected, local resistance pattern to guide therapy used</a:t>
            </a:r>
          </a:p>
          <a:p>
            <a:pPr lvl="2"/>
            <a:r>
              <a:rPr lang="en-US" dirty="0"/>
              <a:t>Trimethoprim-sulfamethoxazole (TMP/SMZ), doxycycline, or clindamycin</a:t>
            </a:r>
          </a:p>
        </p:txBody>
      </p:sp>
    </p:spTree>
    <p:extLst>
      <p:ext uri="{BB962C8B-B14F-4D97-AF65-F5344CB8AC3E}">
        <p14:creationId xmlns:p14="http://schemas.microsoft.com/office/powerpoint/2010/main" val="54604325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Bacterial Skin Infections (continued_3)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686800" cy="5029200"/>
          </a:xfrm>
        </p:spPr>
        <p:txBody>
          <a:bodyPr/>
          <a:lstStyle/>
          <a:p>
            <a:r>
              <a:rPr lang="en-US" dirty="0"/>
              <a:t>Perianal streptococcal infection</a:t>
            </a:r>
          </a:p>
          <a:p>
            <a:pPr lvl="1">
              <a:spcBef>
                <a:spcPts val="300"/>
              </a:spcBef>
            </a:pPr>
            <a:r>
              <a:rPr lang="en-US" dirty="0"/>
              <a:t>Penicillin or erythromycin </a:t>
            </a:r>
          </a:p>
          <a:p>
            <a:pPr>
              <a:spcBef>
                <a:spcPts val="300"/>
              </a:spcBef>
            </a:pPr>
            <a:r>
              <a:rPr lang="en-US" altLang="en-US" dirty="0"/>
              <a:t>Cellulitis</a:t>
            </a:r>
          </a:p>
          <a:p>
            <a:pPr lvl="1">
              <a:spcBef>
                <a:spcPts val="300"/>
              </a:spcBef>
            </a:pPr>
            <a:r>
              <a:rPr lang="en-US" altLang="en-US" spc="-50" dirty="0"/>
              <a:t>Most commonly </a:t>
            </a:r>
            <a:r>
              <a:rPr lang="en-US" altLang="en-US" i="1" spc="-50" dirty="0"/>
              <a:t>Streptococcus pneumoniae, S. aureus,</a:t>
            </a:r>
            <a:r>
              <a:rPr lang="en-US" altLang="en-US" spc="-50" dirty="0"/>
              <a:t> or, in children, </a:t>
            </a:r>
            <a:r>
              <a:rPr lang="en-US" altLang="en-US" i="1" spc="-50" dirty="0" err="1"/>
              <a:t>Haemophilus</a:t>
            </a:r>
            <a:r>
              <a:rPr lang="en-US" altLang="en-US" i="1" spc="-50" dirty="0"/>
              <a:t> </a:t>
            </a:r>
            <a:r>
              <a:rPr lang="en-US" altLang="en-US" i="1" spc="-50" dirty="0" err="1"/>
              <a:t>influenzae</a:t>
            </a:r>
            <a:endParaRPr lang="en-US" altLang="en-US" i="1" spc="-50" dirty="0"/>
          </a:p>
          <a:p>
            <a:pPr lvl="1">
              <a:spcBef>
                <a:spcPts val="300"/>
              </a:spcBef>
            </a:pPr>
            <a:r>
              <a:rPr lang="en-US" altLang="en-US" dirty="0"/>
              <a:t>Systemic antibiotics </a:t>
            </a:r>
          </a:p>
          <a:p>
            <a:pPr lvl="2">
              <a:lnSpc>
                <a:spcPts val="3200"/>
              </a:lnSpc>
              <a:spcBef>
                <a:spcPts val="300"/>
              </a:spcBef>
            </a:pPr>
            <a:r>
              <a:rPr lang="en-US" altLang="en-US" dirty="0"/>
              <a:t>May need initial parenteral antibiotics followed by oral medication </a:t>
            </a:r>
          </a:p>
          <a:p>
            <a:pPr lvl="2">
              <a:lnSpc>
                <a:spcPts val="3200"/>
              </a:lnSpc>
              <a:spcBef>
                <a:spcPts val="300"/>
              </a:spcBef>
            </a:pPr>
            <a:r>
              <a:rPr lang="en-US" altLang="en-US" dirty="0"/>
              <a:t>Treatment with broad-spectrum drug </a:t>
            </a:r>
          </a:p>
          <a:p>
            <a:pPr lvl="2">
              <a:lnSpc>
                <a:spcPts val="3200"/>
              </a:lnSpc>
              <a:spcBef>
                <a:spcPts val="300"/>
              </a:spcBef>
            </a:pPr>
            <a:r>
              <a:rPr lang="en-US" altLang="en-US" dirty="0"/>
              <a:t>If MRSA is suspected: TMP/SMZ, clindamycin, or doxycycline</a:t>
            </a:r>
          </a:p>
        </p:txBody>
      </p:sp>
    </p:spTree>
    <p:extLst>
      <p:ext uri="{BB962C8B-B14F-4D97-AF65-F5344CB8AC3E}">
        <p14:creationId xmlns:p14="http://schemas.microsoft.com/office/powerpoint/2010/main" val="210870053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Viral Skin Infections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Pathophysiology </a:t>
            </a:r>
          </a:p>
          <a:p>
            <a:pPr lvl="1"/>
            <a:r>
              <a:rPr lang="en-US" dirty="0"/>
              <a:t>Most common: herpes viral infections, varicella, and herpes zoster</a:t>
            </a:r>
          </a:p>
          <a:p>
            <a:r>
              <a:rPr lang="en-US" dirty="0"/>
              <a:t>Rational drug selection</a:t>
            </a:r>
          </a:p>
          <a:p>
            <a:pPr lvl="1"/>
            <a:r>
              <a:rPr lang="en-US" dirty="0"/>
              <a:t>Treatment of herpes simplex virus (HSV) infections, varicella, and herpes zoster with acyclovir </a:t>
            </a:r>
          </a:p>
        </p:txBody>
      </p:sp>
    </p:spTree>
    <p:extLst>
      <p:ext uri="{BB962C8B-B14F-4D97-AF65-F5344CB8AC3E}">
        <p14:creationId xmlns:p14="http://schemas.microsoft.com/office/powerpoint/2010/main" val="425592754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Viral Skin Infections (continued)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Drugs of choice for recurrent outbreaks of HSV infection: </a:t>
            </a:r>
            <a:r>
              <a:rPr lang="en-US" dirty="0" err="1"/>
              <a:t>famciclovir</a:t>
            </a:r>
            <a:r>
              <a:rPr lang="en-US" dirty="0"/>
              <a:t> and </a:t>
            </a:r>
            <a:r>
              <a:rPr lang="en-US" dirty="0" err="1"/>
              <a:t>valacyclovir</a:t>
            </a:r>
            <a:endParaRPr lang="en-US" dirty="0"/>
          </a:p>
          <a:p>
            <a:pPr lvl="1"/>
            <a:r>
              <a:rPr lang="en-US" dirty="0"/>
              <a:t>Topical antiviral medications available: acyclovir (</a:t>
            </a:r>
            <a:r>
              <a:rPr lang="en-US" dirty="0" err="1"/>
              <a:t>Zovirax</a:t>
            </a:r>
            <a:r>
              <a:rPr lang="en-US" dirty="0"/>
              <a:t>), </a:t>
            </a:r>
            <a:r>
              <a:rPr lang="en-US" dirty="0" err="1"/>
              <a:t>penciclovir</a:t>
            </a:r>
            <a:r>
              <a:rPr lang="en-US" dirty="0"/>
              <a:t> (</a:t>
            </a:r>
            <a:r>
              <a:rPr lang="en-US" dirty="0" err="1"/>
              <a:t>Denavir</a:t>
            </a:r>
            <a:r>
              <a:rPr lang="en-US" dirty="0"/>
              <a:t>), and OTC </a:t>
            </a:r>
            <a:r>
              <a:rPr lang="en-US" dirty="0" err="1"/>
              <a:t>docosanol</a:t>
            </a:r>
            <a:r>
              <a:rPr lang="en-US" dirty="0"/>
              <a:t> (</a:t>
            </a:r>
            <a:r>
              <a:rPr lang="en-US" dirty="0" err="1"/>
              <a:t>Abreva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8406001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Fungal Skin Infections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Pathophysiology</a:t>
            </a:r>
          </a:p>
          <a:p>
            <a:pPr lvl="1"/>
            <a:r>
              <a:rPr lang="en-US" altLang="en-US" i="1" dirty="0"/>
              <a:t>Candida</a:t>
            </a:r>
            <a:r>
              <a:rPr lang="en-US" altLang="en-US" dirty="0"/>
              <a:t> infections caused by </a:t>
            </a:r>
            <a:r>
              <a:rPr lang="en-US" altLang="en-US" i="1" dirty="0"/>
              <a:t>C. </a:t>
            </a:r>
            <a:r>
              <a:rPr lang="en-US" altLang="en-US" i="1" dirty="0" err="1"/>
              <a:t>albicans</a:t>
            </a:r>
            <a:r>
              <a:rPr lang="en-US" altLang="en-US" i="1" dirty="0"/>
              <a:t>.</a:t>
            </a:r>
          </a:p>
          <a:p>
            <a:pPr lvl="1"/>
            <a:r>
              <a:rPr lang="en-US" altLang="en-US" dirty="0"/>
              <a:t>Dermatophytes </a:t>
            </a:r>
          </a:p>
          <a:p>
            <a:r>
              <a:rPr lang="en-US" altLang="en-US" dirty="0"/>
              <a:t>Rational drug selection</a:t>
            </a:r>
          </a:p>
          <a:p>
            <a:pPr lvl="1"/>
            <a:r>
              <a:rPr lang="en-US" altLang="en-US" dirty="0"/>
              <a:t>Oral candidiasis</a:t>
            </a:r>
          </a:p>
          <a:p>
            <a:pPr lvl="2"/>
            <a:r>
              <a:rPr lang="en-US" altLang="en-US" dirty="0"/>
              <a:t>Topical application of nystatin (</a:t>
            </a:r>
            <a:r>
              <a:rPr lang="en-US" altLang="en-US" dirty="0" err="1"/>
              <a:t>Mycostatin</a:t>
            </a:r>
            <a:r>
              <a:rPr lang="en-US" altLang="en-US" dirty="0"/>
              <a:t>), </a:t>
            </a:r>
            <a:r>
              <a:rPr lang="en-US" altLang="en-US" dirty="0" err="1"/>
              <a:t>clotrimazole</a:t>
            </a:r>
            <a:r>
              <a:rPr lang="en-US" altLang="en-US" dirty="0"/>
              <a:t> (Mycelex), or gentian violet</a:t>
            </a:r>
          </a:p>
          <a:p>
            <a:pPr lvl="2"/>
            <a:r>
              <a:rPr lang="en-US" altLang="en-US" dirty="0"/>
              <a:t>Reserve fluconazole for treatment-resistant thrush </a:t>
            </a:r>
          </a:p>
        </p:txBody>
      </p:sp>
    </p:spTree>
    <p:extLst>
      <p:ext uri="{BB962C8B-B14F-4D97-AF65-F5344CB8AC3E}">
        <p14:creationId xmlns:p14="http://schemas.microsoft.com/office/powerpoint/2010/main" val="186687614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Fungal Skin Infections (continued_1)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Tinea </a:t>
            </a:r>
            <a:r>
              <a:rPr lang="en-US" dirty="0" err="1"/>
              <a:t>capitus</a:t>
            </a:r>
            <a:endParaRPr lang="en-US" dirty="0"/>
          </a:p>
          <a:p>
            <a:pPr lvl="1"/>
            <a:r>
              <a:rPr lang="en-US" i="1" dirty="0" err="1"/>
              <a:t>Microsporum</a:t>
            </a:r>
            <a:r>
              <a:rPr lang="en-US" dirty="0"/>
              <a:t> species usually present with broken hairs and a fine gray scale.</a:t>
            </a:r>
          </a:p>
          <a:p>
            <a:pPr lvl="1"/>
            <a:r>
              <a:rPr lang="en-US" i="1" dirty="0"/>
              <a:t>Trichophyton </a:t>
            </a:r>
            <a:r>
              <a:rPr lang="en-US" i="1" dirty="0" err="1"/>
              <a:t>tonsurans</a:t>
            </a:r>
            <a:r>
              <a:rPr lang="en-US" dirty="0"/>
              <a:t> (black dot tinea) presents with tiny black dots that are the remains of broken hair shafts.</a:t>
            </a:r>
          </a:p>
          <a:p>
            <a:pPr lvl="1"/>
            <a:r>
              <a:rPr lang="en-US" dirty="0"/>
              <a:t>Treatment </a:t>
            </a:r>
          </a:p>
          <a:p>
            <a:pPr lvl="2"/>
            <a:r>
              <a:rPr lang="en-US" dirty="0"/>
              <a:t>Oral antifungal therapy with </a:t>
            </a:r>
            <a:r>
              <a:rPr lang="en-US" dirty="0" err="1"/>
              <a:t>griseofulvin</a:t>
            </a:r>
            <a:endParaRPr lang="en-US" dirty="0"/>
          </a:p>
          <a:p>
            <a:pPr lvl="2"/>
            <a:r>
              <a:rPr lang="en-US" dirty="0"/>
              <a:t>Biweekly shampoo with selenium sulfide or ketoconazole</a:t>
            </a:r>
          </a:p>
        </p:txBody>
      </p:sp>
    </p:spTree>
    <p:extLst>
      <p:ext uri="{BB962C8B-B14F-4D97-AF65-F5344CB8AC3E}">
        <p14:creationId xmlns:p14="http://schemas.microsoft.com/office/powerpoint/2010/main" val="429263616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Fungal Skin Infections (continued_2)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686800" cy="5029200"/>
          </a:xfrm>
        </p:spPr>
        <p:txBody>
          <a:bodyPr/>
          <a:lstStyle/>
          <a:p>
            <a:r>
              <a:rPr lang="en-US" dirty="0"/>
              <a:t>Tinea </a:t>
            </a:r>
            <a:r>
              <a:rPr lang="en-US" dirty="0" err="1"/>
              <a:t>corporis</a:t>
            </a:r>
            <a:r>
              <a:rPr lang="en-US" dirty="0"/>
              <a:t> (ringworm) and tinea </a:t>
            </a:r>
            <a:r>
              <a:rPr lang="en-US" dirty="0" err="1"/>
              <a:t>cruris</a:t>
            </a:r>
            <a:r>
              <a:rPr lang="en-US" dirty="0"/>
              <a:t> </a:t>
            </a:r>
          </a:p>
          <a:p>
            <a:pPr lvl="1"/>
            <a:r>
              <a:rPr lang="en-US" spc="-50" dirty="0"/>
              <a:t>Commonly caused by </a:t>
            </a:r>
            <a:r>
              <a:rPr lang="en-US" i="1" spc="-50" dirty="0" err="1"/>
              <a:t>Microsporum</a:t>
            </a:r>
            <a:r>
              <a:rPr lang="en-US" i="1" spc="-50" dirty="0"/>
              <a:t> </a:t>
            </a:r>
            <a:r>
              <a:rPr lang="en-US" i="1" spc="-50" dirty="0" err="1"/>
              <a:t>canis</a:t>
            </a:r>
            <a:r>
              <a:rPr lang="en-US" i="1" spc="-50" dirty="0"/>
              <a:t>, T. </a:t>
            </a:r>
            <a:r>
              <a:rPr lang="en-US" i="1" spc="-50" dirty="0" err="1"/>
              <a:t>tonsurans</a:t>
            </a:r>
            <a:r>
              <a:rPr lang="en-US" i="1" spc="-50" dirty="0"/>
              <a:t>,</a:t>
            </a:r>
            <a:r>
              <a:rPr lang="en-US" spc="-50" dirty="0"/>
              <a:t> or </a:t>
            </a:r>
            <a:r>
              <a:rPr lang="en-US" i="1" spc="-50" dirty="0" err="1"/>
              <a:t>Epidermophyton</a:t>
            </a:r>
            <a:r>
              <a:rPr lang="en-US" i="1" spc="-50" dirty="0"/>
              <a:t> </a:t>
            </a:r>
            <a:r>
              <a:rPr lang="en-US" i="1" spc="-50" dirty="0" err="1"/>
              <a:t>floccosum</a:t>
            </a:r>
            <a:endParaRPr lang="en-US" i="1" spc="-50" dirty="0"/>
          </a:p>
          <a:p>
            <a:pPr lvl="1"/>
            <a:r>
              <a:rPr lang="en-US" dirty="0"/>
              <a:t>Classic presentation: an annular lesion with raised borders and a clear center</a:t>
            </a:r>
          </a:p>
          <a:p>
            <a:pPr lvl="1"/>
            <a:r>
              <a:rPr lang="en-US" dirty="0"/>
              <a:t>Treatment: topical antifungal cream </a:t>
            </a:r>
          </a:p>
          <a:p>
            <a:r>
              <a:rPr lang="en-US" dirty="0"/>
              <a:t>Tinea </a:t>
            </a:r>
            <a:r>
              <a:rPr lang="en-US" dirty="0" err="1"/>
              <a:t>pedis</a:t>
            </a:r>
            <a:r>
              <a:rPr lang="en-US" dirty="0"/>
              <a:t> (athlete’s foot)</a:t>
            </a:r>
          </a:p>
          <a:p>
            <a:pPr lvl="1"/>
            <a:r>
              <a:rPr lang="en-US" spc="-50" dirty="0"/>
              <a:t>Caused by the dermatophytes </a:t>
            </a:r>
            <a:r>
              <a:rPr lang="en-US" i="1" spc="-50" dirty="0"/>
              <a:t>E. </a:t>
            </a:r>
            <a:r>
              <a:rPr lang="en-US" i="1" spc="-50" dirty="0" err="1"/>
              <a:t>floccosum</a:t>
            </a:r>
            <a:r>
              <a:rPr lang="en-US" i="1" spc="-50" dirty="0"/>
              <a:t>,</a:t>
            </a:r>
            <a:r>
              <a:rPr lang="en-US" spc="-50" dirty="0"/>
              <a:t> </a:t>
            </a:r>
            <a:r>
              <a:rPr lang="en-US" i="1" spc="-50" dirty="0"/>
              <a:t>T. rubrum, T. </a:t>
            </a:r>
            <a:r>
              <a:rPr lang="en-US" i="1" spc="-50" dirty="0" err="1"/>
              <a:t>mentagrophytes</a:t>
            </a:r>
            <a:r>
              <a:rPr lang="en-US" i="1" spc="-50" dirty="0"/>
              <a:t>,</a:t>
            </a:r>
            <a:r>
              <a:rPr lang="en-US" spc="-50" dirty="0"/>
              <a:t> and </a:t>
            </a:r>
            <a:r>
              <a:rPr lang="en-US" i="1" spc="-50" dirty="0"/>
              <a:t>C. </a:t>
            </a:r>
            <a:r>
              <a:rPr lang="en-US" i="1" spc="-50" dirty="0" err="1"/>
              <a:t>albicans</a:t>
            </a:r>
            <a:endParaRPr lang="en-US" i="1" spc="-50" dirty="0"/>
          </a:p>
          <a:p>
            <a:pPr lvl="1"/>
            <a:r>
              <a:rPr lang="en-US" dirty="0"/>
              <a:t>Treatment: topical antifungals </a:t>
            </a:r>
          </a:p>
        </p:txBody>
      </p:sp>
    </p:spTree>
    <p:extLst>
      <p:ext uri="{BB962C8B-B14F-4D97-AF65-F5344CB8AC3E}">
        <p14:creationId xmlns:p14="http://schemas.microsoft.com/office/powerpoint/2010/main" val="38322037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Fungal Skin Infections (continued_3)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Tinea versicolor (</a:t>
            </a:r>
            <a:r>
              <a:rPr lang="en-US" altLang="en-US" dirty="0" err="1"/>
              <a:t>pityriasis</a:t>
            </a:r>
            <a:r>
              <a:rPr lang="en-US" altLang="en-US" dirty="0"/>
              <a:t> versicolor) </a:t>
            </a:r>
          </a:p>
          <a:p>
            <a:pPr lvl="1"/>
            <a:r>
              <a:rPr lang="en-US" altLang="en-US" dirty="0"/>
              <a:t>Caused by </a:t>
            </a:r>
            <a:r>
              <a:rPr lang="en-US" altLang="en-US" i="1" dirty="0" err="1"/>
              <a:t>Pityrosporum</a:t>
            </a:r>
            <a:r>
              <a:rPr lang="en-US" altLang="en-US" i="1" dirty="0"/>
              <a:t> </a:t>
            </a:r>
            <a:r>
              <a:rPr lang="en-US" altLang="en-US" i="1" dirty="0" err="1"/>
              <a:t>orbiculare</a:t>
            </a:r>
            <a:r>
              <a:rPr lang="en-US" altLang="en-US" dirty="0"/>
              <a:t> (formerly called </a:t>
            </a:r>
            <a:r>
              <a:rPr lang="en-US" altLang="en-US" i="1" dirty="0" err="1"/>
              <a:t>Malassezia</a:t>
            </a:r>
            <a:r>
              <a:rPr lang="en-US" altLang="en-US" i="1" dirty="0"/>
              <a:t> furfur)</a:t>
            </a:r>
          </a:p>
          <a:p>
            <a:pPr lvl="1"/>
            <a:r>
              <a:rPr lang="en-US" altLang="en-US" dirty="0"/>
              <a:t>Treatment </a:t>
            </a:r>
          </a:p>
          <a:p>
            <a:pPr lvl="2"/>
            <a:r>
              <a:rPr lang="en-US" altLang="en-US" dirty="0"/>
              <a:t>Topical application of selenium sulfide shampoo (</a:t>
            </a:r>
            <a:r>
              <a:rPr lang="en-US" altLang="en-US" dirty="0" err="1"/>
              <a:t>Selsun</a:t>
            </a:r>
            <a:r>
              <a:rPr lang="en-US" altLang="en-US" dirty="0"/>
              <a:t>), or</a:t>
            </a:r>
          </a:p>
          <a:p>
            <a:pPr lvl="2"/>
            <a:r>
              <a:rPr lang="en-US" altLang="en-US" dirty="0"/>
              <a:t>Topical antifungal, commonly one of the </a:t>
            </a:r>
            <a:r>
              <a:rPr lang="en-US" altLang="en-US" dirty="0" err="1"/>
              <a:t>imidazoles</a:t>
            </a:r>
            <a:r>
              <a:rPr lang="en-US" altLang="en-US" dirty="0"/>
              <a:t> (miconazole, </a:t>
            </a:r>
            <a:r>
              <a:rPr lang="en-US" altLang="en-US" dirty="0" err="1"/>
              <a:t>clotrimazole</a:t>
            </a:r>
            <a:r>
              <a:rPr lang="en-US" altLang="en-US" dirty="0"/>
              <a:t>, </a:t>
            </a:r>
            <a:r>
              <a:rPr lang="en-US" altLang="en-US" dirty="0" err="1"/>
              <a:t>econazole</a:t>
            </a:r>
            <a:r>
              <a:rPr lang="en-US" alt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92853657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Fungal Skin Infections (continued_4)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Onychomycosis</a:t>
            </a:r>
          </a:p>
          <a:p>
            <a:pPr lvl="1"/>
            <a:r>
              <a:rPr lang="en-US" altLang="en-US" dirty="0"/>
              <a:t>Fungal infection of the nail, either fingernail or toenail</a:t>
            </a:r>
          </a:p>
          <a:p>
            <a:pPr lvl="1"/>
            <a:r>
              <a:rPr lang="en-US" altLang="en-US" dirty="0"/>
              <a:t>Months of a systemic antifungal medication (</a:t>
            </a:r>
            <a:r>
              <a:rPr lang="en-US" altLang="en-US" dirty="0" err="1"/>
              <a:t>griseofulvin</a:t>
            </a:r>
            <a:r>
              <a:rPr lang="en-US" altLang="en-US" dirty="0"/>
              <a:t>, ketoconazole, </a:t>
            </a:r>
            <a:r>
              <a:rPr lang="en-US" altLang="en-US" dirty="0" err="1"/>
              <a:t>itraconazole</a:t>
            </a:r>
            <a:r>
              <a:rPr lang="en-US" altLang="en-US" dirty="0"/>
              <a:t>, or terbinafine)</a:t>
            </a:r>
          </a:p>
          <a:p>
            <a:pPr lvl="1"/>
            <a:r>
              <a:rPr lang="en-US" altLang="en-US" dirty="0"/>
              <a:t>Topical </a:t>
            </a:r>
            <a:r>
              <a:rPr lang="en-US" altLang="en-US" dirty="0" err="1"/>
              <a:t>ciclopirox</a:t>
            </a:r>
            <a:r>
              <a:rPr lang="en-US" altLang="en-US" dirty="0"/>
              <a:t> nail </a:t>
            </a:r>
            <a:r>
              <a:rPr lang="en-US" altLang="en-US" dirty="0" err="1"/>
              <a:t>laquer</a:t>
            </a:r>
            <a:r>
              <a:rPr lang="en-US" altLang="en-US" dirty="0"/>
              <a:t> can be used or added to systemic antifungals</a:t>
            </a:r>
          </a:p>
        </p:txBody>
      </p:sp>
    </p:spTree>
    <p:extLst>
      <p:ext uri="{BB962C8B-B14F-4D97-AF65-F5344CB8AC3E}">
        <p14:creationId xmlns:p14="http://schemas.microsoft.com/office/powerpoint/2010/main" val="243169862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Skin Infections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Monitoring</a:t>
            </a:r>
          </a:p>
          <a:p>
            <a:pPr lvl="1"/>
            <a:r>
              <a:rPr lang="en-US" dirty="0"/>
              <a:t>Monitor effectiveness of medication.</a:t>
            </a:r>
          </a:p>
          <a:p>
            <a:pPr>
              <a:spcBef>
                <a:spcPts val="500"/>
              </a:spcBef>
            </a:pPr>
            <a:r>
              <a:rPr lang="en-US" dirty="0"/>
              <a:t>Outcome evaluation</a:t>
            </a:r>
          </a:p>
          <a:p>
            <a:pPr lvl="1">
              <a:spcBef>
                <a:spcPts val="500"/>
              </a:spcBef>
            </a:pPr>
            <a:r>
              <a:rPr lang="en-US" dirty="0"/>
              <a:t>Improvement should be noted for most infections fairly quickly. </a:t>
            </a:r>
          </a:p>
          <a:p>
            <a:pPr lvl="1">
              <a:spcBef>
                <a:spcPts val="500"/>
              </a:spcBef>
            </a:pPr>
            <a:r>
              <a:rPr lang="en-US" dirty="0"/>
              <a:t>Resistance should be suspected if not responding.</a:t>
            </a:r>
          </a:p>
          <a:p>
            <a:pPr>
              <a:spcBef>
                <a:spcPts val="500"/>
              </a:spcBef>
            </a:pPr>
            <a:r>
              <a:rPr lang="en-US" dirty="0"/>
              <a:t>Patient education</a:t>
            </a:r>
          </a:p>
          <a:p>
            <a:pPr lvl="1">
              <a:spcBef>
                <a:spcPts val="500"/>
              </a:spcBef>
            </a:pPr>
            <a:r>
              <a:rPr lang="en-US" dirty="0"/>
              <a:t>Proper medication use</a:t>
            </a:r>
          </a:p>
          <a:p>
            <a:pPr lvl="1">
              <a:spcBef>
                <a:spcPts val="500"/>
              </a:spcBef>
            </a:pPr>
            <a:r>
              <a:rPr lang="en-US" dirty="0"/>
              <a:t>Adherence </a:t>
            </a:r>
          </a:p>
        </p:txBody>
      </p:sp>
    </p:spTree>
    <p:extLst>
      <p:ext uri="{BB962C8B-B14F-4D97-AF65-F5344CB8AC3E}">
        <p14:creationId xmlns:p14="http://schemas.microsoft.com/office/powerpoint/2010/main" val="31949778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Dermatitis Pathophysiology (continued)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Diaper dermatitis</a:t>
            </a:r>
          </a:p>
          <a:p>
            <a:pPr lvl="1"/>
            <a:r>
              <a:rPr lang="en-US" dirty="0"/>
              <a:t>Irritation caused by contact with urine and feces</a:t>
            </a:r>
          </a:p>
          <a:p>
            <a:pPr lvl="1"/>
            <a:r>
              <a:rPr lang="en-US" dirty="0"/>
              <a:t>Candidiasis caused by </a:t>
            </a:r>
            <a:r>
              <a:rPr lang="en-US" i="1" dirty="0"/>
              <a:t>Candida </a:t>
            </a:r>
            <a:r>
              <a:rPr lang="en-US" i="1" dirty="0" err="1"/>
              <a:t>albicans</a:t>
            </a:r>
            <a:r>
              <a:rPr lang="en-US" dirty="0"/>
              <a:t> </a:t>
            </a:r>
          </a:p>
          <a:p>
            <a:r>
              <a:rPr lang="en-US" dirty="0"/>
              <a:t>Seborrheic dermatitis </a:t>
            </a:r>
          </a:p>
          <a:p>
            <a:pPr lvl="1"/>
            <a:r>
              <a:rPr lang="en-US" dirty="0"/>
              <a:t>Exact cause unknown </a:t>
            </a:r>
          </a:p>
        </p:txBody>
      </p:sp>
    </p:spTree>
    <p:extLst>
      <p:ext uri="{BB962C8B-B14F-4D97-AF65-F5344CB8AC3E}">
        <p14:creationId xmlns:p14="http://schemas.microsoft.com/office/powerpoint/2010/main" val="87781524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Skin Infestations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Pathophysiology </a:t>
            </a:r>
          </a:p>
          <a:p>
            <a:pPr lvl="1"/>
            <a:r>
              <a:rPr lang="en-US" altLang="en-US" dirty="0"/>
              <a:t>Infestations with lice (head, body, pubic area)</a:t>
            </a:r>
          </a:p>
          <a:p>
            <a:pPr lvl="1"/>
            <a:r>
              <a:rPr lang="en-US" altLang="en-US" dirty="0"/>
              <a:t>Scabies: mites burrow under skin </a:t>
            </a:r>
          </a:p>
          <a:p>
            <a:r>
              <a:rPr lang="en-US" altLang="en-US" dirty="0"/>
              <a:t>Goals of therapy</a:t>
            </a:r>
          </a:p>
          <a:p>
            <a:pPr lvl="1"/>
            <a:r>
              <a:rPr lang="en-US" altLang="en-US" dirty="0"/>
              <a:t>Eradicate the lice or scabies mite.</a:t>
            </a:r>
          </a:p>
          <a:p>
            <a:pPr lvl="1"/>
            <a:r>
              <a:rPr lang="en-US" altLang="en-US" dirty="0"/>
              <a:t>Educate patient and family about how to prevent further infestations.</a:t>
            </a:r>
          </a:p>
        </p:txBody>
      </p:sp>
    </p:spTree>
    <p:extLst>
      <p:ext uri="{BB962C8B-B14F-4D97-AF65-F5344CB8AC3E}">
        <p14:creationId xmlns:p14="http://schemas.microsoft.com/office/powerpoint/2010/main" val="212750821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Skin Infestations (continued_1)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Head lice treatment</a:t>
            </a:r>
          </a:p>
          <a:p>
            <a:pPr lvl="1"/>
            <a:r>
              <a:rPr lang="en-US" dirty="0" err="1"/>
              <a:t>Pyrethrins</a:t>
            </a:r>
            <a:r>
              <a:rPr lang="en-US" dirty="0"/>
              <a:t> and permethrin</a:t>
            </a:r>
          </a:p>
          <a:p>
            <a:pPr lvl="1"/>
            <a:r>
              <a:rPr lang="en-US" dirty="0"/>
              <a:t>Benzoyl alcohol (</a:t>
            </a:r>
            <a:r>
              <a:rPr lang="en-US" dirty="0" err="1"/>
              <a:t>Ulesfia</a:t>
            </a:r>
            <a:r>
              <a:rPr lang="en-US" dirty="0"/>
              <a:t>) </a:t>
            </a:r>
          </a:p>
          <a:p>
            <a:pPr lvl="1"/>
            <a:r>
              <a:rPr lang="en-US" dirty="0"/>
              <a:t>Second-line drugs: </a:t>
            </a:r>
            <a:r>
              <a:rPr lang="en-US" dirty="0" err="1"/>
              <a:t>lindane</a:t>
            </a:r>
            <a:r>
              <a:rPr lang="en-US" dirty="0"/>
              <a:t> and malathion (</a:t>
            </a:r>
            <a:r>
              <a:rPr lang="en-US" dirty="0" err="1"/>
              <a:t>Ovide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Nit removal</a:t>
            </a:r>
          </a:p>
          <a:p>
            <a:pPr lvl="1"/>
            <a:r>
              <a:rPr lang="en-US" dirty="0"/>
              <a:t>Re-treatment in 1 week if any signs of lice</a:t>
            </a:r>
          </a:p>
          <a:p>
            <a:r>
              <a:rPr lang="en-US" dirty="0"/>
              <a:t>Body lice</a:t>
            </a:r>
          </a:p>
          <a:p>
            <a:pPr lvl="1"/>
            <a:r>
              <a:rPr lang="en-US" dirty="0"/>
              <a:t>Topical</a:t>
            </a:r>
            <a:r>
              <a:rPr lang="en-US" b="1" dirty="0"/>
              <a:t> </a:t>
            </a:r>
            <a:r>
              <a:rPr lang="en-US" dirty="0" err="1"/>
              <a:t>lindane</a:t>
            </a:r>
            <a:r>
              <a:rPr lang="en-US" dirty="0"/>
              <a:t> and permethrin</a:t>
            </a:r>
          </a:p>
        </p:txBody>
      </p:sp>
    </p:spTree>
    <p:extLst>
      <p:ext uri="{BB962C8B-B14F-4D97-AF65-F5344CB8AC3E}">
        <p14:creationId xmlns:p14="http://schemas.microsoft.com/office/powerpoint/2010/main" val="139446127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Skin Infestations (continued_2)</a:t>
            </a: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Pubic lice</a:t>
            </a:r>
          </a:p>
          <a:p>
            <a:pPr lvl="1"/>
            <a:r>
              <a:rPr lang="en-US" dirty="0"/>
              <a:t>Topical </a:t>
            </a:r>
            <a:r>
              <a:rPr lang="en-US" dirty="0" err="1"/>
              <a:t>lindane</a:t>
            </a:r>
            <a:r>
              <a:rPr lang="en-US" dirty="0"/>
              <a:t>, </a:t>
            </a:r>
            <a:r>
              <a:rPr lang="en-US" dirty="0" err="1"/>
              <a:t>pyrethrin</a:t>
            </a:r>
            <a:r>
              <a:rPr lang="en-US" dirty="0"/>
              <a:t>, and permethrin</a:t>
            </a:r>
          </a:p>
          <a:p>
            <a:r>
              <a:rPr lang="en-US" altLang="en-US" dirty="0"/>
              <a:t>Scabies</a:t>
            </a:r>
          </a:p>
          <a:p>
            <a:pPr lvl="1"/>
            <a:r>
              <a:rPr lang="en-US" altLang="en-US" dirty="0"/>
              <a:t>Treat with permethrin or </a:t>
            </a:r>
            <a:r>
              <a:rPr lang="en-US" altLang="en-US" dirty="0" err="1"/>
              <a:t>lindane</a:t>
            </a:r>
            <a:r>
              <a:rPr lang="en-US" altLang="en-US" dirty="0"/>
              <a:t>.</a:t>
            </a:r>
          </a:p>
          <a:p>
            <a:pPr lvl="1"/>
            <a:r>
              <a:rPr lang="en-US" altLang="en-US" dirty="0"/>
              <a:t>Adults can be treated with </a:t>
            </a:r>
            <a:r>
              <a:rPr lang="en-US" altLang="en-US" dirty="0" err="1"/>
              <a:t>crotamiton</a:t>
            </a:r>
            <a:r>
              <a:rPr lang="en-US" altLang="en-US" dirty="0"/>
              <a:t>.</a:t>
            </a:r>
          </a:p>
          <a:p>
            <a:pPr lvl="1"/>
            <a:r>
              <a:rPr lang="en-US" altLang="en-US" dirty="0"/>
              <a:t>Oral </a:t>
            </a:r>
            <a:r>
              <a:rPr lang="en-US" altLang="en-US" dirty="0" err="1"/>
              <a:t>ivermectin</a:t>
            </a:r>
            <a:r>
              <a:rPr lang="en-US" altLang="en-US" dirty="0"/>
              <a:t> is first-line for crusted scabies. </a:t>
            </a:r>
          </a:p>
          <a:p>
            <a:pPr lvl="1"/>
            <a:r>
              <a:rPr lang="en-US" altLang="en-US" dirty="0"/>
              <a:t>Treat all family members even if asymptomatic. </a:t>
            </a:r>
          </a:p>
          <a:p>
            <a:pPr lvl="1"/>
            <a:r>
              <a:rPr lang="en-US" altLang="en-US" dirty="0"/>
              <a:t>One treatment is curative.</a:t>
            </a:r>
          </a:p>
        </p:txBody>
      </p:sp>
    </p:spTree>
    <p:extLst>
      <p:ext uri="{BB962C8B-B14F-4D97-AF65-F5344CB8AC3E}">
        <p14:creationId xmlns:p14="http://schemas.microsoft.com/office/powerpoint/2010/main" val="329722567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Skin Infestations (continued_3)</a:t>
            </a:r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altLang="en-US" dirty="0"/>
              <a:t>Topical corticosteroids are used for itching and inflammation.</a:t>
            </a:r>
          </a:p>
          <a:p>
            <a:pPr lvl="1"/>
            <a:r>
              <a:rPr lang="en-US" altLang="en-US" dirty="0"/>
              <a:t>Prolonged healing phase is common.</a:t>
            </a:r>
          </a:p>
          <a:p>
            <a:r>
              <a:rPr lang="en-US" altLang="en-US" dirty="0"/>
              <a:t>Monitoring </a:t>
            </a:r>
          </a:p>
          <a:p>
            <a:pPr lvl="1"/>
            <a:r>
              <a:rPr lang="en-US" altLang="en-US" dirty="0"/>
              <a:t>Appropriate use of medications</a:t>
            </a:r>
          </a:p>
          <a:p>
            <a:r>
              <a:rPr lang="en-US" altLang="en-US" dirty="0"/>
              <a:t>Outcome evaluation</a:t>
            </a:r>
          </a:p>
          <a:p>
            <a:pPr lvl="1"/>
            <a:r>
              <a:rPr lang="en-US" altLang="en-US" dirty="0"/>
              <a:t>Eradication of lice or scabies</a:t>
            </a:r>
          </a:p>
        </p:txBody>
      </p:sp>
    </p:spTree>
    <p:extLst>
      <p:ext uri="{BB962C8B-B14F-4D97-AF65-F5344CB8AC3E}">
        <p14:creationId xmlns:p14="http://schemas.microsoft.com/office/powerpoint/2010/main" val="209201171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Skin Infestations (continued_4)</a:t>
            </a:r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Patient education</a:t>
            </a:r>
          </a:p>
          <a:p>
            <a:pPr lvl="1"/>
            <a:r>
              <a:rPr lang="en-US" altLang="en-US" dirty="0"/>
              <a:t>Appropriate use of medication</a:t>
            </a:r>
          </a:p>
          <a:p>
            <a:pPr lvl="1"/>
            <a:r>
              <a:rPr lang="en-US" altLang="en-US" dirty="0"/>
              <a:t>Environmental measures</a:t>
            </a:r>
          </a:p>
        </p:txBody>
      </p:sp>
    </p:spTree>
    <p:extLst>
      <p:ext uri="{BB962C8B-B14F-4D97-AF65-F5344CB8AC3E}">
        <p14:creationId xmlns:p14="http://schemas.microsoft.com/office/powerpoint/2010/main" val="417652848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Alopecia Androgenetica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610600" cy="5029200"/>
          </a:xfrm>
        </p:spPr>
        <p:txBody>
          <a:bodyPr/>
          <a:lstStyle/>
          <a:p>
            <a:r>
              <a:rPr lang="en-US" dirty="0"/>
              <a:t>Pathophysiology </a:t>
            </a:r>
          </a:p>
          <a:p>
            <a:pPr lvl="1"/>
            <a:r>
              <a:rPr lang="en-US" dirty="0"/>
              <a:t>Common male pattern baldness is genetically determined.</a:t>
            </a:r>
          </a:p>
          <a:p>
            <a:pPr lvl="1"/>
            <a:r>
              <a:rPr lang="en-US" dirty="0"/>
              <a:t>Women with increased androgen levels will have male pattern baldness.</a:t>
            </a:r>
          </a:p>
          <a:p>
            <a:r>
              <a:rPr lang="en-US" dirty="0"/>
              <a:t>Goals of treatment</a:t>
            </a:r>
          </a:p>
          <a:p>
            <a:pPr lvl="1"/>
            <a:r>
              <a:rPr lang="en-US" dirty="0"/>
              <a:t>Moderate to dense hair growth with continued use of topical </a:t>
            </a:r>
            <a:r>
              <a:rPr lang="en-US" dirty="0" err="1"/>
              <a:t>minoxidil</a:t>
            </a:r>
            <a:r>
              <a:rPr lang="en-US" dirty="0"/>
              <a:t> (Rogaine) for at least 4 months</a:t>
            </a:r>
          </a:p>
          <a:p>
            <a:pPr lvl="1"/>
            <a:r>
              <a:rPr lang="en-US" dirty="0"/>
              <a:t>Increased hair growth after 3 months of treatment with finasteride (</a:t>
            </a:r>
            <a:r>
              <a:rPr lang="en-US" dirty="0" err="1"/>
              <a:t>Propecia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59377782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Alopecia </a:t>
            </a:r>
            <a:r>
              <a:rPr lang="en-US" altLang="en-US" dirty="0" err="1"/>
              <a:t>Androgenetica</a:t>
            </a:r>
            <a:r>
              <a:rPr lang="en-US" altLang="en-US" dirty="0"/>
              <a:t> (continued_1)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7848600" cy="5029200"/>
          </a:xfrm>
        </p:spPr>
        <p:txBody>
          <a:bodyPr/>
          <a:lstStyle/>
          <a:p>
            <a:r>
              <a:rPr lang="en-US" dirty="0"/>
              <a:t>Rational drug selection </a:t>
            </a:r>
          </a:p>
          <a:p>
            <a:pPr lvl="1"/>
            <a:r>
              <a:rPr lang="en-US" dirty="0"/>
              <a:t>Topical </a:t>
            </a:r>
            <a:r>
              <a:rPr lang="en-US" dirty="0" err="1"/>
              <a:t>minoxidil</a:t>
            </a:r>
            <a:endParaRPr lang="en-US" dirty="0"/>
          </a:p>
          <a:p>
            <a:pPr lvl="2"/>
            <a:r>
              <a:rPr lang="en-US" dirty="0"/>
              <a:t>Applied twice daily to scalp </a:t>
            </a:r>
          </a:p>
          <a:p>
            <a:pPr lvl="2"/>
            <a:r>
              <a:rPr lang="en-US" dirty="0"/>
              <a:t>If discontinued, hair will shed in 3 to 4 months</a:t>
            </a:r>
          </a:p>
          <a:p>
            <a:pPr lvl="1"/>
            <a:r>
              <a:rPr lang="en-US" dirty="0"/>
              <a:t>Systemic finasteride </a:t>
            </a:r>
          </a:p>
          <a:p>
            <a:pPr lvl="2"/>
            <a:r>
              <a:rPr lang="en-US" dirty="0"/>
              <a:t>Type II 5-alpha reductase–specific inhibitor </a:t>
            </a:r>
          </a:p>
          <a:p>
            <a:pPr lvl="2"/>
            <a:r>
              <a:rPr lang="en-US" dirty="0"/>
              <a:t>Daily treatment with full treatment effect after 6 to 12 months of use</a:t>
            </a:r>
          </a:p>
        </p:txBody>
      </p:sp>
    </p:spTree>
    <p:extLst>
      <p:ext uri="{BB962C8B-B14F-4D97-AF65-F5344CB8AC3E}">
        <p14:creationId xmlns:p14="http://schemas.microsoft.com/office/powerpoint/2010/main" val="24233450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Alopecia </a:t>
            </a:r>
            <a:r>
              <a:rPr lang="en-US" altLang="en-US" dirty="0" err="1"/>
              <a:t>Androgenetica</a:t>
            </a:r>
            <a:r>
              <a:rPr lang="en-US" altLang="en-US" dirty="0"/>
              <a:t> (continued_2)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/>
            <a:r>
              <a:rPr lang="en-US" dirty="0"/>
              <a:t>Not prescribed for patients with hepatic dysfunction or elevated prostate-specific antigen</a:t>
            </a:r>
          </a:p>
          <a:p>
            <a:pPr lvl="2"/>
            <a:r>
              <a:rPr lang="en-US" dirty="0"/>
              <a:t>Pregnancy category X</a:t>
            </a:r>
          </a:p>
          <a:p>
            <a:pPr lvl="2"/>
            <a:r>
              <a:rPr lang="en-US" dirty="0"/>
              <a:t>Must avoid exposure to semen if planning pregnancy</a:t>
            </a:r>
          </a:p>
        </p:txBody>
      </p:sp>
    </p:spTree>
    <p:extLst>
      <p:ext uri="{BB962C8B-B14F-4D97-AF65-F5344CB8AC3E}">
        <p14:creationId xmlns:p14="http://schemas.microsoft.com/office/powerpoint/2010/main" val="254136119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Alopecia </a:t>
            </a:r>
            <a:r>
              <a:rPr lang="en-US" altLang="en-US" dirty="0" err="1"/>
              <a:t>Androgenetica</a:t>
            </a:r>
            <a:r>
              <a:rPr lang="en-US" altLang="en-US" dirty="0"/>
              <a:t> (continued_3)</a:t>
            </a: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Monitoring</a:t>
            </a:r>
          </a:p>
          <a:p>
            <a:pPr lvl="1"/>
            <a:r>
              <a:rPr lang="en-US" altLang="en-US"/>
              <a:t>Minoxidil </a:t>
            </a:r>
          </a:p>
          <a:p>
            <a:pPr lvl="2"/>
            <a:r>
              <a:rPr lang="en-US" altLang="en-US"/>
              <a:t>May cause dermatitis</a:t>
            </a:r>
          </a:p>
          <a:p>
            <a:pPr lvl="2"/>
            <a:r>
              <a:rPr lang="en-US" altLang="en-US"/>
              <a:t>Need to monitor for adverse cardiac effects</a:t>
            </a:r>
          </a:p>
          <a:p>
            <a:pPr lvl="1"/>
            <a:r>
              <a:rPr lang="en-US" altLang="en-US"/>
              <a:t>Finasteride </a:t>
            </a:r>
          </a:p>
          <a:p>
            <a:pPr lvl="2"/>
            <a:r>
              <a:rPr lang="en-US" altLang="en-US"/>
              <a:t>Sexual dysfunction</a:t>
            </a:r>
          </a:p>
          <a:p>
            <a:pPr lvl="2"/>
            <a:r>
              <a:rPr lang="en-US" altLang="en-US"/>
              <a:t>Digital prostate examination</a:t>
            </a:r>
          </a:p>
          <a:p>
            <a:pPr lvl="2"/>
            <a:r>
              <a:rPr lang="en-US" altLang="en-US"/>
              <a:t>Prostate-specific antigen (PSA) levels </a:t>
            </a:r>
          </a:p>
          <a:p>
            <a:pPr lvl="2"/>
            <a:r>
              <a:rPr lang="en-US" altLang="en-US"/>
              <a:t>Pregnancy prevention in partner</a:t>
            </a:r>
          </a:p>
        </p:txBody>
      </p:sp>
    </p:spTree>
    <p:extLst>
      <p:ext uri="{BB962C8B-B14F-4D97-AF65-F5344CB8AC3E}">
        <p14:creationId xmlns:p14="http://schemas.microsoft.com/office/powerpoint/2010/main" val="277659833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Alopecia </a:t>
            </a:r>
            <a:r>
              <a:rPr lang="en-US" altLang="en-US" dirty="0" err="1"/>
              <a:t>Androgenetica</a:t>
            </a:r>
            <a:r>
              <a:rPr lang="en-US" altLang="en-US" dirty="0"/>
              <a:t> (continued_4) </a:t>
            </a: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Outcome evaluation</a:t>
            </a:r>
          </a:p>
          <a:p>
            <a:pPr lvl="1"/>
            <a:r>
              <a:rPr lang="en-US" altLang="en-US"/>
              <a:t>Takes 3 to 4 months to determine effectiveness</a:t>
            </a:r>
          </a:p>
          <a:p>
            <a:r>
              <a:rPr lang="en-US" altLang="en-US"/>
              <a:t>Patient education</a:t>
            </a:r>
          </a:p>
          <a:p>
            <a:pPr lvl="1"/>
            <a:r>
              <a:rPr lang="en-US" altLang="en-US"/>
              <a:t>Pathophysiology of male-pattern baldness</a:t>
            </a:r>
          </a:p>
          <a:p>
            <a:pPr lvl="1"/>
            <a:r>
              <a:rPr lang="en-US" altLang="en-US"/>
              <a:t>Appropriate use of medications</a:t>
            </a:r>
          </a:p>
          <a:p>
            <a:pPr lvl="1"/>
            <a:r>
              <a:rPr lang="en-US" altLang="en-US"/>
              <a:t>Pregnancy precautions with finasteride</a:t>
            </a:r>
          </a:p>
        </p:txBody>
      </p:sp>
    </p:spTree>
    <p:extLst>
      <p:ext uri="{BB962C8B-B14F-4D97-AF65-F5344CB8AC3E}">
        <p14:creationId xmlns:p14="http://schemas.microsoft.com/office/powerpoint/2010/main" val="10132728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Dermatitis: Goals of Treatment 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Decreasing inflammation and discomfort caused by dermatitis </a:t>
            </a:r>
          </a:p>
        </p:txBody>
      </p:sp>
    </p:spTree>
    <p:extLst>
      <p:ext uri="{BB962C8B-B14F-4D97-AF65-F5344CB8AC3E}">
        <p14:creationId xmlns:p14="http://schemas.microsoft.com/office/powerpoint/2010/main" val="25636805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Dermatitis: Rational Drug Selection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534400" cy="5029200"/>
          </a:xfrm>
        </p:spPr>
        <p:txBody>
          <a:bodyPr/>
          <a:lstStyle/>
          <a:p>
            <a:r>
              <a:rPr lang="en-US" dirty="0"/>
              <a:t>Eczema: acute exacerbations </a:t>
            </a:r>
          </a:p>
          <a:p>
            <a:pPr lvl="1"/>
            <a:r>
              <a:rPr lang="en-US" dirty="0"/>
              <a:t>Topical corticosteroids	</a:t>
            </a:r>
          </a:p>
          <a:p>
            <a:pPr lvl="2"/>
            <a:r>
              <a:rPr lang="en-US" dirty="0"/>
              <a:t>Low, intermediate, high, and super-high potency</a:t>
            </a:r>
          </a:p>
          <a:p>
            <a:pPr lvl="2"/>
            <a:r>
              <a:rPr lang="en-US" dirty="0"/>
              <a:t>Avoid high and super-high potency in children </a:t>
            </a:r>
          </a:p>
          <a:p>
            <a:pPr lvl="1"/>
            <a:r>
              <a:rPr lang="en-US" dirty="0"/>
              <a:t>Oral corticosteroids</a:t>
            </a:r>
          </a:p>
          <a:p>
            <a:pPr lvl="1"/>
            <a:r>
              <a:rPr lang="en-US" dirty="0" err="1"/>
              <a:t>Immunomodulators</a:t>
            </a:r>
            <a:endParaRPr lang="en-US" dirty="0"/>
          </a:p>
          <a:p>
            <a:pPr lvl="2"/>
            <a:r>
              <a:rPr lang="en-US" dirty="0" err="1"/>
              <a:t>Pimecrolimus</a:t>
            </a:r>
            <a:r>
              <a:rPr lang="en-US" dirty="0"/>
              <a:t> (</a:t>
            </a:r>
            <a:r>
              <a:rPr lang="en-US" dirty="0" err="1"/>
              <a:t>Elidel</a:t>
            </a:r>
            <a:r>
              <a:rPr lang="en-US" dirty="0"/>
              <a:t>) and tacrolimus (</a:t>
            </a:r>
            <a:r>
              <a:rPr lang="en-US" dirty="0" err="1"/>
              <a:t>Protopic</a:t>
            </a:r>
            <a:r>
              <a:rPr lang="en-US" dirty="0"/>
              <a:t>)</a:t>
            </a:r>
          </a:p>
          <a:p>
            <a:pPr lvl="2"/>
            <a:r>
              <a:rPr lang="en-US" dirty="0"/>
              <a:t>Second line after topical corticosteroids</a:t>
            </a:r>
          </a:p>
          <a:p>
            <a:pPr lvl="2"/>
            <a:r>
              <a:rPr lang="en-US" dirty="0"/>
              <a:t>Black Box warning regarding rare malignancy</a:t>
            </a:r>
          </a:p>
        </p:txBody>
      </p:sp>
    </p:spTree>
    <p:extLst>
      <p:ext uri="{BB962C8B-B14F-4D97-AF65-F5344CB8AC3E}">
        <p14:creationId xmlns:p14="http://schemas.microsoft.com/office/powerpoint/2010/main" val="4246360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762000" y="-10335"/>
            <a:ext cx="8229600" cy="1089529"/>
          </a:xfrm>
        </p:spPr>
        <p:txBody>
          <a:bodyPr/>
          <a:lstStyle/>
          <a:p>
            <a:r>
              <a:rPr lang="en-US" altLang="en-US" dirty="0"/>
              <a:t>Dermatitis: Rational Drug Selection (continued_1)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err="1"/>
              <a:t>Antipruritics</a:t>
            </a:r>
            <a:r>
              <a:rPr lang="en-US" dirty="0"/>
              <a:t> </a:t>
            </a:r>
          </a:p>
          <a:p>
            <a:pPr lvl="2"/>
            <a:r>
              <a:rPr lang="en-US" dirty="0"/>
              <a:t>Oral antihistamines (diphenhydramine, hydroxyzine, cetirizine)</a:t>
            </a:r>
          </a:p>
          <a:p>
            <a:pPr lvl="2"/>
            <a:r>
              <a:rPr lang="en-US" dirty="0"/>
              <a:t>Doxepin orally or topically</a:t>
            </a:r>
          </a:p>
          <a:p>
            <a:pPr lvl="2"/>
            <a:r>
              <a:rPr lang="en-US" dirty="0"/>
              <a:t>Aveeno cream, </a:t>
            </a:r>
            <a:r>
              <a:rPr lang="en-US" dirty="0" err="1"/>
              <a:t>Moisturel</a:t>
            </a:r>
            <a:r>
              <a:rPr lang="en-US" dirty="0"/>
              <a:t> cream</a:t>
            </a:r>
          </a:p>
          <a:p>
            <a:pPr lvl="1"/>
            <a:r>
              <a:rPr lang="en-US" dirty="0"/>
              <a:t>Emollients </a:t>
            </a:r>
          </a:p>
          <a:p>
            <a:pPr lvl="1"/>
            <a:r>
              <a:rPr lang="en-US" dirty="0"/>
              <a:t>Antibiotics </a:t>
            </a:r>
          </a:p>
        </p:txBody>
      </p:sp>
    </p:spTree>
    <p:extLst>
      <p:ext uri="{BB962C8B-B14F-4D97-AF65-F5344CB8AC3E}">
        <p14:creationId xmlns:p14="http://schemas.microsoft.com/office/powerpoint/2010/main" val="15454882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762000" y="-10335"/>
            <a:ext cx="8229600" cy="1089529"/>
          </a:xfrm>
        </p:spPr>
        <p:txBody>
          <a:bodyPr/>
          <a:lstStyle/>
          <a:p>
            <a:r>
              <a:rPr lang="en-US" altLang="en-US" dirty="0"/>
              <a:t>Dermatitis: Rational Drug Selection (continued_2) 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Eczema: long-term therapy</a:t>
            </a:r>
          </a:p>
          <a:p>
            <a:pPr lvl="1"/>
            <a:r>
              <a:rPr lang="en-US" altLang="en-US"/>
              <a:t>Emollients</a:t>
            </a:r>
          </a:p>
          <a:p>
            <a:pPr lvl="2"/>
            <a:r>
              <a:rPr lang="en-US" altLang="en-US"/>
              <a:t>Moisturizers, lubricants, and emollients help retain water in the skin. </a:t>
            </a:r>
          </a:p>
          <a:p>
            <a:pPr lvl="2"/>
            <a:r>
              <a:rPr lang="en-US" altLang="en-US"/>
              <a:t>Apply 4 times/day.</a:t>
            </a:r>
          </a:p>
          <a:p>
            <a:pPr lvl="1"/>
            <a:r>
              <a:rPr lang="en-US" altLang="en-US"/>
              <a:t>Nonpharmacological measures</a:t>
            </a:r>
          </a:p>
          <a:p>
            <a:pPr lvl="2"/>
            <a:r>
              <a:rPr lang="en-US" altLang="en-US"/>
              <a:t>Hydrating baths</a:t>
            </a:r>
          </a:p>
          <a:p>
            <a:pPr lvl="2"/>
            <a:r>
              <a:rPr lang="en-US" altLang="en-US"/>
              <a:t>Avoiding offending agents </a:t>
            </a:r>
          </a:p>
        </p:txBody>
      </p:sp>
    </p:spTree>
    <p:extLst>
      <p:ext uri="{BB962C8B-B14F-4D97-AF65-F5344CB8AC3E}">
        <p14:creationId xmlns:p14="http://schemas.microsoft.com/office/powerpoint/2010/main" val="40125972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762000" y="-10335"/>
            <a:ext cx="8229600" cy="1089529"/>
          </a:xfrm>
        </p:spPr>
        <p:txBody>
          <a:bodyPr/>
          <a:lstStyle/>
          <a:p>
            <a:r>
              <a:rPr lang="en-US" altLang="en-US" dirty="0"/>
              <a:t>Dermatitis: Rational Drug Selection (continued_3) 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610600" cy="5029200"/>
          </a:xfrm>
        </p:spPr>
        <p:txBody>
          <a:bodyPr/>
          <a:lstStyle/>
          <a:p>
            <a:r>
              <a:rPr lang="en-US" altLang="en-US" dirty="0"/>
              <a:t>Contact dermatitis</a:t>
            </a:r>
          </a:p>
          <a:p>
            <a:pPr lvl="1">
              <a:spcBef>
                <a:spcPts val="200"/>
              </a:spcBef>
            </a:pPr>
            <a:r>
              <a:rPr lang="en-US" altLang="en-US" dirty="0"/>
              <a:t>Topical corticosteroids</a:t>
            </a:r>
          </a:p>
          <a:p>
            <a:pPr lvl="1">
              <a:spcBef>
                <a:spcPts val="200"/>
              </a:spcBef>
            </a:pPr>
            <a:r>
              <a:rPr lang="en-US" altLang="en-US" dirty="0"/>
              <a:t>Oral corticosteroids </a:t>
            </a:r>
          </a:p>
          <a:p>
            <a:pPr lvl="2">
              <a:spcBef>
                <a:spcPts val="200"/>
              </a:spcBef>
            </a:pPr>
            <a:r>
              <a:rPr lang="en-US" altLang="en-US" dirty="0"/>
              <a:t>May need 2 to 3 weeks of therapy </a:t>
            </a:r>
          </a:p>
          <a:p>
            <a:pPr lvl="1">
              <a:spcBef>
                <a:spcPts val="200"/>
              </a:spcBef>
            </a:pPr>
            <a:r>
              <a:rPr lang="en-US" altLang="en-US" dirty="0"/>
              <a:t>Wet dressings or baths</a:t>
            </a:r>
          </a:p>
          <a:p>
            <a:pPr lvl="2">
              <a:spcBef>
                <a:spcPts val="200"/>
              </a:spcBef>
            </a:pPr>
            <a:r>
              <a:rPr lang="en-US" altLang="en-US" dirty="0"/>
              <a:t>Aluminum acetate solution (</a:t>
            </a:r>
            <a:r>
              <a:rPr lang="en-US" altLang="en-US" dirty="0" err="1"/>
              <a:t>Burow’s</a:t>
            </a:r>
            <a:r>
              <a:rPr lang="en-US" altLang="en-US" dirty="0"/>
              <a:t>, </a:t>
            </a:r>
            <a:r>
              <a:rPr lang="en-US" altLang="en-US" dirty="0" err="1"/>
              <a:t>Domeboro</a:t>
            </a:r>
            <a:r>
              <a:rPr lang="en-US" altLang="en-US" dirty="0"/>
              <a:t>) is an </a:t>
            </a:r>
            <a:r>
              <a:rPr lang="en-US" altLang="en-US" spc="-30" dirty="0"/>
              <a:t>astringent wet dressing applied for 30 minutes 4 times/day. </a:t>
            </a:r>
          </a:p>
          <a:p>
            <a:pPr lvl="2">
              <a:spcBef>
                <a:spcPts val="200"/>
              </a:spcBef>
            </a:pPr>
            <a:r>
              <a:rPr lang="en-US" altLang="en-US" dirty="0"/>
              <a:t>Baths contain colloidal oatmeal solids (Aveeno) or oils (Alpha Keri bath oil, Lubriderm bath oil). </a:t>
            </a:r>
          </a:p>
        </p:txBody>
      </p:sp>
    </p:spTree>
    <p:extLst>
      <p:ext uri="{BB962C8B-B14F-4D97-AF65-F5344CB8AC3E}">
        <p14:creationId xmlns:p14="http://schemas.microsoft.com/office/powerpoint/2010/main" val="1502663421"/>
      </p:ext>
    </p:extLst>
  </p:cSld>
  <p:clrMapOvr>
    <a:masterClrMapping/>
  </p:clrMapOvr>
</p:sld>
</file>

<file path=ppt/theme/theme1.xml><?xml version="1.0" encoding="utf-8"?>
<a:theme xmlns:a="http://schemas.openxmlformats.org/drawingml/2006/main" name="FAD_Nursing_Template_Sample">
  <a:themeElements>
    <a:clrScheme name="FAD Nursing">
      <a:dk1>
        <a:srgbClr val="737373"/>
      </a:dk1>
      <a:lt1>
        <a:sysClr val="window" lastClr="FFFFFF"/>
      </a:lt1>
      <a:dk2>
        <a:srgbClr val="28805C"/>
      </a:dk2>
      <a:lt2>
        <a:srgbClr val="FFFFFF"/>
      </a:lt2>
      <a:accent1>
        <a:srgbClr val="28805C"/>
      </a:accent1>
      <a:accent2>
        <a:srgbClr val="737373"/>
      </a:accent2>
      <a:accent3>
        <a:srgbClr val="D99C21"/>
      </a:accent3>
      <a:accent4>
        <a:srgbClr val="C00000"/>
      </a:accent4>
      <a:accent5>
        <a:srgbClr val="BFBFBF"/>
      </a:accent5>
      <a:accent6>
        <a:srgbClr val="C2ECDB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8" id="{91B66E46-3F3C-49C2-9025-2800839DEA96}" vid="{348BD038-7B76-4A48-9886-575F33252EE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074F316A9D19642AFB347C36D63796C" ma:contentTypeVersion="5" ma:contentTypeDescription="Create a new document." ma:contentTypeScope="" ma:versionID="cad381adda5b2ce407c58584fcfb8d10">
  <xsd:schema xmlns:xsd="http://www.w3.org/2001/XMLSchema" xmlns:xs="http://www.w3.org/2001/XMLSchema" xmlns:p="http://schemas.microsoft.com/office/2006/metadata/properties" xmlns:ns2="71d46e88-8733-4645-9284-85cf006978cc" xmlns:ns3="88135b7f-3fab-49b6-8009-71309f2107a8" targetNamespace="http://schemas.microsoft.com/office/2006/metadata/properties" ma:root="true" ma:fieldsID="8417b20f22cd2cb04f08b6ff97a2b690" ns2:_="" ns3:_="">
    <xsd:import namespace="71d46e88-8733-4645-9284-85cf006978cc"/>
    <xsd:import namespace="88135b7f-3fab-49b6-8009-71309f2107a8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Category" minOccurs="0"/>
                <xsd:element ref="ns3:Sub_x002d_Category" minOccurs="0"/>
                <xsd:element ref="ns3:SortOrder" minOccurs="0"/>
                <xsd:element ref="ns3:v7hm" minOccurs="0"/>
                <xsd:element ref="ns3:Tertiary_x0020_Categor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d46e88-8733-4645-9284-85cf006978cc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135b7f-3fab-49b6-8009-71309f2107a8" elementFormDefault="qualified">
    <xsd:import namespace="http://schemas.microsoft.com/office/2006/documentManagement/types"/>
    <xsd:import namespace="http://schemas.microsoft.com/office/infopath/2007/PartnerControls"/>
    <xsd:element name="Category" ma:index="11" nillable="true" ma:displayName="Category" ma:format="Dropdown" ma:internalName="Category">
      <xsd:simpleType>
        <xsd:union memberTypes="dms:Text">
          <xsd:simpleType>
            <xsd:restriction base="dms:Choice">
              <xsd:enumeration value="Additional Images"/>
              <xsd:enumeration value="DavisAdvantage"/>
              <xsd:enumeration value="DavisEdge"/>
              <xsd:enumeration value="DavisForward - internal use only"/>
              <xsd:enumeration value="DavisPlus"/>
              <xsd:enumeration value="Dental Care Decisions"/>
              <xsd:enumeration value="Dosage Calc"/>
              <xsd:enumeration value="F.A. Davis"/>
              <xsd:enumeration value="Fitness Decisions"/>
              <xsd:enumeration value="Kines in Action"/>
              <xsd:enumeration value="Medical Coding Lab"/>
              <xsd:enumeration value="Medical Language Lab"/>
              <xsd:enumeration value="Tabers"/>
            </xsd:restriction>
          </xsd:simpleType>
        </xsd:union>
      </xsd:simpleType>
    </xsd:element>
    <xsd:element name="Sub_x002d_Category" ma:index="12" nillable="true" ma:displayName="Sub-Category" ma:format="Dropdown" ma:internalName="Sub_x002d_Category">
      <xsd:simpleType>
        <xsd:union memberTypes="dms:Text">
          <xsd:simpleType>
            <xsd:restriction base="dms:Choice">
              <xsd:enumeration value="Branding Guide (attachment)"/>
              <xsd:enumeration value="DA Logos"/>
              <xsd:enumeration value="DA Powerpoint Presentation"/>
              <xsd:enumeration value="DC Logo"/>
              <xsd:enumeration value="DC Powerpoint Presentation"/>
              <xsd:enumeration value="DCD Logo"/>
              <xsd:enumeration value="DCD Powerpoint Presentation"/>
              <xsd:enumeration value="DE Logos"/>
              <xsd:enumeration value="DE Powerpoint Presentation"/>
              <xsd:enumeration value="DF Logo"/>
              <xsd:enumeration value="DF Powerpoint Presentation"/>
              <xsd:enumeration value="DP Homepage image"/>
              <xsd:enumeration value="DP Logo"/>
              <xsd:enumeration value="Electronic Devices"/>
              <xsd:enumeration value="FAD Digital Logos"/>
              <xsd:enumeration value="FAD Powerpiont Presentations"/>
              <xsd:enumeration value="FAD Print Logos"/>
              <xsd:enumeration value="FD Logo"/>
              <xsd:enumeration value="FD Powerpoint Presentation"/>
              <xsd:enumeration value="KIA Logo"/>
              <xsd:enumeration value="KIA Powerpoint Presentation"/>
              <xsd:enumeration value="MCL Logo"/>
              <xsd:enumeration value="MCL Powerpoint Presentation"/>
              <xsd:enumeration value="MLL 2.0 Logo"/>
              <xsd:enumeration value="MLL Logo"/>
              <xsd:enumeration value="MLL Powerpoint Presentation"/>
              <xsd:enumeration value="MTC Logo"/>
              <xsd:enumeration value="Taber’s 22"/>
              <xsd:enumeration value="Taber’s 22 with tagline"/>
              <xsd:enumeration value="Tabers Logo"/>
              <xsd:enumeration value="Tabers.com Homepage screen"/>
              <xsd:enumeration value="Useful Images"/>
            </xsd:restriction>
          </xsd:simpleType>
        </xsd:union>
      </xsd:simpleType>
    </xsd:element>
    <xsd:element name="SortOrder" ma:index="13" nillable="true" ma:displayName="SortOrder" ma:internalName="SortOrder">
      <xsd:simpleType>
        <xsd:restriction base="dms:Number"/>
      </xsd:simpleType>
    </xsd:element>
    <xsd:element name="v7hm" ma:index="14" nillable="true" ma:displayName="Tert" ma:internalName="v7hm">
      <xsd:simpleType>
        <xsd:restriction base="dms:Number"/>
      </xsd:simpleType>
    </xsd:element>
    <xsd:element name="Tertiary_x0020_Category" ma:index="15" nillable="true" ma:displayName="Tertiary Category" ma:internalName="Tertiary_x0020_Category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ategory xmlns="88135b7f-3fab-49b6-8009-71309f2107a8">F.A. Davis</Category>
    <v7hm xmlns="88135b7f-3fab-49b6-8009-71309f2107a8" xsi:nil="true"/>
    <Tertiary_x0020_Category xmlns="88135b7f-3fab-49b6-8009-71309f2107a8" xsi:nil="true"/>
    <Sub_x002d_Category xmlns="88135b7f-3fab-49b6-8009-71309f2107a8">FAD PowerPoint Presentations</Sub_x002d_Category>
    <SortOrder xmlns="88135b7f-3fab-49b6-8009-71309f2107a8" xsi:nil="true"/>
  </documentManagement>
</p:properties>
</file>

<file path=customXml/itemProps1.xml><?xml version="1.0" encoding="utf-8"?>
<ds:datastoreItem xmlns:ds="http://schemas.openxmlformats.org/officeDocument/2006/customXml" ds:itemID="{B8860857-213E-449D-9D68-31992611CFC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d46e88-8733-4645-9284-85cf006978cc"/>
    <ds:schemaRef ds:uri="88135b7f-3fab-49b6-8009-71309f2107a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E28C97C-1C07-4631-B50A-E80D18B785BB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523EB0E3-5915-4E57-8F39-28F926E76D4B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8CC939C3-7EE7-4FC7-818E-985D0213E860}">
  <ds:schemaRefs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purl.org/dc/dcmitype/"/>
    <ds:schemaRef ds:uri="http://purl.org/dc/elements/1.1/"/>
    <ds:schemaRef ds:uri="http://schemas.microsoft.com/office/2006/metadata/properties"/>
    <ds:schemaRef ds:uri="71d46e88-8733-4645-9284-85cf006978cc"/>
    <ds:schemaRef ds:uri="88135b7f-3fab-49b6-8009-71309f2107a8"/>
    <ds:schemaRef ds:uri="http://schemas.openxmlformats.org/package/2006/metadata/core-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FAD_Nursing_Template_Sample</Template>
  <TotalTime>2550</TotalTime>
  <Words>2007</Words>
  <Application>Microsoft Office PowerPoint</Application>
  <PresentationFormat>On-screen Show (4:3)</PresentationFormat>
  <Paragraphs>389</Paragraphs>
  <Slides>49</Slides>
  <Notes>49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3" baseType="lpstr">
      <vt:lpstr>Arial</vt:lpstr>
      <vt:lpstr>Calibri</vt:lpstr>
      <vt:lpstr>Wingdings</vt:lpstr>
      <vt:lpstr>FAD_Nursing_Template_Sample</vt:lpstr>
      <vt:lpstr> Dermatological Conditions</vt:lpstr>
      <vt:lpstr>Overview</vt:lpstr>
      <vt:lpstr>Dermatitis Pathophysiology </vt:lpstr>
      <vt:lpstr>Dermatitis Pathophysiology (continued)</vt:lpstr>
      <vt:lpstr>Dermatitis: Goals of Treatment </vt:lpstr>
      <vt:lpstr>Dermatitis: Rational Drug Selection </vt:lpstr>
      <vt:lpstr>Dermatitis: Rational Drug Selection (continued_1)</vt:lpstr>
      <vt:lpstr>Dermatitis: Rational Drug Selection (continued_2) </vt:lpstr>
      <vt:lpstr>Dermatitis: Rational Drug Selection (continued_3) </vt:lpstr>
      <vt:lpstr>Dermatitis: Rational Drug Selection (continued_4) </vt:lpstr>
      <vt:lpstr>Dermatitis: Rational Drug Selection (continued_5) </vt:lpstr>
      <vt:lpstr>Dermatitis: Rational Drug Selection (continued_6) </vt:lpstr>
      <vt:lpstr>Dermatitis</vt:lpstr>
      <vt:lpstr>Dermatitis: Patient Education </vt:lpstr>
      <vt:lpstr>Psoriasis</vt:lpstr>
      <vt:lpstr>Psoriasis: Rational Drug Selection</vt:lpstr>
      <vt:lpstr>Psoriasis: Rational Drug Selection (continued_1)</vt:lpstr>
      <vt:lpstr>Psoriasis: Rational Drug Selection (continued_2)</vt:lpstr>
      <vt:lpstr>Psoriasis: Rational Drug Selection (continued_3)</vt:lpstr>
      <vt:lpstr>Psoriasis: Rational Drug Selection (continued_4)</vt:lpstr>
      <vt:lpstr>Acne</vt:lpstr>
      <vt:lpstr>Acne: Rational Drug Selection </vt:lpstr>
      <vt:lpstr>Acne: Rational Drug Selection (continued_1) </vt:lpstr>
      <vt:lpstr>Acne: Rational Drug Selection (continued_2) </vt:lpstr>
      <vt:lpstr>Acne: Rational Drug Selection (continued_3) </vt:lpstr>
      <vt:lpstr>Acne Rosacea</vt:lpstr>
      <vt:lpstr>Acne and Acne Rosacea</vt:lpstr>
      <vt:lpstr>Bacterial Skin Infections </vt:lpstr>
      <vt:lpstr>Bacterial Skin Infections (continued_1)</vt:lpstr>
      <vt:lpstr>Bacterial Skin Infections (continued_2)</vt:lpstr>
      <vt:lpstr>Bacterial Skin Infections (continued_3)</vt:lpstr>
      <vt:lpstr>Viral Skin Infections </vt:lpstr>
      <vt:lpstr>Viral Skin Infections (continued) </vt:lpstr>
      <vt:lpstr>Fungal Skin Infections</vt:lpstr>
      <vt:lpstr>Fungal Skin Infections (continued_1)</vt:lpstr>
      <vt:lpstr>Fungal Skin Infections (continued_2)</vt:lpstr>
      <vt:lpstr>Fungal Skin Infections (continued_3)</vt:lpstr>
      <vt:lpstr>Fungal Skin Infections (continued_4)</vt:lpstr>
      <vt:lpstr>Skin Infections</vt:lpstr>
      <vt:lpstr>Skin Infestations</vt:lpstr>
      <vt:lpstr>Skin Infestations (continued_1)</vt:lpstr>
      <vt:lpstr>Skin Infestations (continued_2)</vt:lpstr>
      <vt:lpstr>Skin Infestations (continued_3)</vt:lpstr>
      <vt:lpstr>Skin Infestations (continued_4)</vt:lpstr>
      <vt:lpstr>Alopecia Androgenetica </vt:lpstr>
      <vt:lpstr>Alopecia Androgenetica (continued_1) </vt:lpstr>
      <vt:lpstr>Alopecia Androgenetica (continued_2) </vt:lpstr>
      <vt:lpstr>Alopecia Androgenetica (continued_3)</vt:lpstr>
      <vt:lpstr>Alopecia Androgenetica (continued_4)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34:  Dermatological Conditions</dc:title>
  <dc:creator>Woo and Robinson</dc:creator>
  <cp:lastModifiedBy>Tanji Moon</cp:lastModifiedBy>
  <cp:revision>406</cp:revision>
  <dcterms:created xsi:type="dcterms:W3CDTF">2019-04-27T07:23:52Z</dcterms:created>
  <dcterms:modified xsi:type="dcterms:W3CDTF">2022-07-13T17:33:41Z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0x010100D074F316A9D19642AFB347C36D63796C</vt:lpwstr>
  </property>
  <property fmtid="{D5CDD505-2E9C-101B-9397-08002B2CF9AE}" pid="3" name="_dlc_DocIdItemGuid">
    <vt:lpwstr>647463b2-28f5-46c6-8d1e-a6b9b2370ab9</vt:lpwstr>
  </property>
  <property fmtid="{D5CDD505-2E9C-101B-9397-08002B2CF9AE}" pid="4" name="Category">
    <vt:lpwstr>.F.A. Davis</vt:lpwstr>
  </property>
  <property fmtid="{D5CDD505-2E9C-101B-9397-08002B2CF9AE}" pid="5" name="v7hm">
    <vt:lpwstr/>
  </property>
  <property fmtid="{D5CDD505-2E9C-101B-9397-08002B2CF9AE}" pid="6" name="Sub-Category">
    <vt:lpwstr>FAD Powerpiont Presentations</vt:lpwstr>
  </property>
  <property fmtid="{D5CDD505-2E9C-101B-9397-08002B2CF9AE}" pid="7" name="SortOrder">
    <vt:lpwstr/>
  </property>
  <property fmtid="{D5CDD505-2E9C-101B-9397-08002B2CF9AE}" pid="8" name="_dlc_DocId">
    <vt:lpwstr>HESUHV4WET5P-708-25</vt:lpwstr>
  </property>
  <property fmtid="{D5CDD505-2E9C-101B-9397-08002B2CF9AE}" pid="9" name="_dlc_DocIdUrl">
    <vt:lpwstr>http://portal.fadavis.com/marketing/_layouts/15/DocIdRedir.aspx?ID=HESUHV4WET5P-708-25, HESUHV4WET5P-708-25</vt:lpwstr>
  </property>
  <property fmtid="{D5CDD505-2E9C-101B-9397-08002B2CF9AE}" pid="10" name="Tertiary Category">
    <vt:lpwstr/>
  </property>
</Properties>
</file>