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48"/>
  </p:notesMasterIdLst>
  <p:handoutMasterIdLst>
    <p:handoutMasterId r:id="rId49"/>
  </p:handoutMasterIdLst>
  <p:sldIdLst>
    <p:sldId id="294" r:id="rId6"/>
    <p:sldId id="295" r:id="rId7"/>
    <p:sldId id="320" r:id="rId8"/>
    <p:sldId id="296" r:id="rId9"/>
    <p:sldId id="297" r:id="rId10"/>
    <p:sldId id="298" r:id="rId11"/>
    <p:sldId id="299" r:id="rId12"/>
    <p:sldId id="300" r:id="rId13"/>
    <p:sldId id="321" r:id="rId14"/>
    <p:sldId id="322" r:id="rId15"/>
    <p:sldId id="324" r:id="rId16"/>
    <p:sldId id="338" r:id="rId17"/>
    <p:sldId id="302" r:id="rId18"/>
    <p:sldId id="325" r:id="rId19"/>
    <p:sldId id="337" r:id="rId20"/>
    <p:sldId id="304" r:id="rId21"/>
    <p:sldId id="326" r:id="rId22"/>
    <p:sldId id="305" r:id="rId23"/>
    <p:sldId id="327" r:id="rId24"/>
    <p:sldId id="306" r:id="rId25"/>
    <p:sldId id="339" r:id="rId26"/>
    <p:sldId id="307" r:id="rId27"/>
    <p:sldId id="308" r:id="rId28"/>
    <p:sldId id="328" r:id="rId29"/>
    <p:sldId id="309" r:id="rId30"/>
    <p:sldId id="340" r:id="rId31"/>
    <p:sldId id="310" r:id="rId32"/>
    <p:sldId id="311" r:id="rId33"/>
    <p:sldId id="330" r:id="rId34"/>
    <p:sldId id="312" r:id="rId35"/>
    <p:sldId id="332" r:id="rId36"/>
    <p:sldId id="313" r:id="rId37"/>
    <p:sldId id="314" r:id="rId38"/>
    <p:sldId id="315" r:id="rId39"/>
    <p:sldId id="333" r:id="rId40"/>
    <p:sldId id="316" r:id="rId41"/>
    <p:sldId id="334" r:id="rId42"/>
    <p:sldId id="317" r:id="rId43"/>
    <p:sldId id="335" r:id="rId44"/>
    <p:sldId id="318" r:id="rId45"/>
    <p:sldId id="336" r:id="rId46"/>
    <p:sldId id="319" r:id="rId4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864">
          <p15:clr>
            <a:srgbClr val="A4A3A4"/>
          </p15:clr>
        </p15:guide>
        <p15:guide id="4" pos="624">
          <p15:clr>
            <a:srgbClr val="A4A3A4"/>
          </p15:clr>
        </p15:guide>
        <p15:guide id="5" pos="587">
          <p15:clr>
            <a:srgbClr val="A4A3A4"/>
          </p15:clr>
        </p15:guide>
        <p15:guide id="6" orient="horz" pos="3685">
          <p15:clr>
            <a:srgbClr val="A4A3A4"/>
          </p15:clr>
        </p15:guide>
        <p15:guide id="7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7373"/>
    <a:srgbClr val="28805C"/>
    <a:srgbClr val="D99C21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7" autoAdjust="0"/>
    <p:restoredTop sz="96224" autoAdjust="0"/>
  </p:normalViewPr>
  <p:slideViewPr>
    <p:cSldViewPr>
      <p:cViewPr varScale="1">
        <p:scale>
          <a:sx n="64" d="100"/>
          <a:sy n="64" d="100"/>
        </p:scale>
        <p:origin x="900" y="78"/>
      </p:cViewPr>
      <p:guideLst>
        <p:guide orient="horz" pos="912"/>
        <p:guide pos="2880"/>
        <p:guide orient="horz" pos="864"/>
        <p:guide pos="624"/>
        <p:guide pos="587"/>
        <p:guide orient="horz" pos="3685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notesViewPr>
    <p:cSldViewPr>
      <p:cViewPr varScale="1">
        <p:scale>
          <a:sx n="57" d="100"/>
          <a:sy n="57" d="100"/>
        </p:scale>
        <p:origin x="16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presProps" Target="pres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1E734-30F1-456B-8B88-B517BAE0A23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1CF74-1493-46D2-9CFB-D9771BD39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74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A6551-8743-415C-B8DC-7E8D559D5B4C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E3FD1-3D53-424A-A1AD-A3C30BC9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E3FD1-3D53-424A-A1AD-A3C30BC928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38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2689302" y="228600"/>
            <a:ext cx="3733800" cy="42672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 noProof="0" dirty="0"/>
              <a:t>Click icon to add cover image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0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5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51827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19161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57200" y="3886200"/>
            <a:ext cx="8229600" cy="20050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78941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ullet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356" y="11430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3556" y="1143000"/>
            <a:ext cx="4038600" cy="4525963"/>
          </a:xfrm>
        </p:spPr>
        <p:txBody>
          <a:bodyPr>
            <a:normAutofit/>
          </a:bodyPr>
          <a:lstStyle>
            <a:lvl1pPr marL="282575" indent="-282575">
              <a:defRPr lang="en-US" sz="2800" kern="20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1175" indent="-220663">
              <a:defRPr lang="en-US" sz="24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4863" indent="-293688">
              <a:defRPr lang="en-US" sz="2000" kern="1200" baseline="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9025" indent="-285750"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59034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ulleted Lists with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5650" y="1173163"/>
            <a:ext cx="4044950" cy="639762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755650" y="1901825"/>
            <a:ext cx="4044950" cy="3962400"/>
          </a:xfrm>
        </p:spPr>
        <p:txBody>
          <a:bodyPr/>
          <a:lstStyle>
            <a:lvl1pPr marL="237744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4953000" y="1181100"/>
            <a:ext cx="4038600" cy="660400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8"/>
          </p:nvPr>
        </p:nvSpPr>
        <p:spPr>
          <a:xfrm>
            <a:off x="4953000" y="1901825"/>
            <a:ext cx="4038600" cy="3962400"/>
          </a:xfrm>
        </p:spPr>
        <p:txBody>
          <a:bodyPr/>
          <a:lstStyle>
            <a:lvl1pPr marL="237744" indent="-274320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3842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953000" y="1219200"/>
            <a:ext cx="3733800" cy="452628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367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62000" y="1326995"/>
            <a:ext cx="3505200" cy="4540405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495800" y="3200400"/>
            <a:ext cx="4495800" cy="8382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  <p:extLst>
      <p:ext uri="{BB962C8B-B14F-4D97-AF65-F5344CB8AC3E}">
        <p14:creationId xmlns:p14="http://schemas.microsoft.com/office/powerpoint/2010/main" val="1351710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4"/>
          </p:nvPr>
        </p:nvSpPr>
        <p:spPr>
          <a:xfrm>
            <a:off x="762000" y="1338147"/>
            <a:ext cx="7620000" cy="457200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8584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4572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702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4572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Content Placeholder 2" descr="Question mark icon.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" y="228600"/>
            <a:ext cx="594360" cy="559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9958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219200"/>
            <a:ext cx="8534400" cy="3810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answer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770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790700" y="1828800"/>
            <a:ext cx="5562600" cy="457200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3200"/>
            </a:lvl1pPr>
            <a:lvl2pPr marL="623887" indent="0">
              <a:buFontTx/>
              <a:buNone/>
              <a:defRPr/>
            </a:lvl2pPr>
            <a:lvl3pPr marL="969962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31169"/>
            <a:ext cx="7772400" cy="646331"/>
          </a:xfrm>
        </p:spPr>
        <p:txBody>
          <a:bodyPr/>
          <a:lstStyle>
            <a:lvl1pPr marL="0" algn="ctr" defTabSz="914400" rtl="0" eaLnBrk="1" latinLnBrk="0" hangingPunct="1">
              <a:defRPr lang="en-US" sz="4000" kern="1200" dirty="0">
                <a:solidFill>
                  <a:srgbClr val="737373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add Chapter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04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463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346075" indent="0">
              <a:buFontTx/>
              <a:buNone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710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7"/>
          </p:nvPr>
        </p:nvSpPr>
        <p:spPr>
          <a:xfrm>
            <a:off x="381000" y="1143000"/>
            <a:ext cx="2590800" cy="35861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043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923141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16152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514600"/>
            <a:ext cx="8683625" cy="190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4572000"/>
            <a:ext cx="8683625" cy="190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29191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80354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43200"/>
            <a:ext cx="40386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43200"/>
            <a:ext cx="40386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3518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839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81000" y="1143000"/>
            <a:ext cx="2590800" cy="35687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9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91786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7200" y="5410200"/>
            <a:ext cx="8229600" cy="565150"/>
          </a:xfrm>
        </p:spPr>
        <p:txBody>
          <a:bodyPr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2999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3962400" cy="4202151"/>
          </a:xfrm>
        </p:spPr>
        <p:txBody>
          <a:bodyPr/>
          <a:lstStyle>
            <a:lvl1pPr>
              <a:defRPr sz="2800"/>
            </a:lvl1pPr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648200" y="1752600"/>
            <a:ext cx="4191000" cy="4191000"/>
          </a:xfrm>
        </p:spPr>
        <p:txBody>
          <a:bodyPr/>
          <a:lstStyle>
            <a:lvl1pPr>
              <a:defRPr sz="2800"/>
            </a:lvl1pPr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1323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22336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33400" y="3733800"/>
            <a:ext cx="8229600" cy="22336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55605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13954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33400" y="2895600"/>
            <a:ext cx="4038600" cy="2895600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800600" y="2895600"/>
            <a:ext cx="4038600" cy="2895600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92918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4114800" cy="47482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24400" y="1219200"/>
            <a:ext cx="4038600" cy="47482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35478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3"/>
          <p:cNvSpPr txBox="1">
            <a:spLocks/>
          </p:cNvSpPr>
          <p:nvPr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2" name="Picture 13"/>
          <p:cNvPicPr>
            <a:picLocks noChangeAspect="1"/>
          </p:cNvPicPr>
          <p:nvPr/>
        </p:nvPicPr>
        <p:blipFill>
          <a:blip r:embed="rId30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 preferRelativeResize="0">
            <a:picLocks/>
          </p:cNvPicPr>
          <p:nvPr/>
        </p:nvPicPr>
        <p:blipFill>
          <a:blip r:embed="rId32"/>
          <a:stretch>
            <a:fillRect/>
          </a:stretch>
        </p:blipFill>
        <p:spPr>
          <a:xfrm>
            <a:off x="0" y="6434694"/>
            <a:ext cx="9171432" cy="45719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239154"/>
            <a:ext cx="82296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endParaRPr lang="en-US" altLang="en-US" dirty="0"/>
          </a:p>
          <a:p>
            <a:pPr lvl="2"/>
            <a:endParaRPr lang="en-US" alt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127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 preferRelativeResize="0">
            <a:picLocks/>
          </p:cNvPicPr>
          <p:nvPr/>
        </p:nvPicPr>
        <p:blipFill>
          <a:blip r:embed="rId32"/>
          <a:stretch>
            <a:fillRect/>
          </a:stretch>
        </p:blipFill>
        <p:spPr>
          <a:xfrm>
            <a:off x="0" y="6364006"/>
            <a:ext cx="9171432" cy="4571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400800"/>
            <a:ext cx="9144000" cy="45719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95" r:id="rId3"/>
    <p:sldLayoutId id="2147483683" r:id="rId4"/>
    <p:sldLayoutId id="2147483708" r:id="rId5"/>
    <p:sldLayoutId id="2147483700" r:id="rId6"/>
    <p:sldLayoutId id="2147483696" r:id="rId7"/>
    <p:sldLayoutId id="2147483703" r:id="rId8"/>
    <p:sldLayoutId id="2147483698" r:id="rId9"/>
    <p:sldLayoutId id="2147483684" r:id="rId10"/>
    <p:sldLayoutId id="2147483692" r:id="rId11"/>
    <p:sldLayoutId id="2147483678" r:id="rId12"/>
    <p:sldLayoutId id="2147483679" r:id="rId13"/>
    <p:sldLayoutId id="2147483680" r:id="rId14"/>
    <p:sldLayoutId id="2147483685" r:id="rId15"/>
    <p:sldLayoutId id="2147483686" r:id="rId16"/>
    <p:sldLayoutId id="2147483687" r:id="rId17"/>
    <p:sldLayoutId id="2147483697" r:id="rId18"/>
    <p:sldLayoutId id="2147483688" r:id="rId19"/>
    <p:sldLayoutId id="2147483689" r:id="rId20"/>
    <p:sldLayoutId id="2147483690" r:id="rId21"/>
    <p:sldLayoutId id="2147483699" r:id="rId22"/>
    <p:sldLayoutId id="2147483704" r:id="rId23"/>
    <p:sldLayoutId id="2147483705" r:id="rId24"/>
    <p:sldLayoutId id="2147483706" r:id="rId25"/>
    <p:sldLayoutId id="2147483707" r:id="rId26"/>
    <p:sldLayoutId id="2147483710" r:id="rId27"/>
    <p:sldLayoutId id="2147483711" r:id="rId28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3600" kern="1200">
          <a:solidFill>
            <a:srgbClr val="D99C21"/>
          </a:solidFill>
          <a:latin typeface="+mn-lt"/>
          <a:ea typeface="+mn-ea"/>
          <a:cs typeface="+mn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9pPr>
    </p:titleStyle>
    <p:bodyStyle>
      <a:lvl1pPr marL="623888" indent="-277813" algn="l" rtl="0" eaLnBrk="1" fontAlgn="base" hangingPunct="1">
        <a:spcBef>
          <a:spcPct val="20000"/>
        </a:spcBef>
        <a:spcAft>
          <a:spcPct val="0"/>
        </a:spcAft>
        <a:buClr>
          <a:srgbClr val="28805C"/>
        </a:buClr>
        <a:buFont typeface="Wingdings" panose="05000000000000000000" pitchFamily="2" charset="2"/>
        <a:buChar char="§"/>
        <a:defRPr lang="en-US" sz="3200" kern="20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914400" indent="-290513" algn="l" rtl="0" eaLnBrk="1" fontAlgn="base" hangingPunct="1">
        <a:spcBef>
          <a:spcPct val="20000"/>
        </a:spcBef>
        <a:spcAft>
          <a:spcPct val="0"/>
        </a:spcAft>
        <a:buClr>
          <a:srgbClr val="D99C21"/>
        </a:buClr>
        <a:buFont typeface="Arial" panose="020B0604020202020204" pitchFamily="34" charset="0"/>
        <a:buChar char="•"/>
        <a:defRPr lang="en-US" sz="2800" kern="12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260475" indent="-290513" algn="l" rtl="0" eaLnBrk="1" fontAlgn="base" hangingPunct="1">
        <a:spcBef>
          <a:spcPct val="20000"/>
        </a:spcBef>
        <a:spcAft>
          <a:spcPct val="0"/>
        </a:spcAft>
        <a:buClr>
          <a:srgbClr val="737373"/>
        </a:buClr>
        <a:buFont typeface="Calibri" panose="020F0502020204030204" pitchFamily="34" charset="0"/>
        <a:buChar char="‒"/>
        <a:tabLst>
          <a:tab pos="858838" algn="l"/>
        </a:tabLst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Diabetes Mellitus</a:t>
            </a:r>
          </a:p>
        </p:txBody>
      </p:sp>
      <p:pic>
        <p:nvPicPr>
          <p:cNvPr id="7" name="Content Placeholder 6" descr="Book cover for Pharmacotherapeutics for Advanced Practice Nurse Prescribers, Fifth Edition."/>
          <p:cNvPicPr>
            <a:picLocks noGrp="1" noChangeAspect="1"/>
          </p:cNvPicPr>
          <p:nvPr>
            <p:ph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99" y="1354669"/>
            <a:ext cx="2588601" cy="3354185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Chapter 35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114799" y="3008008"/>
            <a:ext cx="4718957" cy="1487791"/>
          </a:xfrm>
        </p:spPr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Diabetes Mellitus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98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Screening for Type 2 DM (continued_2)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73825-E2CA-4A13-AF45-7EE8B24B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953000"/>
          </a:xfrm>
        </p:spPr>
        <p:txBody>
          <a:bodyPr/>
          <a:lstStyle/>
          <a:p>
            <a:r>
              <a:rPr lang="en-US" sz="2800" dirty="0"/>
              <a:t>Additional risk factors (continued) are delivery of a baby weighing more than 9 </a:t>
            </a:r>
            <a:r>
              <a:rPr lang="en-US" sz="2800" dirty="0" err="1"/>
              <a:t>lb</a:t>
            </a:r>
            <a:r>
              <a:rPr lang="en-US" sz="2800" dirty="0"/>
              <a:t> or previous diagnosis of GDM; hypertension (blood pressure - BP - greater than 140/90 mm Hg); high-density lipoprotein (HDL) cholesterol less than or equal to 35 mg/</a:t>
            </a:r>
            <a:r>
              <a:rPr lang="en-US" sz="2800" dirty="0" err="1"/>
              <a:t>dL</a:t>
            </a:r>
            <a:r>
              <a:rPr lang="en-US" sz="2800" dirty="0"/>
              <a:t> and/or triglyceride level greater than or equal to 250 mg/</a:t>
            </a:r>
            <a:r>
              <a:rPr lang="en-US" sz="2800" dirty="0" err="1"/>
              <a:t>dL</a:t>
            </a:r>
            <a:r>
              <a:rPr lang="en-US" sz="2800" dirty="0"/>
              <a:t>; polycystic ovary syndrome (PCOS); impaired glucose tolerance (IGT) or impaired fasting glucose (IFG) on previous testing; other clinical conditions associated with insulin resistance (PCOS or acanthosis </a:t>
            </a:r>
            <a:r>
              <a:rPr lang="en-US" sz="2800" dirty="0" err="1"/>
              <a:t>nigricans</a:t>
            </a:r>
            <a:r>
              <a:rPr lang="en-US" sz="2800" dirty="0"/>
              <a:t>); history of cardiovascular disease.</a:t>
            </a:r>
          </a:p>
        </p:txBody>
      </p:sp>
    </p:spTree>
    <p:extLst>
      <p:ext uri="{BB962C8B-B14F-4D97-AF65-F5344CB8AC3E}">
        <p14:creationId xmlns:p14="http://schemas.microsoft.com/office/powerpoint/2010/main" val="329272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Diagnostic Criteria</a:t>
            </a:r>
            <a:endParaRPr lang="en-US" dirty="0"/>
          </a:p>
        </p:txBody>
      </p:sp>
      <p:graphicFrame>
        <p:nvGraphicFramePr>
          <p:cNvPr id="6" name="Content Placeholder 5" descr="Tabl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609980"/>
              </p:ext>
            </p:extLst>
          </p:nvPr>
        </p:nvGraphicFramePr>
        <p:xfrm>
          <a:off x="457200" y="1371600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Diagnostic Category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Diagnostic Criteria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dirty="0">
                          <a:effectLst/>
                        </a:rPr>
                        <a:t>Diabetes mellitus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Acute symptoms of diabetes plus casual* plasma glucose concentration greater</a:t>
                      </a:r>
                      <a:r>
                        <a:rPr lang="en-US" sz="1800" baseline="0" dirty="0">
                          <a:effectLst/>
                        </a:rPr>
                        <a:t> than or equal to </a:t>
                      </a:r>
                      <a:r>
                        <a:rPr lang="en-US" sz="1800" dirty="0">
                          <a:effectLst/>
                        </a:rPr>
                        <a:t>200 mg/</a:t>
                      </a:r>
                      <a:r>
                        <a:rPr lang="en-US" sz="1800" dirty="0" err="1">
                          <a:effectLst/>
                        </a:rPr>
                        <a:t>dL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</a:p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*</a:t>
                      </a:r>
                      <a:r>
                        <a:rPr lang="en-US" sz="1800" i="1" dirty="0">
                          <a:effectLst/>
                        </a:rPr>
                        <a:t>Casual</a:t>
                      </a:r>
                      <a:r>
                        <a:rPr lang="en-US" sz="1800" dirty="0">
                          <a:effectLst/>
                        </a:rPr>
                        <a:t> is defined as any time of day without regard to time since last meal. The classic symptoms of diabetes are polyuria, polydipsia, and unexplained weight loss.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Fasting* plasma glucose greater</a:t>
                      </a:r>
                      <a:r>
                        <a:rPr lang="en-US" sz="1800" baseline="0" dirty="0">
                          <a:effectLst/>
                        </a:rPr>
                        <a:t> than or equal to </a:t>
                      </a:r>
                      <a:r>
                        <a:rPr lang="en-US" sz="1800" dirty="0">
                          <a:effectLst/>
                        </a:rPr>
                        <a:t>126 mg/</a:t>
                      </a:r>
                      <a:r>
                        <a:rPr lang="en-US" sz="1800" dirty="0" err="1">
                          <a:effectLst/>
                        </a:rPr>
                        <a:t>dL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</a:p>
                    <a:p>
                      <a:r>
                        <a:rPr lang="en-US" sz="1800" dirty="0">
                          <a:effectLst/>
                        </a:rPr>
                        <a:t>*</a:t>
                      </a:r>
                      <a:r>
                        <a:rPr lang="en-US" sz="1800" i="1" dirty="0">
                          <a:effectLst/>
                        </a:rPr>
                        <a:t>Fasting</a:t>
                      </a:r>
                      <a:r>
                        <a:rPr lang="en-US" sz="1800" dirty="0">
                          <a:effectLst/>
                        </a:rPr>
                        <a:t> is defined as no caloric intake for at least 8 hours.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2 hour post-load plasma glucose in an oral glucose tolerance test greater</a:t>
                      </a:r>
                      <a:r>
                        <a:rPr lang="en-US" sz="1800" baseline="0" dirty="0">
                          <a:effectLst/>
                        </a:rPr>
                        <a:t> than or equal to </a:t>
                      </a:r>
                      <a:r>
                        <a:rPr lang="en-US" sz="1800" dirty="0">
                          <a:effectLst/>
                        </a:rPr>
                        <a:t>200 mg/</a:t>
                      </a:r>
                      <a:r>
                        <a:rPr lang="en-US" sz="1800" dirty="0" err="1">
                          <a:effectLst/>
                        </a:rPr>
                        <a:t>dL</a:t>
                      </a:r>
                      <a:r>
                        <a:rPr lang="en-US" sz="1800" dirty="0">
                          <a:effectLst/>
                        </a:rPr>
                        <a:t>. The test uses a glucose load containing the equivalent of 75 g anhydrous glucose dissolved in water.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Hemoglobin A</a:t>
                      </a:r>
                      <a:r>
                        <a:rPr lang="en-US" sz="1800" baseline="-25000" dirty="0">
                          <a:effectLst/>
                        </a:rPr>
                        <a:t>1C</a:t>
                      </a:r>
                      <a:r>
                        <a:rPr lang="en-US" sz="1800" dirty="0">
                          <a:effectLst/>
                        </a:rPr>
                        <a:t> (HbA</a:t>
                      </a:r>
                      <a:r>
                        <a:rPr lang="en-US" sz="1800" baseline="-25000" dirty="0">
                          <a:effectLst/>
                        </a:rPr>
                        <a:t>1C</a:t>
                      </a:r>
                      <a:r>
                        <a:rPr lang="en-US" sz="1800" dirty="0">
                          <a:effectLst/>
                        </a:rPr>
                        <a:t>) greater than or equal to 6.5%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190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Diagnostic Criteria (continued)</a:t>
            </a:r>
            <a:endParaRPr lang="en-US" dirty="0"/>
          </a:p>
        </p:txBody>
      </p:sp>
      <p:graphicFrame>
        <p:nvGraphicFramePr>
          <p:cNvPr id="6" name="Content Placeholder 5" descr="Tabl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922386"/>
              </p:ext>
            </p:extLst>
          </p:nvPr>
        </p:nvGraphicFramePr>
        <p:xfrm>
          <a:off x="457200" y="1371600"/>
          <a:ext cx="82296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Diagnostic Category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Diagnostic Criteria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Pre-diabetes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Fasting plasma glucose 100 to 125 mg/</a:t>
                      </a:r>
                      <a:r>
                        <a:rPr lang="en-US" sz="1800" dirty="0" err="1">
                          <a:effectLst/>
                        </a:rPr>
                        <a:t>dL</a:t>
                      </a:r>
                      <a:r>
                        <a:rPr lang="en-US" sz="1800" dirty="0">
                          <a:effectLst/>
                        </a:rPr>
                        <a:t> (IFG) or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Plasma glucose 140 to 199 mg/</a:t>
                      </a:r>
                      <a:r>
                        <a:rPr lang="en-US" sz="1800" dirty="0" err="1">
                          <a:effectLst/>
                        </a:rPr>
                        <a:t>dL</a:t>
                      </a:r>
                      <a:r>
                        <a:rPr lang="en-US" sz="1800" dirty="0">
                          <a:effectLst/>
                        </a:rPr>
                        <a:t> (IGT) 2 hours post-ingestion of standard glucose load (75 g) or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A1c 5.7% to 6.4%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7655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Insulin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Pharmacodynamics</a:t>
            </a:r>
          </a:p>
          <a:p>
            <a:pPr lvl="1"/>
            <a:r>
              <a:rPr lang="en-US" altLang="en-US" dirty="0"/>
              <a:t>Promotes protein synthesis by increasing amino acid transport into cells </a:t>
            </a:r>
          </a:p>
          <a:p>
            <a:pPr lvl="1"/>
            <a:r>
              <a:rPr lang="en-US" altLang="en-US" dirty="0"/>
              <a:t>Stimulates glucose entry into cells as energy source</a:t>
            </a:r>
          </a:p>
          <a:p>
            <a:pPr lvl="1"/>
            <a:r>
              <a:rPr lang="en-US" altLang="en-US" dirty="0"/>
              <a:t>Increases storage of glucose as glycogen (glycogenesis) in muscle and liver cells</a:t>
            </a:r>
          </a:p>
          <a:p>
            <a:pPr lvl="1"/>
            <a:r>
              <a:rPr lang="en-US" altLang="en-US" dirty="0"/>
              <a:t>Inhibits glucose production in liver and muscle cells (</a:t>
            </a:r>
            <a:r>
              <a:rPr lang="en-US" altLang="en-US" dirty="0" err="1"/>
              <a:t>glycogenolysis</a:t>
            </a:r>
            <a:r>
              <a:rPr lang="en-US" alt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1960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Insulin (continued_1)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/>
              <a:t>Enhances fat storage (</a:t>
            </a:r>
            <a:r>
              <a:rPr lang="en-US" altLang="en-US" dirty="0" err="1"/>
              <a:t>lipogenosis</a:t>
            </a:r>
            <a:r>
              <a:rPr lang="en-US" altLang="en-US" dirty="0"/>
              <a:t>) and prevents mobilization of fat for energy (lipolysis and </a:t>
            </a:r>
            <a:r>
              <a:rPr lang="en-US" altLang="en-US" dirty="0" err="1"/>
              <a:t>ketogenesis</a:t>
            </a:r>
            <a:r>
              <a:rPr lang="en-US" altLang="en-US" dirty="0"/>
              <a:t>)</a:t>
            </a:r>
          </a:p>
          <a:p>
            <a:pPr lvl="1"/>
            <a:r>
              <a:rPr lang="en-US" altLang="en-US" dirty="0"/>
              <a:t>Inhibits glucose formation from </a:t>
            </a:r>
            <a:r>
              <a:rPr lang="en-US" altLang="en-US" dirty="0" err="1"/>
              <a:t>noncarbohydrate</a:t>
            </a:r>
            <a:r>
              <a:rPr lang="en-US" altLang="en-US" dirty="0"/>
              <a:t> sources, such as amino acids (gluconeogenesis)</a:t>
            </a:r>
          </a:p>
        </p:txBody>
      </p:sp>
    </p:spTree>
    <p:extLst>
      <p:ext uri="{BB962C8B-B14F-4D97-AF65-F5344CB8AC3E}">
        <p14:creationId xmlns:p14="http://schemas.microsoft.com/office/powerpoint/2010/main" val="1696551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Insulin</a:t>
            </a:r>
            <a:r>
              <a:rPr lang="en-US" altLang="en-US" dirty="0"/>
              <a:t> (continued_2)</a:t>
            </a:r>
            <a:r>
              <a:rPr lang="en-US" dirty="0"/>
              <a:t> </a:t>
            </a:r>
          </a:p>
        </p:txBody>
      </p:sp>
      <p:graphicFrame>
        <p:nvGraphicFramePr>
          <p:cNvPr id="4" name="Content Placeholder 3" descr="Tabl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8002542"/>
              </p:ext>
            </p:extLst>
          </p:nvPr>
        </p:nvGraphicFramePr>
        <p:xfrm>
          <a:off x="304800" y="1295400"/>
          <a:ext cx="8608035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indent="4572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Type 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 indent="4572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Insulin </a:t>
                      </a: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 indent="4572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Onset</a:t>
                      </a: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 indent="4572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Peak</a:t>
                      </a: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 indent="4572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Duration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Rapid-acting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Humalog 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Lispro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Novalog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Aspart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Apidra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Glulisine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 to 30 minutes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0.5 to 3 hours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 to 4 hours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Short-acting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Regular 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Humulin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R,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Novalin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R)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30 to 60 minutes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 to 4 hours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 to 7 hours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Intermediate-acting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spc="-5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Isophane</a:t>
                      </a:r>
                      <a:r>
                        <a:rPr kumimoji="0" lang="en-US" altLang="en-US" sz="1800" b="0" i="0" u="none" strike="noStrike" cap="none" spc="-5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(NPH, </a:t>
                      </a:r>
                      <a:r>
                        <a:rPr kumimoji="0" lang="en-US" altLang="en-US" sz="1800" b="0" i="0" u="none" strike="noStrike" cap="none" spc="-5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Humulin</a:t>
                      </a:r>
                      <a:r>
                        <a:rPr kumimoji="0" lang="en-US" altLang="en-US" sz="1800" b="0" i="0" u="none" strike="noStrike" cap="none" spc="-5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N)</a:t>
                      </a:r>
                      <a:endParaRPr kumimoji="0" lang="en-US" altLang="en-US" sz="1800" b="0" i="0" u="none" strike="noStrike" cap="none" spc="-5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 to 2 hours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 to 10 hours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 to 16 hours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Long-acting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Lantus (Glargine)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Levimir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Detemir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 to 2 hours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 to 2 hours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None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 to 24 hours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 to 24 hours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Fixed-combination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70/30 (NPH/regular ratio)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50/50 (NPH/regular ratio)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75/25 (NPH/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lispro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70/30 (NPH/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aspart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30 to 60 minutes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30 to 60 minutes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 to 15 minutes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 to 15 minutes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tabLst>
                          <a:tab pos="3984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Dual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98463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7390" marR="47390" marT="0" marB="0" horzOverflow="overflow"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indent="-4572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2220B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457200" marR="0" lvl="1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Helvetica" panose="020B0604020202020204" pitchFamily="34" charset="0"/>
                          <a:cs typeface="Helvetica" panose="020B0604020202020204" pitchFamily="34" charset="0"/>
                        </a:rPr>
                        <a:t>16 hours</a:t>
                      </a:r>
                    </a:p>
                  </a:txBody>
                  <a:tcPr marL="47390" marR="47390" marT="0" marB="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567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Tight Insulin Dosing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3AF25-3902-4C1B-B17F-062776A62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525963"/>
          </a:xfrm>
        </p:spPr>
        <p:txBody>
          <a:bodyPr/>
          <a:lstStyle/>
          <a:p>
            <a:r>
              <a:rPr lang="en-US" dirty="0"/>
              <a:t>Dosing: 50% bolus, 50% basal needs</a:t>
            </a:r>
          </a:p>
          <a:p>
            <a:pPr lvl="1"/>
            <a:r>
              <a:rPr lang="en-US" dirty="0"/>
              <a:t>Depends on blood gas (BG) levels, diet, exercise, weight</a:t>
            </a:r>
          </a:p>
          <a:p>
            <a:pPr lvl="1"/>
            <a:r>
              <a:rPr lang="en-US" dirty="0"/>
              <a:t>Based on type of DM, type of insulin, calories, exercise</a:t>
            </a:r>
          </a:p>
          <a:p>
            <a:pPr lvl="1"/>
            <a:r>
              <a:rPr lang="en-US" dirty="0"/>
              <a:t>Average insulin doses: 0.3 to 0.8 units/kg/24 hours</a:t>
            </a:r>
          </a:p>
        </p:txBody>
      </p:sp>
    </p:spTree>
    <p:extLst>
      <p:ext uri="{BB962C8B-B14F-4D97-AF65-F5344CB8AC3E}">
        <p14:creationId xmlns:p14="http://schemas.microsoft.com/office/powerpoint/2010/main" val="2300598934"/>
      </p:ext>
    </p:extLst>
  </p:cSld>
  <p:clrMapOvr>
    <a:masterClrMapping/>
  </p:clrMapOvr>
  <p:transition advTm="72725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Tight Insulin Dosing Plan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3AF25-3902-4C1B-B17F-062776A62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525963"/>
          </a:xfrm>
        </p:spPr>
        <p:txBody>
          <a:bodyPr/>
          <a:lstStyle/>
          <a:p>
            <a:pPr lvl="1"/>
            <a:r>
              <a:rPr lang="en-US" dirty="0"/>
              <a:t>Example: 60 kg adult type 1 DM (using 0.5 units/ kg/24 hours)</a:t>
            </a:r>
          </a:p>
          <a:p>
            <a:pPr lvl="2"/>
            <a:r>
              <a:rPr lang="en-US" dirty="0"/>
              <a:t>Requires 30 units </a:t>
            </a:r>
          </a:p>
          <a:p>
            <a:pPr lvl="2"/>
            <a:r>
              <a:rPr lang="en-US" dirty="0"/>
              <a:t>Insulin glargine (Lantus): 15 units at bedtime</a:t>
            </a:r>
          </a:p>
          <a:p>
            <a:pPr lvl="2"/>
            <a:r>
              <a:rPr lang="en-US" dirty="0"/>
              <a:t>Insulin </a:t>
            </a:r>
            <a:r>
              <a:rPr lang="en-US" dirty="0" err="1"/>
              <a:t>Lispro</a:t>
            </a:r>
            <a:r>
              <a:rPr lang="en-US" dirty="0"/>
              <a:t>: 15 units total divided over meals </a:t>
            </a:r>
          </a:p>
          <a:p>
            <a:pPr lvl="3"/>
            <a:r>
              <a:rPr lang="en-US" dirty="0"/>
              <a:t>Before breakfast: 5 units</a:t>
            </a:r>
          </a:p>
          <a:p>
            <a:pPr lvl="3"/>
            <a:r>
              <a:rPr lang="en-US" dirty="0"/>
              <a:t>Before lunch: 5 units</a:t>
            </a:r>
          </a:p>
          <a:p>
            <a:pPr lvl="3"/>
            <a:r>
              <a:rPr lang="en-US" dirty="0"/>
              <a:t>Before dinner: 5 units</a:t>
            </a:r>
          </a:p>
        </p:txBody>
      </p:sp>
    </p:spTree>
    <p:extLst>
      <p:ext uri="{BB962C8B-B14F-4D97-AF65-F5344CB8AC3E}">
        <p14:creationId xmlns:p14="http://schemas.microsoft.com/office/powerpoint/2010/main" val="1591284205"/>
      </p:ext>
    </p:extLst>
  </p:cSld>
  <p:clrMapOvr>
    <a:masterClrMapping/>
  </p:clrMapOvr>
  <p:transition advTm="72725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Selecting Oral Antidiabetic Agents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A4865-394E-4AEB-97AE-F148ABC94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Insufficient production of endogenous insulin</a:t>
            </a:r>
          </a:p>
          <a:p>
            <a:pPr lvl="1"/>
            <a:r>
              <a:rPr lang="en-US" dirty="0"/>
              <a:t>Sulfonylureas cause an increase in insulin production.</a:t>
            </a:r>
          </a:p>
          <a:p>
            <a:pPr lvl="1"/>
            <a:r>
              <a:rPr lang="en-US" dirty="0" err="1"/>
              <a:t>Meglitinides</a:t>
            </a:r>
            <a:r>
              <a:rPr lang="en-US" dirty="0"/>
              <a:t>, insulin </a:t>
            </a:r>
            <a:r>
              <a:rPr lang="en-US" dirty="0" err="1"/>
              <a:t>secretagogues</a:t>
            </a:r>
            <a:r>
              <a:rPr lang="en-US" dirty="0"/>
              <a:t>, increase secretion of insulin from beta cell.</a:t>
            </a:r>
          </a:p>
          <a:p>
            <a:pPr lvl="1"/>
            <a:r>
              <a:rPr lang="en-US" dirty="0"/>
              <a:t>DPP-4 inhibitors act on the incretin hormone system to indirectly increase insulin production. </a:t>
            </a:r>
          </a:p>
        </p:txBody>
      </p:sp>
    </p:spTree>
    <p:extLst>
      <p:ext uri="{BB962C8B-B14F-4D97-AF65-F5344CB8AC3E}">
        <p14:creationId xmlns:p14="http://schemas.microsoft.com/office/powerpoint/2010/main" val="3622985767"/>
      </p:ext>
    </p:extLst>
  </p:cSld>
  <p:clrMapOvr>
    <a:masterClrMapping/>
  </p:clrMapOvr>
  <p:transition advTm="87493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Selecting Oral Antidiabetic Agents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A4865-394E-4AEB-97AE-F148ABC94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Tissue insensitivity to insulin</a:t>
            </a:r>
          </a:p>
          <a:p>
            <a:pPr lvl="1"/>
            <a:r>
              <a:rPr lang="en-US" dirty="0" err="1"/>
              <a:t>Thiazolidinediones</a:t>
            </a:r>
            <a:r>
              <a:rPr lang="en-US" dirty="0"/>
              <a:t> (TZDs) improve insulin sensitivity.</a:t>
            </a:r>
          </a:p>
          <a:p>
            <a:r>
              <a:rPr lang="en-US" dirty="0"/>
              <a:t>Impaired response of beta cells</a:t>
            </a:r>
          </a:p>
          <a:p>
            <a:pPr lvl="1"/>
            <a:r>
              <a:rPr lang="en-US" dirty="0" err="1"/>
              <a:t>Meglitinides</a:t>
            </a:r>
            <a:r>
              <a:rPr lang="en-US" dirty="0"/>
              <a:t> increase secretion of insulin.</a:t>
            </a:r>
          </a:p>
        </p:txBody>
      </p:sp>
    </p:spTree>
    <p:extLst>
      <p:ext uri="{BB962C8B-B14F-4D97-AF65-F5344CB8AC3E}">
        <p14:creationId xmlns:p14="http://schemas.microsoft.com/office/powerpoint/2010/main" val="2013682727"/>
      </p:ext>
    </p:extLst>
  </p:cSld>
  <p:clrMapOvr>
    <a:masterClrMapping/>
  </p:clrMapOvr>
  <p:transition advTm="87493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Diabetes Mellitus (DM)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4EAEA-4B1B-42D7-9495-BBEF7977D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Chronic, progressive metabolic disorder resulting from abnormalities in glucose, protein, and fat metabolism</a:t>
            </a:r>
          </a:p>
          <a:p>
            <a:r>
              <a:rPr lang="en-US" dirty="0"/>
              <a:t>Categorized into four clinical classes </a:t>
            </a:r>
          </a:p>
          <a:p>
            <a:pPr lvl="1"/>
            <a:r>
              <a:rPr lang="en-US" dirty="0"/>
              <a:t>Type 1 diabetes, which results from beta-cell destruction, leading to absolute insulin deficiency</a:t>
            </a:r>
          </a:p>
          <a:p>
            <a:pPr lvl="1"/>
            <a:r>
              <a:rPr lang="en-US" dirty="0"/>
              <a:t>Type 2 diabetes, which results from a progressive insulin secretory defect or insulin resistance</a:t>
            </a:r>
          </a:p>
        </p:txBody>
      </p:sp>
    </p:spTree>
    <p:extLst>
      <p:ext uri="{BB962C8B-B14F-4D97-AF65-F5344CB8AC3E}">
        <p14:creationId xmlns:p14="http://schemas.microsoft.com/office/powerpoint/2010/main" val="33406410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Oral Agents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Excessive production of glucose by the liver</a:t>
            </a:r>
          </a:p>
          <a:p>
            <a:pPr lvl="1"/>
            <a:r>
              <a:rPr lang="en-US" altLang="en-US" dirty="0"/>
              <a:t>Metformin improves hepatic response to elevated BG and decreases glucose production, and decreases gastrointestinal (GI) absorption.</a:t>
            </a:r>
          </a:p>
          <a:p>
            <a:pPr lvl="1"/>
            <a:r>
              <a:rPr lang="en-US" altLang="en-US" dirty="0"/>
              <a:t>Alpha-glucosidase inhibitors inhibit absorption of cholesterol (CHO) in GI system.</a:t>
            </a:r>
          </a:p>
        </p:txBody>
      </p:sp>
    </p:spTree>
    <p:extLst>
      <p:ext uri="{BB962C8B-B14F-4D97-AF65-F5344CB8AC3E}">
        <p14:creationId xmlns:p14="http://schemas.microsoft.com/office/powerpoint/2010/main" val="681662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Selecting Non-insulin Injectables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525963"/>
          </a:xfrm>
        </p:spPr>
        <p:txBody>
          <a:bodyPr/>
          <a:lstStyle/>
          <a:p>
            <a:r>
              <a:rPr lang="en-US" altLang="en-US" dirty="0"/>
              <a:t>The goals for treatment remain the same.</a:t>
            </a:r>
          </a:p>
          <a:p>
            <a:r>
              <a:rPr lang="en-US" altLang="en-US" dirty="0"/>
              <a:t> Same micro-gauge needles; similar availability of pens</a:t>
            </a:r>
          </a:p>
          <a:p>
            <a:r>
              <a:rPr lang="en-US" altLang="en-US" i="1" dirty="0"/>
              <a:t>Not for insulin pu</a:t>
            </a:r>
            <a:r>
              <a:rPr lang="en-US" altLang="en-US" dirty="0"/>
              <a:t>mps; </a:t>
            </a:r>
            <a:r>
              <a:rPr lang="en-US" altLang="en-US" i="1" dirty="0"/>
              <a:t>not insulin substitutes!</a:t>
            </a:r>
          </a:p>
          <a:p>
            <a:r>
              <a:rPr lang="en-US" altLang="en-US" dirty="0"/>
              <a:t> Also come in extended release weekly modes which increase adherence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7431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Goals of Treatment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Near normalization of blood glucose</a:t>
            </a:r>
          </a:p>
          <a:p>
            <a:pPr lvl="1"/>
            <a:r>
              <a:rPr lang="en-US" altLang="en-US"/>
              <a:t>Individualized goals for children, pregnant women, and older adults</a:t>
            </a:r>
          </a:p>
          <a:p>
            <a:r>
              <a:rPr lang="en-US" altLang="en-US"/>
              <a:t>Prevention of acute complications</a:t>
            </a:r>
          </a:p>
          <a:p>
            <a:r>
              <a:rPr lang="en-US" altLang="en-US"/>
              <a:t>Prevention of chronic complications</a:t>
            </a:r>
          </a:p>
          <a:p>
            <a:r>
              <a:rPr lang="en-US" altLang="en-US"/>
              <a:t>Appropriate individualized self-management</a:t>
            </a:r>
          </a:p>
        </p:txBody>
      </p:sp>
    </p:spTree>
    <p:extLst>
      <p:ext uri="{BB962C8B-B14F-4D97-AF65-F5344CB8AC3E}">
        <p14:creationId xmlns:p14="http://schemas.microsoft.com/office/powerpoint/2010/main" val="25848792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Treatment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FD571-BCD2-4F46-9E9E-2E417A532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077200" cy="4525963"/>
          </a:xfrm>
        </p:spPr>
        <p:txBody>
          <a:bodyPr/>
          <a:lstStyle/>
          <a:p>
            <a:r>
              <a:rPr lang="en-US" dirty="0"/>
              <a:t>Glycemic control</a:t>
            </a:r>
          </a:p>
          <a:p>
            <a:pPr lvl="1"/>
            <a:r>
              <a:rPr lang="en-US" dirty="0"/>
              <a:t>HbA</a:t>
            </a:r>
            <a:r>
              <a:rPr lang="en-US" baseline="-25000" dirty="0"/>
              <a:t>1C</a:t>
            </a:r>
            <a:r>
              <a:rPr lang="en-US" dirty="0"/>
              <a:t> less than 7% (unless &gt; 65 years)</a:t>
            </a:r>
          </a:p>
          <a:p>
            <a:pPr lvl="1"/>
            <a:r>
              <a:rPr lang="en-US" dirty="0" err="1"/>
              <a:t>Preprandial</a:t>
            </a:r>
            <a:r>
              <a:rPr lang="en-US" dirty="0"/>
              <a:t> plasma glucose 70 to 130 mg/</a:t>
            </a:r>
            <a:r>
              <a:rPr lang="en-US" dirty="0" err="1"/>
              <a:t>dL</a:t>
            </a:r>
            <a:endParaRPr lang="en-US" dirty="0"/>
          </a:p>
          <a:p>
            <a:pPr lvl="1"/>
            <a:r>
              <a:rPr lang="en-US" dirty="0"/>
              <a:t>2 hour postprandial plasma glucose less than 180 mg/</a:t>
            </a:r>
            <a:r>
              <a:rPr lang="en-US" dirty="0" err="1"/>
              <a:t>dL</a:t>
            </a:r>
            <a:endParaRPr lang="en-US" dirty="0"/>
          </a:p>
          <a:p>
            <a:r>
              <a:rPr lang="en-US" dirty="0"/>
              <a:t>BP less than 130/80 (if tolerated, and not frail older adult)</a:t>
            </a:r>
          </a:p>
        </p:txBody>
      </p:sp>
    </p:spTree>
    <p:extLst>
      <p:ext uri="{BB962C8B-B14F-4D97-AF65-F5344CB8AC3E}">
        <p14:creationId xmlns:p14="http://schemas.microsoft.com/office/powerpoint/2010/main" val="207459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Treatment Targets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FD571-BCD2-4F46-9E9E-2E417A532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525963"/>
          </a:xfrm>
        </p:spPr>
        <p:txBody>
          <a:bodyPr/>
          <a:lstStyle/>
          <a:p>
            <a:r>
              <a:rPr lang="en-US" dirty="0"/>
              <a:t>Lipids</a:t>
            </a:r>
          </a:p>
          <a:p>
            <a:pPr lvl="1"/>
            <a:r>
              <a:rPr lang="en-US" dirty="0"/>
              <a:t>Low-density lipoprotein (LDL) less than 100 mg/</a:t>
            </a:r>
            <a:r>
              <a:rPr lang="en-US" dirty="0" err="1"/>
              <a:t>dL</a:t>
            </a:r>
            <a:endParaRPr lang="en-US" dirty="0"/>
          </a:p>
          <a:p>
            <a:pPr lvl="1"/>
            <a:r>
              <a:rPr lang="en-US" dirty="0"/>
              <a:t>Triglycerides less than 150 mg/</a:t>
            </a:r>
            <a:r>
              <a:rPr lang="en-US" dirty="0" err="1"/>
              <a:t>dL</a:t>
            </a:r>
            <a:endParaRPr lang="en-US" dirty="0"/>
          </a:p>
          <a:p>
            <a:pPr lvl="1"/>
            <a:r>
              <a:rPr lang="en-US" dirty="0"/>
              <a:t>HDL greater than 50 mg/</a:t>
            </a:r>
            <a:r>
              <a:rPr lang="en-US" dirty="0" err="1"/>
              <a:t>dL</a:t>
            </a:r>
            <a:endParaRPr lang="en-US" dirty="0"/>
          </a:p>
          <a:p>
            <a:r>
              <a:rPr lang="en-US" dirty="0"/>
              <a:t>Random urine albumin/creatinine (Cr) less than 30 mcg/mg creatinine </a:t>
            </a:r>
          </a:p>
        </p:txBody>
      </p:sp>
    </p:spTree>
    <p:extLst>
      <p:ext uri="{BB962C8B-B14F-4D97-AF65-F5344CB8AC3E}">
        <p14:creationId xmlns:p14="http://schemas.microsoft.com/office/powerpoint/2010/main" val="30402012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Rational Drug Selection 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Treatment protocol is chosen on the basis of:</a:t>
            </a:r>
          </a:p>
          <a:p>
            <a:pPr lvl="1"/>
            <a:r>
              <a:rPr lang="en-US" altLang="en-US" dirty="0"/>
              <a:t>Type of diabetes</a:t>
            </a:r>
          </a:p>
          <a:p>
            <a:pPr lvl="1"/>
            <a:r>
              <a:rPr lang="en-US" altLang="en-US" dirty="0"/>
              <a:t>Desired glycemic target</a:t>
            </a:r>
          </a:p>
          <a:p>
            <a:pPr lvl="1"/>
            <a:r>
              <a:rPr lang="en-US" altLang="en-US" dirty="0"/>
              <a:t>Severity of hyperglycemia</a:t>
            </a:r>
          </a:p>
          <a:p>
            <a:pPr lvl="1"/>
            <a:r>
              <a:rPr lang="en-US" altLang="en-US" dirty="0"/>
              <a:t>Patient variables</a:t>
            </a:r>
          </a:p>
          <a:p>
            <a:r>
              <a:rPr lang="en-US" altLang="en-US" dirty="0"/>
              <a:t>Review most recent American Diabetes Association guidelines.</a:t>
            </a:r>
          </a:p>
        </p:txBody>
      </p:sp>
    </p:spTree>
    <p:extLst>
      <p:ext uri="{BB962C8B-B14F-4D97-AF65-F5344CB8AC3E}">
        <p14:creationId xmlns:p14="http://schemas.microsoft.com/office/powerpoint/2010/main" val="42708139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Step Therapy for DM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525963"/>
          </a:xfrm>
        </p:spPr>
        <p:txBody>
          <a:bodyPr/>
          <a:lstStyle/>
          <a:p>
            <a:r>
              <a:rPr lang="en-US" altLang="en-US" dirty="0"/>
              <a:t>Metformin #1 choice for DM II or prediabetes</a:t>
            </a:r>
          </a:p>
          <a:p>
            <a:r>
              <a:rPr lang="en-US" altLang="en-US" dirty="0"/>
              <a:t>Before adding insulin give strong consideration for SGLT-2 or GLP-1 drugs due to significant renal and CV risk reductions.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166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Initial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AAFCA-EA8A-49AD-B331-D1A392081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History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Symptoms 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Current drug history</a:t>
            </a:r>
          </a:p>
          <a:p>
            <a:pPr lvl="2">
              <a:spcBef>
                <a:spcPts val="300"/>
              </a:spcBef>
            </a:pPr>
            <a:r>
              <a:rPr lang="en-US" dirty="0"/>
              <a:t>Including over-the-counter and alternative therapies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Family history 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Risk factors</a:t>
            </a:r>
          </a:p>
          <a:p>
            <a:pPr lvl="2">
              <a:spcBef>
                <a:spcPts val="300"/>
              </a:spcBef>
            </a:pPr>
            <a:r>
              <a:rPr lang="en-US" dirty="0"/>
              <a:t>Smoking, hypertension, dyslipidemia </a:t>
            </a:r>
          </a:p>
          <a:p>
            <a:r>
              <a:rPr lang="en-US" dirty="0"/>
              <a:t>Physical examination</a:t>
            </a:r>
          </a:p>
          <a:p>
            <a:r>
              <a:rPr lang="en-US" dirty="0"/>
              <a:t>Laboratory tests </a:t>
            </a:r>
          </a:p>
        </p:txBody>
      </p:sp>
    </p:spTree>
    <p:extLst>
      <p:ext uri="{BB962C8B-B14F-4D97-AF65-F5344CB8AC3E}">
        <p14:creationId xmlns:p14="http://schemas.microsoft.com/office/powerpoint/2010/main" val="7459748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Setting Glycemic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527A2-CE75-4F05-AF4C-5B03D1BF9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HBA</a:t>
            </a:r>
            <a:r>
              <a:rPr lang="en-US" baseline="-25000" dirty="0"/>
              <a:t>1C</a:t>
            </a:r>
            <a:r>
              <a:rPr lang="en-US" dirty="0"/>
              <a:t> is primary target for glycemic control.</a:t>
            </a:r>
          </a:p>
          <a:p>
            <a:pPr lvl="1"/>
            <a:r>
              <a:rPr lang="en-US" dirty="0"/>
              <a:t>Should be less than 7%</a:t>
            </a:r>
          </a:p>
          <a:p>
            <a:r>
              <a:rPr lang="en-US" dirty="0"/>
              <a:t>Goals should be individualized, especially for older adults. </a:t>
            </a:r>
          </a:p>
          <a:p>
            <a:r>
              <a:rPr lang="en-US" dirty="0"/>
              <a:t>Special populations require special considerations: children, pregnant women, older adults.</a:t>
            </a:r>
          </a:p>
        </p:txBody>
      </p:sp>
    </p:spTree>
    <p:extLst>
      <p:ext uri="{BB962C8B-B14F-4D97-AF65-F5344CB8AC3E}">
        <p14:creationId xmlns:p14="http://schemas.microsoft.com/office/powerpoint/2010/main" val="2290524028"/>
      </p:ext>
    </p:extLst>
  </p:cSld>
  <p:clrMapOvr>
    <a:masterClrMapping/>
  </p:clrMapOvr>
  <p:transition advTm="103236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Setting Glycemic Targets (continued_1)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527A2-CE75-4F05-AF4C-5B03D1BF9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Less intense glycemic goals may be indicated in persons with severe or frequent hypoglycemia.</a:t>
            </a:r>
          </a:p>
          <a:p>
            <a:r>
              <a:rPr lang="en-US" dirty="0"/>
              <a:t>With change of control to below 6.5% in previously high HBA</a:t>
            </a:r>
            <a:r>
              <a:rPr lang="en-US" baseline="-25000" dirty="0"/>
              <a:t>1C</a:t>
            </a:r>
            <a:r>
              <a:rPr lang="en-US" dirty="0"/>
              <a:t>, patients should be evaluated for frequent hypoglycemic episodes and NOT assumed to have actual control. </a:t>
            </a:r>
          </a:p>
        </p:txBody>
      </p:sp>
    </p:spTree>
    <p:extLst>
      <p:ext uri="{BB962C8B-B14F-4D97-AF65-F5344CB8AC3E}">
        <p14:creationId xmlns:p14="http://schemas.microsoft.com/office/powerpoint/2010/main" val="2557297555"/>
      </p:ext>
    </p:extLst>
  </p:cSld>
  <p:clrMapOvr>
    <a:masterClrMapping/>
  </p:clrMapOvr>
  <p:transition advTm="103236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Diabetes Mellitus (DM)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4EAEA-4B1B-42D7-9495-BBEF7977D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Diabetes resulting from other causes (e.g., genetic defects in beta-cell function or insulin action; diseases of the exocrine pancreas, such as cystic fibrosis; and drug- or chemical-induced)</a:t>
            </a:r>
          </a:p>
          <a:p>
            <a:pPr lvl="1"/>
            <a:r>
              <a:rPr lang="en-US" dirty="0"/>
              <a:t>Gestational diabetes mellitus (GDM), which is diagnosed during pregnancy</a:t>
            </a:r>
          </a:p>
        </p:txBody>
      </p:sp>
    </p:spTree>
    <p:extLst>
      <p:ext uri="{BB962C8B-B14F-4D97-AF65-F5344CB8AC3E}">
        <p14:creationId xmlns:p14="http://schemas.microsoft.com/office/powerpoint/2010/main" val="13791961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Lifestyle Modifications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41E2B-F15E-475E-AF13-8DE7E04C7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patients should be referred to a certified diabetes educator for self-management education.</a:t>
            </a:r>
          </a:p>
          <a:p>
            <a:pPr lvl="1"/>
            <a:r>
              <a:rPr lang="en-US" dirty="0"/>
              <a:t>Individualized plan for all patients</a:t>
            </a:r>
          </a:p>
          <a:p>
            <a:r>
              <a:rPr lang="en-US" dirty="0"/>
              <a:t>Medical nutrition therapy goals are:</a:t>
            </a:r>
          </a:p>
          <a:p>
            <a:pPr lvl="2"/>
            <a:r>
              <a:rPr lang="en-US" dirty="0"/>
              <a:t>Attain and maintain recommended targets.</a:t>
            </a:r>
          </a:p>
          <a:p>
            <a:pPr lvl="2"/>
            <a:r>
              <a:rPr lang="en-US" dirty="0"/>
              <a:t>Modify nutritional intake as appropriate.</a:t>
            </a:r>
          </a:p>
          <a:p>
            <a:pPr lvl="2"/>
            <a:r>
              <a:rPr lang="en-US" dirty="0"/>
              <a:t>Improve health through healthy food choices and physical activity.</a:t>
            </a:r>
          </a:p>
        </p:txBody>
      </p:sp>
    </p:spTree>
    <p:extLst>
      <p:ext uri="{BB962C8B-B14F-4D97-AF65-F5344CB8AC3E}">
        <p14:creationId xmlns:p14="http://schemas.microsoft.com/office/powerpoint/2010/main" val="39713712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Lifestyle Modifications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41E2B-F15E-475E-AF13-8DE7E04C7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/>
              <a:t>For children: Ensure adequate growth.</a:t>
            </a:r>
          </a:p>
          <a:p>
            <a:pPr lvl="2"/>
            <a:r>
              <a:rPr lang="en-US" dirty="0"/>
              <a:t>For pregnant women: Maintain adequate energy.</a:t>
            </a:r>
          </a:p>
        </p:txBody>
      </p:sp>
    </p:spTree>
    <p:extLst>
      <p:ext uri="{BB962C8B-B14F-4D97-AF65-F5344CB8AC3E}">
        <p14:creationId xmlns:p14="http://schemas.microsoft.com/office/powerpoint/2010/main" val="18436285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Self-Management Education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Seven target behaviors</a:t>
            </a:r>
          </a:p>
          <a:p>
            <a:pPr lvl="1"/>
            <a:r>
              <a:rPr lang="en-US" altLang="en-US" dirty="0"/>
              <a:t>Monitoring</a:t>
            </a:r>
          </a:p>
          <a:p>
            <a:pPr lvl="1"/>
            <a:r>
              <a:rPr lang="en-US" altLang="en-US" dirty="0"/>
              <a:t>Medications</a:t>
            </a:r>
          </a:p>
          <a:p>
            <a:pPr lvl="1"/>
            <a:r>
              <a:rPr lang="en-US" altLang="en-US" dirty="0"/>
              <a:t>Meal planning</a:t>
            </a:r>
          </a:p>
          <a:p>
            <a:pPr lvl="1"/>
            <a:r>
              <a:rPr lang="en-US" altLang="en-US" dirty="0"/>
              <a:t>Activity/exercise</a:t>
            </a:r>
          </a:p>
          <a:p>
            <a:pPr lvl="1"/>
            <a:r>
              <a:rPr lang="en-US" altLang="en-US" dirty="0"/>
              <a:t>Healthy coping</a:t>
            </a:r>
          </a:p>
          <a:p>
            <a:pPr lvl="1"/>
            <a:r>
              <a:rPr lang="en-US" altLang="en-US" dirty="0"/>
              <a:t>Problem solving</a:t>
            </a:r>
          </a:p>
          <a:p>
            <a:pPr lvl="1"/>
            <a:r>
              <a:rPr lang="en-US" altLang="en-US" dirty="0"/>
              <a:t>Preventing complications</a:t>
            </a:r>
          </a:p>
        </p:txBody>
      </p:sp>
    </p:spTree>
    <p:extLst>
      <p:ext uri="{BB962C8B-B14F-4D97-AF65-F5344CB8AC3E}">
        <p14:creationId xmlns:p14="http://schemas.microsoft.com/office/powerpoint/2010/main" val="31875368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Drug Therapy: Type 1 DM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Insulin </a:t>
            </a:r>
          </a:p>
          <a:p>
            <a:r>
              <a:rPr lang="en-US" altLang="en-US" dirty="0" err="1"/>
              <a:t>Multidose</a:t>
            </a:r>
            <a:r>
              <a:rPr lang="en-US" altLang="en-US" dirty="0"/>
              <a:t> injections required</a:t>
            </a:r>
          </a:p>
          <a:p>
            <a:pPr lvl="1"/>
            <a:r>
              <a:rPr lang="en-US" altLang="en-US" dirty="0"/>
              <a:t>Basal: long- or intermediate-acting</a:t>
            </a:r>
          </a:p>
          <a:p>
            <a:pPr lvl="1"/>
            <a:r>
              <a:rPr lang="en-US" altLang="en-US" dirty="0"/>
              <a:t>Bolus: rapid- or short-acting</a:t>
            </a:r>
          </a:p>
          <a:p>
            <a:r>
              <a:rPr lang="en-US" altLang="en-US" dirty="0"/>
              <a:t>Common insulin dosing regimens (refer to text)</a:t>
            </a:r>
          </a:p>
          <a:p>
            <a:r>
              <a:rPr lang="en-US" altLang="en-US" dirty="0"/>
              <a:t>Possible need for glucagon kit</a:t>
            </a:r>
          </a:p>
        </p:txBody>
      </p:sp>
    </p:spTree>
    <p:extLst>
      <p:ext uri="{BB962C8B-B14F-4D97-AF65-F5344CB8AC3E}">
        <p14:creationId xmlns:p14="http://schemas.microsoft.com/office/powerpoint/2010/main" val="29994594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7F534-56EE-4835-A344-412AB226A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Knowledge Before Dosing Insulin</a:t>
            </a:r>
            <a:endParaRPr lang="en-US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Each 15 gm CHO serving raises BG approximately 50 mg/</a:t>
            </a:r>
            <a:r>
              <a:rPr lang="en-US" altLang="en-US" dirty="0" err="1"/>
              <a:t>dL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1 unit bolus of insulin lowers glucose approximately 20 to 60 mg/</a:t>
            </a:r>
            <a:r>
              <a:rPr lang="en-US" altLang="en-US" dirty="0" err="1"/>
              <a:t>dL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Determine CHO-to-insulin ratio.</a:t>
            </a:r>
          </a:p>
          <a:p>
            <a:r>
              <a:rPr lang="en-US" altLang="en-US" dirty="0"/>
              <a:t>Split basal insulin needs and bolus insulin needs evenly (50% each).</a:t>
            </a:r>
          </a:p>
        </p:txBody>
      </p:sp>
    </p:spTree>
    <p:extLst>
      <p:ext uri="{BB962C8B-B14F-4D97-AF65-F5344CB8AC3E}">
        <p14:creationId xmlns:p14="http://schemas.microsoft.com/office/powerpoint/2010/main" val="1605980615"/>
      </p:ext>
    </p:extLst>
  </p:cSld>
  <p:clrMapOvr>
    <a:masterClrMapping/>
  </p:clrMapOvr>
  <p:transition advTm="123577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7F534-56EE-4835-A344-412AB226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dirty="0"/>
              <a:t>Basic Knowledge Before Dosing Insulin</a:t>
            </a:r>
            <a:r>
              <a:rPr lang="en-US" altLang="en-US" dirty="0"/>
              <a:t> (continued)</a:t>
            </a:r>
            <a:endParaRPr lang="en-US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r>
              <a:rPr lang="en-US" altLang="en-US" dirty="0"/>
              <a:t>Generally, 50% to 75% of daily insulin is given as an intermediate- or long-acting form of insulin.</a:t>
            </a:r>
          </a:p>
          <a:p>
            <a:r>
              <a:rPr lang="en-US" altLang="en-US" dirty="0"/>
              <a:t>Initial dose of insulin is 0.3 to 0.5 units/kg/day in divided doses.</a:t>
            </a:r>
          </a:p>
          <a:p>
            <a:r>
              <a:rPr lang="en-US" altLang="en-US" dirty="0"/>
              <a:t>Patient needs to have emergency plan for hypoglycemia.</a:t>
            </a:r>
          </a:p>
          <a:p>
            <a:r>
              <a:rPr lang="en-US" altLang="en-US" dirty="0"/>
              <a:t>Patient needs to have “sick day” plan when oral intake is compromised. </a:t>
            </a:r>
          </a:p>
        </p:txBody>
      </p:sp>
    </p:spTree>
    <p:extLst>
      <p:ext uri="{BB962C8B-B14F-4D97-AF65-F5344CB8AC3E}">
        <p14:creationId xmlns:p14="http://schemas.microsoft.com/office/powerpoint/2010/main" val="1274295597"/>
      </p:ext>
    </p:extLst>
  </p:cSld>
  <p:clrMapOvr>
    <a:masterClrMapping/>
  </p:clrMapOvr>
  <p:transition advTm="123577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Drug Therapy Impacts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Metformin: weight loss, low risk of hypoglycemia.</a:t>
            </a:r>
          </a:p>
          <a:p>
            <a:r>
              <a:rPr lang="en-US" altLang="en-US" dirty="0"/>
              <a:t>Sulfonylurea: weight gain and hypoglycemia</a:t>
            </a:r>
          </a:p>
          <a:p>
            <a:r>
              <a:rPr lang="en-US" altLang="en-US" dirty="0"/>
              <a:t>TZDs: weight gain, edema, heart failure (HF)</a:t>
            </a:r>
          </a:p>
          <a:p>
            <a:r>
              <a:rPr lang="en-US" altLang="en-US" dirty="0"/>
              <a:t>DPP-4: weight neutral, nausea</a:t>
            </a:r>
          </a:p>
          <a:p>
            <a:r>
              <a:rPr lang="en-US" altLang="en-US" dirty="0"/>
              <a:t>GLP receptor agonists: weight loss, low risk of hypoglycemia</a:t>
            </a:r>
          </a:p>
        </p:txBody>
      </p:sp>
    </p:spTree>
    <p:extLst>
      <p:ext uri="{BB962C8B-B14F-4D97-AF65-F5344CB8AC3E}">
        <p14:creationId xmlns:p14="http://schemas.microsoft.com/office/powerpoint/2010/main" val="41685028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Drug Therapy Impacts (continued)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Sodium–glucose transport protein-2 (SGLT-2) Inhibitors: genital yeast infections, potential weight loss</a:t>
            </a:r>
          </a:p>
          <a:p>
            <a:r>
              <a:rPr lang="en-US" altLang="en-US" dirty="0"/>
              <a:t>Insulin: weight gain, hypoglycemia</a:t>
            </a:r>
          </a:p>
        </p:txBody>
      </p:sp>
    </p:spTree>
    <p:extLst>
      <p:ext uri="{BB962C8B-B14F-4D97-AF65-F5344CB8AC3E}">
        <p14:creationId xmlns:p14="http://schemas.microsoft.com/office/powerpoint/2010/main" val="34895359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Drug Therapy: Age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7A075-26EE-4D38-9BDB-FC51775FD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525963"/>
          </a:xfrm>
        </p:spPr>
        <p:txBody>
          <a:bodyPr/>
          <a:lstStyle/>
          <a:p>
            <a:r>
              <a:rPr lang="en-US" dirty="0"/>
              <a:t>Children</a:t>
            </a:r>
          </a:p>
          <a:p>
            <a:pPr lvl="1"/>
            <a:r>
              <a:rPr lang="en-US" dirty="0"/>
              <a:t>Managed by specialty team</a:t>
            </a:r>
          </a:p>
          <a:p>
            <a:pPr lvl="1"/>
            <a:r>
              <a:rPr lang="en-US" dirty="0"/>
              <a:t>Modify glycemic targets for planned activity and growth.</a:t>
            </a:r>
          </a:p>
          <a:p>
            <a:pPr lvl="1"/>
            <a:r>
              <a:rPr lang="en-US" dirty="0"/>
              <a:t>Insulin for type 1 DM</a:t>
            </a:r>
          </a:p>
          <a:p>
            <a:pPr lvl="1"/>
            <a:r>
              <a:rPr lang="en-US" dirty="0"/>
              <a:t>Type 2 DM treatment</a:t>
            </a:r>
          </a:p>
          <a:p>
            <a:pPr lvl="2"/>
            <a:r>
              <a:rPr lang="en-US" dirty="0"/>
              <a:t>Metformin and/or insulin and/or </a:t>
            </a:r>
            <a:r>
              <a:rPr lang="en-US" dirty="0" err="1"/>
              <a:t>liraglutide</a:t>
            </a:r>
            <a:r>
              <a:rPr lang="en-US" dirty="0"/>
              <a:t> if &gt;10 years </a:t>
            </a:r>
          </a:p>
          <a:p>
            <a:pPr lvl="2"/>
            <a:r>
              <a:rPr lang="en-US" dirty="0"/>
              <a:t>Lifestyle changes</a:t>
            </a:r>
          </a:p>
        </p:txBody>
      </p:sp>
    </p:spTree>
    <p:extLst>
      <p:ext uri="{BB962C8B-B14F-4D97-AF65-F5344CB8AC3E}">
        <p14:creationId xmlns:p14="http://schemas.microsoft.com/office/powerpoint/2010/main" val="26888002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Drug Therapy: Age Considerations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7A075-26EE-4D38-9BDB-FC51775FD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Older adults</a:t>
            </a:r>
          </a:p>
          <a:p>
            <a:pPr lvl="1"/>
            <a:r>
              <a:rPr lang="en-US" dirty="0"/>
              <a:t>10% higher glycemic targets</a:t>
            </a:r>
          </a:p>
          <a:p>
            <a:pPr lvl="1"/>
            <a:r>
              <a:rPr lang="en-US" dirty="0"/>
              <a:t>Avoid first-generation sulfonylureas, TZDs.</a:t>
            </a:r>
          </a:p>
        </p:txBody>
      </p:sp>
    </p:spTree>
    <p:extLst>
      <p:ext uri="{BB962C8B-B14F-4D97-AF65-F5344CB8AC3E}">
        <p14:creationId xmlns:p14="http://schemas.microsoft.com/office/powerpoint/2010/main" val="305919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 1 DM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525963"/>
          </a:xfrm>
        </p:spPr>
        <p:txBody>
          <a:bodyPr/>
          <a:lstStyle/>
          <a:p>
            <a:r>
              <a:rPr lang="en-US" altLang="en-US" dirty="0"/>
              <a:t>Pathophysiology </a:t>
            </a:r>
          </a:p>
          <a:p>
            <a:pPr lvl="1"/>
            <a:r>
              <a:rPr lang="en-US" altLang="en-US" dirty="0"/>
              <a:t>Autoimmune destruction of the pancreatic beta cells</a:t>
            </a:r>
          </a:p>
          <a:p>
            <a:pPr lvl="1"/>
            <a:r>
              <a:rPr lang="en-US" altLang="en-US" dirty="0"/>
              <a:t>Genetically linked susceptibility </a:t>
            </a:r>
          </a:p>
          <a:p>
            <a:pPr lvl="1"/>
            <a:r>
              <a:rPr lang="en-US" altLang="en-US" dirty="0"/>
              <a:t>Long preclinical period</a:t>
            </a:r>
          </a:p>
          <a:p>
            <a:pPr lvl="1"/>
            <a:r>
              <a:rPr lang="en-US" altLang="en-US" dirty="0"/>
              <a:t>Absolute deficiency of insulin production by beta cells</a:t>
            </a:r>
          </a:p>
          <a:p>
            <a:r>
              <a:rPr lang="en-US" altLang="en-US" dirty="0"/>
              <a:t>Treatment </a:t>
            </a:r>
          </a:p>
          <a:p>
            <a:pPr lvl="1"/>
            <a:r>
              <a:rPr lang="en-US" altLang="en-US" dirty="0"/>
              <a:t>Insulin </a:t>
            </a:r>
          </a:p>
        </p:txBody>
      </p:sp>
    </p:spTree>
    <p:extLst>
      <p:ext uri="{BB962C8B-B14F-4D97-AF65-F5344CB8AC3E}">
        <p14:creationId xmlns:p14="http://schemas.microsoft.com/office/powerpoint/2010/main" val="19180305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Patient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B1054-0B92-4436-91E0-1F05ED826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r>
              <a:rPr lang="en-US" dirty="0"/>
              <a:t>Obesity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Metformin, DPP-4, SGLT-2 and GLP-1 RA help with weight loss.</a:t>
            </a:r>
          </a:p>
          <a:p>
            <a:pPr>
              <a:spcBef>
                <a:spcPts val="300"/>
              </a:spcBef>
            </a:pPr>
            <a:r>
              <a:rPr lang="en-US" dirty="0"/>
              <a:t>Coronary artery disease/HF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Intensive therapy with insulin reduces microvascular damage. 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Angiotensin-converting enzyme inhibitor (ACEI), aspirin, and statin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SGLT-2 and GLP-1 meds have CV risk and Heart Failure reduction 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Hyperlipidemia: statins</a:t>
            </a:r>
          </a:p>
        </p:txBody>
      </p:sp>
    </p:spTree>
    <p:extLst>
      <p:ext uri="{BB962C8B-B14F-4D97-AF65-F5344CB8AC3E}">
        <p14:creationId xmlns:p14="http://schemas.microsoft.com/office/powerpoint/2010/main" val="39728760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Patient Variables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B1054-0B92-4436-91E0-1F05ED826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Hypertension: ACEIs or angiotensin II receptor blockers until chronic kidney disease (CKD) stage 3</a:t>
            </a:r>
          </a:p>
          <a:p>
            <a:r>
              <a:rPr lang="en-US" dirty="0"/>
              <a:t>Nephropathy: ACEIs preferred; SGLT-2 and GLP-1 retard progression. </a:t>
            </a:r>
          </a:p>
          <a:p>
            <a:r>
              <a:rPr lang="en-US" dirty="0"/>
              <a:t>Neuropathy: tricyclic antidepressants, gabapentin/</a:t>
            </a:r>
            <a:r>
              <a:rPr lang="en-US" dirty="0" err="1"/>
              <a:t>pregabalin</a:t>
            </a:r>
            <a:r>
              <a:rPr lang="en-US" dirty="0"/>
              <a:t> (Lyrica)</a:t>
            </a:r>
          </a:p>
        </p:txBody>
      </p:sp>
    </p:spTree>
    <p:extLst>
      <p:ext uri="{BB962C8B-B14F-4D97-AF65-F5344CB8AC3E}">
        <p14:creationId xmlns:p14="http://schemas.microsoft.com/office/powerpoint/2010/main" val="15358912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Frequency of Preventive Care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dirty="0"/>
              <a:t>Annually</a:t>
            </a:r>
          </a:p>
          <a:p>
            <a:pPr lvl="1"/>
            <a:r>
              <a:rPr lang="en-US" altLang="en-US" dirty="0"/>
              <a:t>Lipids</a:t>
            </a:r>
          </a:p>
          <a:p>
            <a:pPr lvl="1"/>
            <a:r>
              <a:rPr lang="en-US" altLang="en-US" dirty="0"/>
              <a:t>Comprehensive foot examination</a:t>
            </a:r>
          </a:p>
          <a:p>
            <a:pPr lvl="1"/>
            <a:r>
              <a:rPr lang="en-US" altLang="en-US" dirty="0"/>
              <a:t>Dilated retinal examination</a:t>
            </a:r>
          </a:p>
          <a:p>
            <a:pPr lvl="1"/>
            <a:r>
              <a:rPr lang="en-US" altLang="en-US" dirty="0" err="1"/>
              <a:t>Microalbumin</a:t>
            </a:r>
            <a:endParaRPr lang="en-US" altLang="en-US" dirty="0"/>
          </a:p>
          <a:p>
            <a:pPr lvl="1"/>
            <a:r>
              <a:rPr lang="en-US" altLang="en-US" dirty="0"/>
              <a:t>Dental examination</a:t>
            </a:r>
          </a:p>
        </p:txBody>
      </p:sp>
      <p:sp>
        <p:nvSpPr>
          <p:cNvPr id="28676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pitchFamily="34" charset="-128"/>
              </a:rPr>
              <a:t>Every 3-6 months</a:t>
            </a:r>
          </a:p>
          <a:p>
            <a:pPr lvl="1" eaLnBrk="1" hangingPunct="1"/>
            <a:r>
              <a:rPr lang="en-US" altLang="en-US" sz="2200" dirty="0">
                <a:ea typeface="ＭＳ Ｐゴシック" pitchFamily="34" charset="-128"/>
              </a:rPr>
              <a:t>BP</a:t>
            </a:r>
          </a:p>
          <a:p>
            <a:pPr lvl="1" eaLnBrk="1" hangingPunct="1"/>
            <a:r>
              <a:rPr lang="en-US" altLang="en-US" sz="2200" dirty="0">
                <a:ea typeface="ＭＳ Ｐゴシック" pitchFamily="34" charset="-128"/>
              </a:rPr>
              <a:t>HbA1C</a:t>
            </a:r>
          </a:p>
          <a:p>
            <a:pPr lvl="1"/>
            <a:r>
              <a:rPr lang="en-US" altLang="en-US" sz="2200" dirty="0">
                <a:ea typeface="ＭＳ Ｐゴシック" pitchFamily="34" charset="-128"/>
              </a:rPr>
              <a:t>Foot examination if risk</a:t>
            </a:r>
          </a:p>
          <a:p>
            <a:pPr lvl="1"/>
            <a:r>
              <a:rPr lang="en-US" altLang="en-US" sz="2200" dirty="0">
                <a:ea typeface="ＭＳ Ｐゴシック" pitchFamily="34" charset="-128"/>
              </a:rPr>
              <a:t>Depression screening</a:t>
            </a:r>
          </a:p>
          <a:p>
            <a:pPr lvl="1"/>
            <a:r>
              <a:rPr lang="en-US" altLang="en-US" sz="2200" dirty="0">
                <a:ea typeface="ＭＳ Ｐゴシック" pitchFamily="34" charset="-128"/>
              </a:rPr>
              <a:t>Smoking cessation</a:t>
            </a:r>
          </a:p>
          <a:p>
            <a:pPr lvl="1"/>
            <a:r>
              <a:rPr lang="en-US" altLang="en-US" sz="2200" dirty="0">
                <a:ea typeface="ＭＳ Ｐゴシック" pitchFamily="34" charset="-128"/>
              </a:rPr>
              <a:t>Weight management </a:t>
            </a:r>
          </a:p>
        </p:txBody>
      </p:sp>
    </p:spTree>
    <p:extLst>
      <p:ext uri="{BB962C8B-B14F-4D97-AF65-F5344CB8AC3E}">
        <p14:creationId xmlns:p14="http://schemas.microsoft.com/office/powerpoint/2010/main" val="362351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 2 DM 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03659CF1-1D2D-46F9-8C26-11834B974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90% of cases are type 2 DM</a:t>
            </a:r>
          </a:p>
          <a:p>
            <a:r>
              <a:rPr lang="en-US" altLang="en-US" dirty="0"/>
              <a:t>Pathophysiology</a:t>
            </a:r>
          </a:p>
          <a:p>
            <a:pPr lvl="1"/>
            <a:r>
              <a:rPr lang="en-US" altLang="en-US" dirty="0"/>
              <a:t>Genetics</a:t>
            </a:r>
          </a:p>
          <a:p>
            <a:pPr lvl="1"/>
            <a:r>
              <a:rPr lang="en-US" altLang="en-US" dirty="0"/>
              <a:t>Insulin resistance</a:t>
            </a:r>
          </a:p>
          <a:p>
            <a:pPr lvl="1"/>
            <a:r>
              <a:rPr lang="en-US" altLang="en-US" dirty="0"/>
              <a:t>Obesity</a:t>
            </a:r>
          </a:p>
        </p:txBody>
      </p:sp>
    </p:spTree>
    <p:extLst>
      <p:ext uri="{BB962C8B-B14F-4D97-AF65-F5344CB8AC3E}">
        <p14:creationId xmlns:p14="http://schemas.microsoft.com/office/powerpoint/2010/main" val="292002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 2 DM (continued)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/>
              <a:t>Insulin may be low, normal, or high.</a:t>
            </a:r>
          </a:p>
          <a:p>
            <a:pPr lvl="1"/>
            <a:r>
              <a:rPr lang="en-US" altLang="en-US" dirty="0"/>
              <a:t>Patients develop hyperlipidemia and hypertension.</a:t>
            </a:r>
          </a:p>
          <a:p>
            <a:pPr lvl="1"/>
            <a:r>
              <a:rPr lang="en-US" altLang="en-US" dirty="0"/>
              <a:t>We now understand the role of glucose absorption from the gut associated with alteration of dipeptidyl peptidase 4 (DPP-4) and glucagon-like peptides (GLPs). </a:t>
            </a:r>
          </a:p>
        </p:txBody>
      </p:sp>
    </p:spTree>
    <p:extLst>
      <p:ext uri="{BB962C8B-B14F-4D97-AF65-F5344CB8AC3E}">
        <p14:creationId xmlns:p14="http://schemas.microsoft.com/office/powerpoint/2010/main" val="823856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DM Complications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dirty="0"/>
              <a:t>Macro- and microvascular diseases of:</a:t>
            </a:r>
          </a:p>
          <a:p>
            <a:pPr lvl="1"/>
            <a:r>
              <a:rPr lang="en-US" altLang="en-US" dirty="0"/>
              <a:t>Eyes</a:t>
            </a:r>
          </a:p>
          <a:p>
            <a:pPr lvl="1"/>
            <a:r>
              <a:rPr lang="en-US" altLang="en-US" dirty="0"/>
              <a:t>Kidneys</a:t>
            </a:r>
          </a:p>
          <a:p>
            <a:pPr lvl="1"/>
            <a:r>
              <a:rPr lang="en-US" altLang="en-US" dirty="0"/>
              <a:t>Heart</a:t>
            </a:r>
          </a:p>
          <a:p>
            <a:pPr lvl="1"/>
            <a:r>
              <a:rPr lang="en-US" altLang="en-US" dirty="0"/>
              <a:t>Peripheral vascular system</a:t>
            </a:r>
          </a:p>
          <a:p>
            <a:pPr lvl="1"/>
            <a:r>
              <a:rPr lang="en-US" altLang="en-US" dirty="0"/>
              <a:t>Periodontal disease </a:t>
            </a:r>
          </a:p>
        </p:txBody>
      </p:sp>
      <p:sp>
        <p:nvSpPr>
          <p:cNvPr id="8196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dirty="0"/>
              <a:t>Lipid metabolism</a:t>
            </a:r>
          </a:p>
          <a:p>
            <a:r>
              <a:rPr lang="en-US" altLang="en-US" dirty="0"/>
              <a:t>Platelet function</a:t>
            </a:r>
          </a:p>
          <a:p>
            <a:r>
              <a:rPr lang="en-US" altLang="en-US" dirty="0"/>
              <a:t>Neuropathy</a:t>
            </a:r>
          </a:p>
          <a:p>
            <a:pPr lvl="1"/>
            <a:r>
              <a:rPr lang="en-US" altLang="en-US" dirty="0"/>
              <a:t>Autonomic</a:t>
            </a:r>
          </a:p>
          <a:p>
            <a:pPr lvl="1"/>
            <a:r>
              <a:rPr lang="en-US" altLang="en-US" dirty="0"/>
              <a:t>Peripheral</a:t>
            </a:r>
          </a:p>
        </p:txBody>
      </p:sp>
    </p:spTree>
    <p:extLst>
      <p:ext uri="{BB962C8B-B14F-4D97-AF65-F5344CB8AC3E}">
        <p14:creationId xmlns:p14="http://schemas.microsoft.com/office/powerpoint/2010/main" val="358094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Screening for Type 2 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73825-E2CA-4A13-AF45-7EE8B24B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153400" cy="4525963"/>
          </a:xfrm>
        </p:spPr>
        <p:txBody>
          <a:bodyPr/>
          <a:lstStyle/>
          <a:p>
            <a:r>
              <a:rPr lang="en-US" dirty="0"/>
              <a:t> Patients 45 years of age or more with body mass index (BMI) greater than or equal to 25 kg/m</a:t>
            </a:r>
            <a:r>
              <a:rPr lang="en-US" baseline="30000" dirty="0"/>
              <a:t>2</a:t>
            </a:r>
            <a:r>
              <a:rPr lang="en-US" dirty="0"/>
              <a:t> should be tested. Those with values within normal limits should be tested every 3 years.</a:t>
            </a:r>
          </a:p>
          <a:p>
            <a:r>
              <a:rPr lang="en-US" dirty="0"/>
              <a:t> Patients younger than 45 years of age with BMI greater than or equal to 25 kg/m</a:t>
            </a:r>
            <a:r>
              <a:rPr lang="en-US" baseline="30000" dirty="0"/>
              <a:t>2</a:t>
            </a:r>
            <a:r>
              <a:rPr lang="en-US" dirty="0"/>
              <a:t> who have additional risk factors should have more frequent testing.</a:t>
            </a:r>
          </a:p>
        </p:txBody>
      </p:sp>
    </p:spTree>
    <p:extLst>
      <p:ext uri="{BB962C8B-B14F-4D97-AF65-F5344CB8AC3E}">
        <p14:creationId xmlns:p14="http://schemas.microsoft.com/office/powerpoint/2010/main" val="674817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Screening for Type 2 DM (continued_1)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73825-E2CA-4A13-AF45-7EE8B24BD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Additional risk factors are physical inactivity; having a first-degree relative with diabetes; member of high-risk ethnic group (African American, Hispanic, Native American, Asian American, Pacific Islander).</a:t>
            </a:r>
          </a:p>
        </p:txBody>
      </p:sp>
    </p:spTree>
    <p:extLst>
      <p:ext uri="{BB962C8B-B14F-4D97-AF65-F5344CB8AC3E}">
        <p14:creationId xmlns:p14="http://schemas.microsoft.com/office/powerpoint/2010/main" val="307903567"/>
      </p:ext>
    </p:extLst>
  </p:cSld>
  <p:clrMapOvr>
    <a:masterClrMapping/>
  </p:clrMapOvr>
</p:sld>
</file>

<file path=ppt/theme/theme1.xml><?xml version="1.0" encoding="utf-8"?>
<a:theme xmlns:a="http://schemas.openxmlformats.org/drawingml/2006/main" name="FAD_Nursing_Template_Sample">
  <a:themeElements>
    <a:clrScheme name="FAD Nursing">
      <a:dk1>
        <a:srgbClr val="737373"/>
      </a:dk1>
      <a:lt1>
        <a:sysClr val="window" lastClr="FFFFFF"/>
      </a:lt1>
      <a:dk2>
        <a:srgbClr val="28805C"/>
      </a:dk2>
      <a:lt2>
        <a:srgbClr val="FFFFFF"/>
      </a:lt2>
      <a:accent1>
        <a:srgbClr val="28805C"/>
      </a:accent1>
      <a:accent2>
        <a:srgbClr val="737373"/>
      </a:accent2>
      <a:accent3>
        <a:srgbClr val="D99C21"/>
      </a:accent3>
      <a:accent4>
        <a:srgbClr val="C00000"/>
      </a:accent4>
      <a:accent5>
        <a:srgbClr val="BFBFBF"/>
      </a:accent5>
      <a:accent6>
        <a:srgbClr val="C2ECDB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91B66E46-3F3C-49C2-9025-2800839DEA96}" vid="{348BD038-7B76-4A48-9886-575F33252E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88135b7f-3fab-49b6-8009-71309f2107a8">Woo and Robinson</Category>
    <v7hm xmlns="88135b7f-3fab-49b6-8009-71309f2107a8" xsi:nil="true"/>
    <Tertiary_x0020_Category xmlns="88135b7f-3fab-49b6-8009-71309f2107a8" xsi:nil="true"/>
    <Sub_x002d_Category xmlns="88135b7f-3fab-49b6-8009-71309f2107a8">FAD PowerPoint Presentations</Sub_x002d_Category>
    <SortOrder xmlns="88135b7f-3fab-49b6-8009-71309f2107a8" xsi:nil="true"/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74F316A9D19642AFB347C36D63796C" ma:contentTypeVersion="5" ma:contentTypeDescription="Create a new document." ma:contentTypeScope="" ma:versionID="cad381adda5b2ce407c58584fcfb8d10">
  <xsd:schema xmlns:xsd="http://www.w3.org/2001/XMLSchema" xmlns:xs="http://www.w3.org/2001/XMLSchema" xmlns:p="http://schemas.microsoft.com/office/2006/metadata/properties" xmlns:ns2="71d46e88-8733-4645-9284-85cf006978cc" xmlns:ns3="88135b7f-3fab-49b6-8009-71309f2107a8" targetNamespace="http://schemas.microsoft.com/office/2006/metadata/properties" ma:root="true" ma:fieldsID="8417b20f22cd2cb04f08b6ff97a2b690" ns2:_="" ns3:_="">
    <xsd:import namespace="71d46e88-8733-4645-9284-85cf006978cc"/>
    <xsd:import namespace="88135b7f-3fab-49b6-8009-71309f2107a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ategory" minOccurs="0"/>
                <xsd:element ref="ns3:Sub_x002d_Category" minOccurs="0"/>
                <xsd:element ref="ns3:SortOrder" minOccurs="0"/>
                <xsd:element ref="ns3:v7hm" minOccurs="0"/>
                <xsd:element ref="ns3:Tertiary_x0020_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6e88-8733-4645-9284-85cf006978c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35b7f-3fab-49b6-8009-71309f2107a8" elementFormDefault="qualified">
    <xsd:import namespace="http://schemas.microsoft.com/office/2006/documentManagement/types"/>
    <xsd:import namespace="http://schemas.microsoft.com/office/infopath/2007/PartnerControls"/>
    <xsd:element name="Category" ma:index="11" nillable="true" ma:displayName="Category" ma:format="Dropdown" ma:internalName="Category">
      <xsd:simpleType>
        <xsd:union memberTypes="dms:Text">
          <xsd:simpleType>
            <xsd:restriction base="dms:Choice">
              <xsd:enumeration value="Additional Images"/>
              <xsd:enumeration value="DavisAdvantage"/>
              <xsd:enumeration value="DavisEdge"/>
              <xsd:enumeration value="DavisForward - internal use only"/>
              <xsd:enumeration value="DavisPlus"/>
              <xsd:enumeration value="Dental Care Decisions"/>
              <xsd:enumeration value="Dosage Calc"/>
              <xsd:enumeration value="F.A. Davis"/>
              <xsd:enumeration value="Fitness Decisions"/>
              <xsd:enumeration value="Kines in Action"/>
              <xsd:enumeration value="Medical Coding Lab"/>
              <xsd:enumeration value="Medical Language Lab"/>
              <xsd:enumeration value="Tabers"/>
            </xsd:restriction>
          </xsd:simpleType>
        </xsd:union>
      </xsd:simpleType>
    </xsd:element>
    <xsd:element name="Sub_x002d_Category" ma:index="12" nillable="true" ma:displayName="Sub-Category" ma:format="Dropdown" ma:internalName="Sub_x002d_Category">
      <xsd:simpleType>
        <xsd:union memberTypes="dms:Text">
          <xsd:simpleType>
            <xsd:restriction base="dms:Choice">
              <xsd:enumeration value="Branding Guide (attachment)"/>
              <xsd:enumeration value="DA Logos"/>
              <xsd:enumeration value="DA Powerpoint Presentation"/>
              <xsd:enumeration value="DC Logo"/>
              <xsd:enumeration value="DC Powerpoint Presentation"/>
              <xsd:enumeration value="DCD Logo"/>
              <xsd:enumeration value="DCD Powerpoint Presentation"/>
              <xsd:enumeration value="DE Logos"/>
              <xsd:enumeration value="DE Powerpoint Presentation"/>
              <xsd:enumeration value="DF Logo"/>
              <xsd:enumeration value="DF Powerpoint Presentation"/>
              <xsd:enumeration value="DP Homepage image"/>
              <xsd:enumeration value="DP Logo"/>
              <xsd:enumeration value="Electronic Devices"/>
              <xsd:enumeration value="FAD Digital Logos"/>
              <xsd:enumeration value="FAD Powerpiont Presentations"/>
              <xsd:enumeration value="FAD Print Logos"/>
              <xsd:enumeration value="FD Logo"/>
              <xsd:enumeration value="FD Powerpoint Presentation"/>
              <xsd:enumeration value="KIA Logo"/>
              <xsd:enumeration value="KIA Powerpoint Presentation"/>
              <xsd:enumeration value="MCL Logo"/>
              <xsd:enumeration value="MCL Powerpoint Presentation"/>
              <xsd:enumeration value="MLL 2.0 Logo"/>
              <xsd:enumeration value="MLL Logo"/>
              <xsd:enumeration value="MLL Powerpoint Presentation"/>
              <xsd:enumeration value="MTC Logo"/>
              <xsd:enumeration value="Taber’s 22"/>
              <xsd:enumeration value="Taber’s 22 with tagline"/>
              <xsd:enumeration value="Tabers Logo"/>
              <xsd:enumeration value="Tabers.com Homepage screen"/>
              <xsd:enumeration value="Useful Images"/>
            </xsd:restriction>
          </xsd:simpleType>
        </xsd:union>
      </xsd:simpleType>
    </xsd:element>
    <xsd:element name="SortOrder" ma:index="13" nillable="true" ma:displayName="SortOrder" ma:internalName="SortOrder">
      <xsd:simpleType>
        <xsd:restriction base="dms:Number"/>
      </xsd:simpleType>
    </xsd:element>
    <xsd:element name="v7hm" ma:index="14" nillable="true" ma:displayName="Tert" ma:internalName="v7hm">
      <xsd:simpleType>
        <xsd:restriction base="dms:Number"/>
      </xsd:simpleType>
    </xsd:element>
    <xsd:element name="Tertiary_x0020_Category" ma:index="15" nillable="true" ma:displayName="Tertiary Category" ma:internalName="Tertiary_x0020_Category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3EB0E3-5915-4E57-8F39-28F926E76D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C939C3-7EE7-4FC7-818E-985D0213E860}">
  <ds:schemaRefs>
    <ds:schemaRef ds:uri="71d46e88-8733-4645-9284-85cf006978cc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88135b7f-3fab-49b6-8009-71309f2107a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E28C97C-1C07-4631-B50A-E80D18B785B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8860857-213E-449D-9D68-31992611CF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d46e88-8733-4645-9284-85cf006978cc"/>
    <ds:schemaRef ds:uri="88135b7f-3fab-49b6-8009-71309f2107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FAD_Nursing_Template_Sample</Template>
  <TotalTime>2601</TotalTime>
  <Words>1983</Words>
  <Application>Microsoft Office PowerPoint</Application>
  <PresentationFormat>On-screen Show (4:3)</PresentationFormat>
  <Paragraphs>280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Calibri</vt:lpstr>
      <vt:lpstr>Wingdings</vt:lpstr>
      <vt:lpstr>FAD_Nursing_Template_Sample</vt:lpstr>
      <vt:lpstr> Diabetes Mellitus</vt:lpstr>
      <vt:lpstr>Diabetes Mellitus (DM) </vt:lpstr>
      <vt:lpstr>Diabetes Mellitus (DM) (continued)</vt:lpstr>
      <vt:lpstr>Type 1 DM </vt:lpstr>
      <vt:lpstr>Type 2 DM </vt:lpstr>
      <vt:lpstr>Type 2 DM (continued)</vt:lpstr>
      <vt:lpstr>DM Complications</vt:lpstr>
      <vt:lpstr>Screening for Type 2 DM</vt:lpstr>
      <vt:lpstr>Screening for Type 2 DM (continued_1)</vt:lpstr>
      <vt:lpstr>Screening for Type 2 DM (continued_2)</vt:lpstr>
      <vt:lpstr>Diagnostic Criteria</vt:lpstr>
      <vt:lpstr>Diagnostic Criteria (continued)</vt:lpstr>
      <vt:lpstr>Insulin </vt:lpstr>
      <vt:lpstr>Insulin (continued_1)</vt:lpstr>
      <vt:lpstr>Insulin (continued_2) </vt:lpstr>
      <vt:lpstr>Tight Insulin Dosing Plan</vt:lpstr>
      <vt:lpstr>Tight Insulin Dosing Plan (continued)</vt:lpstr>
      <vt:lpstr>Selecting Oral Antidiabetic Agents</vt:lpstr>
      <vt:lpstr>Selecting Oral Antidiabetic Agents (continued)</vt:lpstr>
      <vt:lpstr>Oral Agents</vt:lpstr>
      <vt:lpstr>Selecting Non-insulin Injectables</vt:lpstr>
      <vt:lpstr>Goals of Treatment</vt:lpstr>
      <vt:lpstr>Treatment Targets</vt:lpstr>
      <vt:lpstr>Treatment Targets (continued)</vt:lpstr>
      <vt:lpstr>Rational Drug Selection </vt:lpstr>
      <vt:lpstr>Step Therapy for DM II</vt:lpstr>
      <vt:lpstr>Initial Assessment</vt:lpstr>
      <vt:lpstr>Setting Glycemic Targets</vt:lpstr>
      <vt:lpstr>Setting Glycemic Targets (continued_1)</vt:lpstr>
      <vt:lpstr>Lifestyle Modifications</vt:lpstr>
      <vt:lpstr>Lifestyle Modifications (continued)</vt:lpstr>
      <vt:lpstr>Self-Management Education</vt:lpstr>
      <vt:lpstr>Drug Therapy: Type 1 DM </vt:lpstr>
      <vt:lpstr>Basic Knowledge Before Dosing Insulin</vt:lpstr>
      <vt:lpstr>Basic Knowledge Before Dosing Insulin (continued)</vt:lpstr>
      <vt:lpstr>Drug Therapy Impacts</vt:lpstr>
      <vt:lpstr>Drug Therapy Impacts (continued)</vt:lpstr>
      <vt:lpstr>Drug Therapy: Age Considerations</vt:lpstr>
      <vt:lpstr>Drug Therapy: Age Considerations (continued)</vt:lpstr>
      <vt:lpstr>Patient Variables</vt:lpstr>
      <vt:lpstr>Patient Variables (continued)</vt:lpstr>
      <vt:lpstr>Frequency of Preventive Care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35: Diabetes Mellitus</dc:title>
  <dc:creator>Woo and Robinson</dc:creator>
  <cp:lastModifiedBy>Tanji Moon</cp:lastModifiedBy>
  <cp:revision>421</cp:revision>
  <dcterms:created xsi:type="dcterms:W3CDTF">2019-04-27T07:23:52Z</dcterms:created>
  <dcterms:modified xsi:type="dcterms:W3CDTF">2022-07-13T17:33:08Z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0x010100D074F316A9D19642AFB347C36D63796C</vt:lpwstr>
  </property>
  <property fmtid="{D5CDD505-2E9C-101B-9397-08002B2CF9AE}" pid="3" name="_dlc_DocIdItemGuid">
    <vt:lpwstr>647463b2-28f5-46c6-8d1e-a6b9b2370ab9</vt:lpwstr>
  </property>
  <property fmtid="{D5CDD505-2E9C-101B-9397-08002B2CF9AE}" pid="4" name="Category">
    <vt:lpwstr>.F.A. Davis</vt:lpwstr>
  </property>
  <property fmtid="{D5CDD505-2E9C-101B-9397-08002B2CF9AE}" pid="5" name="v7hm">
    <vt:lpwstr/>
  </property>
  <property fmtid="{D5CDD505-2E9C-101B-9397-08002B2CF9AE}" pid="6" name="Sub-Category">
    <vt:lpwstr>FAD Powerpiont Presentations</vt:lpwstr>
  </property>
  <property fmtid="{D5CDD505-2E9C-101B-9397-08002B2CF9AE}" pid="7" name="SortOrder">
    <vt:lpwstr/>
  </property>
  <property fmtid="{D5CDD505-2E9C-101B-9397-08002B2CF9AE}" pid="8" name="_dlc_DocId">
    <vt:lpwstr>HESUHV4WET5P-708-25</vt:lpwstr>
  </property>
  <property fmtid="{D5CDD505-2E9C-101B-9397-08002B2CF9AE}" pid="9" name="_dlc_DocIdUrl">
    <vt:lpwstr>http://portal.fadavis.com/marketing/_layouts/15/DocIdRedir.aspx?ID=HESUHV4WET5P-708-25, HESUHV4WET5P-708-25</vt:lpwstr>
  </property>
  <property fmtid="{D5CDD505-2E9C-101B-9397-08002B2CF9AE}" pid="10" name="Tertiary Category">
    <vt:lpwstr/>
  </property>
</Properties>
</file>