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5"/>
  </p:sldMasterIdLst>
  <p:notesMasterIdLst>
    <p:notesMasterId r:id="rId27"/>
  </p:notesMasterIdLst>
  <p:handoutMasterIdLst>
    <p:handoutMasterId r:id="rId28"/>
  </p:handoutMasterIdLst>
  <p:sldIdLst>
    <p:sldId id="294" r:id="rId6"/>
    <p:sldId id="295" r:id="rId7"/>
    <p:sldId id="296" r:id="rId8"/>
    <p:sldId id="297" r:id="rId9"/>
    <p:sldId id="298" r:id="rId10"/>
    <p:sldId id="299" r:id="rId11"/>
    <p:sldId id="300" r:id="rId12"/>
    <p:sldId id="301" r:id="rId13"/>
    <p:sldId id="313" r:id="rId14"/>
    <p:sldId id="302" r:id="rId15"/>
    <p:sldId id="303" r:id="rId16"/>
    <p:sldId id="304" r:id="rId17"/>
    <p:sldId id="305" r:id="rId18"/>
    <p:sldId id="306" r:id="rId19"/>
    <p:sldId id="307" r:id="rId20"/>
    <p:sldId id="308" r:id="rId21"/>
    <p:sldId id="309" r:id="rId22"/>
    <p:sldId id="310" r:id="rId23"/>
    <p:sldId id="311" r:id="rId24"/>
    <p:sldId id="314" r:id="rId25"/>
    <p:sldId id="312" r:id="rId26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912" userDrawn="1">
          <p15:clr>
            <a:srgbClr val="A4A3A4"/>
          </p15:clr>
        </p15:guide>
        <p15:guide id="2" pos="2880" userDrawn="1">
          <p15:clr>
            <a:srgbClr val="A4A3A4"/>
          </p15:clr>
        </p15:guide>
        <p15:guide id="3" orient="horz" pos="864">
          <p15:clr>
            <a:srgbClr val="A4A3A4"/>
          </p15:clr>
        </p15:guide>
        <p15:guide id="4" pos="624">
          <p15:clr>
            <a:srgbClr val="A4A3A4"/>
          </p15:clr>
        </p15:guide>
        <p15:guide id="5" pos="587">
          <p15:clr>
            <a:srgbClr val="A4A3A4"/>
          </p15:clr>
        </p15:guide>
        <p15:guide id="6" orient="horz" pos="3696">
          <p15:clr>
            <a:srgbClr val="A4A3A4"/>
          </p15:clr>
        </p15:guide>
        <p15:guide id="7" pos="5759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37373"/>
    <a:srgbClr val="28805C"/>
    <a:srgbClr val="D99C21"/>
    <a:srgbClr val="58585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603" autoAdjust="0"/>
    <p:restoredTop sz="86375" autoAdjust="0"/>
  </p:normalViewPr>
  <p:slideViewPr>
    <p:cSldViewPr>
      <p:cViewPr varScale="1">
        <p:scale>
          <a:sx n="59" d="100"/>
          <a:sy n="59" d="100"/>
        </p:scale>
        <p:origin x="1050" y="72"/>
      </p:cViewPr>
      <p:guideLst>
        <p:guide orient="horz" pos="912"/>
        <p:guide pos="2880"/>
        <p:guide orient="horz" pos="864"/>
        <p:guide pos="624"/>
        <p:guide pos="587"/>
        <p:guide orient="horz" pos="3696"/>
        <p:guide pos="5759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9012"/>
    </p:cViewPr>
  </p:sorterViewPr>
  <p:notesViewPr>
    <p:cSldViewPr>
      <p:cViewPr varScale="1">
        <p:scale>
          <a:sx n="57" d="100"/>
          <a:sy n="57" d="100"/>
        </p:scale>
        <p:origin x="1692" y="8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slide" Target="slides/slide21.xml"/><Relationship Id="rId3" Type="http://schemas.openxmlformats.org/officeDocument/2006/relationships/customXml" Target="../customXml/item3.xml"/><Relationship Id="rId21" Type="http://schemas.openxmlformats.org/officeDocument/2006/relationships/slide" Target="slides/slide16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slide" Target="slides/slide20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29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slide" Target="slides/slide19.xml"/><Relationship Id="rId32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31" Type="http://schemas.openxmlformats.org/officeDocument/2006/relationships/theme" Target="theme/theme1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561E734-30F1-456B-8B88-B517BAE0A233}" type="datetimeFigureOut">
              <a:rPr lang="en-US" smtClean="0"/>
              <a:t>7/13/2022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6D1CF74-1493-46D2-9CFB-D9771BD399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387439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6A6551-8743-415C-B8DC-7E8D559D5B4C}" type="datetimeFigureOut">
              <a:rPr lang="en-US" smtClean="0"/>
              <a:t>7/13/2022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1FE3FD1-3D53-424A-A1AD-A3C30BC928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72893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 dirty="0">
              <a:latin typeface="Arial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FE3FD1-3D53-424A-A1AD-A3C30BC928DB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61380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.png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.png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ve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1"/>
          <p:cNvSpPr>
            <a:spLocks noGrp="1"/>
          </p:cNvSpPr>
          <p:nvPr>
            <p:ph type="pic" sz="quarter" idx="13" hasCustomPrompt="1"/>
          </p:nvPr>
        </p:nvSpPr>
        <p:spPr>
          <a:xfrm>
            <a:off x="2689302" y="228600"/>
            <a:ext cx="3733800" cy="4267200"/>
          </a:xfrm>
        </p:spPr>
        <p:txBody>
          <a:bodyPr rtlCol="0">
            <a:normAutofit/>
          </a:bodyPr>
          <a:lstStyle>
            <a:lvl1pPr>
              <a:defRPr/>
            </a:lvl1pPr>
          </a:lstStyle>
          <a:p>
            <a:pPr lvl="0"/>
            <a:r>
              <a:rPr lang="en-US" noProof="0" dirty="0"/>
              <a:t>Click icon to add cover image</a:t>
            </a:r>
          </a:p>
        </p:txBody>
      </p:sp>
      <p:sp>
        <p:nvSpPr>
          <p:cNvPr id="14" name="Rectangle 13"/>
          <p:cNvSpPr/>
          <p:nvPr userDrawn="1"/>
        </p:nvSpPr>
        <p:spPr>
          <a:xfrm>
            <a:off x="0" y="6356350"/>
            <a:ext cx="9144000" cy="50729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Date Placeholder 3"/>
          <p:cNvSpPr txBox="1">
            <a:spLocks/>
          </p:cNvSpPr>
          <p:nvPr userDrawn="1"/>
        </p:nvSpPr>
        <p:spPr>
          <a:xfrm>
            <a:off x="101599" y="6470650"/>
            <a:ext cx="2422525" cy="365125"/>
          </a:xfrm>
          <a:prstGeom prst="rect">
            <a:avLst/>
          </a:prstGeom>
        </p:spPr>
        <p:txBody>
          <a:bodyPr anchor="ctr"/>
          <a:lstStyle>
            <a:defPPr>
              <a:defRPr lang="en-US"/>
            </a:defPPr>
            <a:lvl1pPr marL="0" algn="l" defTabSz="914400" rtl="0" eaLnBrk="1" latinLnBrk="0" hangingPunct="1">
              <a:defRPr sz="1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900" b="1" dirty="0">
                <a:solidFill>
                  <a:srgbClr val="585858"/>
                </a:solidFill>
              </a:rPr>
              <a:t>Copyright ©2021 F.A. Davis Company</a:t>
            </a:r>
          </a:p>
        </p:txBody>
      </p:sp>
      <p:pic>
        <p:nvPicPr>
          <p:cNvPr id="10" name="Picture 13"/>
          <p:cNvPicPr>
            <a:picLocks noChangeAspect="1"/>
          </p:cNvPicPr>
          <p:nvPr userDrawn="1"/>
        </p:nvPicPr>
        <p:blipFill>
          <a:blip r:embed="rId2" cstate="print">
            <a:clrChange>
              <a:clrFrom>
                <a:srgbClr val="FFFFFE"/>
              </a:clrFrom>
              <a:clrTo>
                <a:srgbClr val="FFFFFE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3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77294" y="6492183"/>
            <a:ext cx="1005840" cy="3545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Rectangle 2"/>
          <p:cNvSpPr/>
          <p:nvPr/>
        </p:nvSpPr>
        <p:spPr>
          <a:xfrm>
            <a:off x="0" y="4728898"/>
            <a:ext cx="9144000" cy="1708150"/>
          </a:xfrm>
          <a:prstGeom prst="rect">
            <a:avLst/>
          </a:prstGeom>
          <a:solidFill>
            <a:srgbClr val="28805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0" y="4728898"/>
            <a:ext cx="9144000" cy="0"/>
          </a:xfrm>
          <a:prstGeom prst="line">
            <a:avLst/>
          </a:prstGeom>
          <a:ln w="50800">
            <a:solidFill>
              <a:srgbClr val="D99C2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6426743"/>
            <a:ext cx="9169400" cy="487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95514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Lead-in Head, and Bulleted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756356" y="234539"/>
            <a:ext cx="8235244" cy="590931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>
              <a:defRPr lang="en-US" dirty="0"/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1"/>
          </p:nvPr>
        </p:nvSpPr>
        <p:spPr>
          <a:xfrm>
            <a:off x="457200" y="1295400"/>
            <a:ext cx="8229600" cy="381000"/>
          </a:xfrm>
        </p:spPr>
        <p:txBody>
          <a:bodyPr anchor="ctr">
            <a:noAutofit/>
          </a:bodyPr>
          <a:lstStyle>
            <a:lvl1pPr marL="346075" indent="0">
              <a:buNone/>
              <a:defRPr sz="32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41449"/>
            <a:ext cx="8229600" cy="4068763"/>
          </a:xfrm>
        </p:spPr>
        <p:txBody>
          <a:bodyPr/>
          <a:lstStyle>
            <a:lvl2pPr marL="914400" indent="-290513">
              <a:defRPr>
                <a:solidFill>
                  <a:schemeClr val="tx1">
                    <a:lumMod val="75000"/>
                  </a:schemeClr>
                </a:solidFill>
              </a:defRPr>
            </a:lvl2pPr>
            <a:lvl3pPr marL="1260475" indent="-290513">
              <a:defRPr sz="2400">
                <a:solidFill>
                  <a:schemeClr val="tx1">
                    <a:lumMod val="75000"/>
                  </a:schemeClr>
                </a:solidFill>
              </a:defRPr>
            </a:lvl3pPr>
            <a:lvl4pPr marL="1600200" indent="-228600">
              <a:buFont typeface="Wingdings" panose="05000000000000000000" pitchFamily="2" charset="2"/>
              <a:buChar char="§"/>
              <a:defRPr sz="2000">
                <a:solidFill>
                  <a:schemeClr val="tx1">
                    <a:lumMod val="75000"/>
                  </a:schemeClr>
                </a:solidFill>
              </a:defRPr>
            </a:lvl4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</p:spTree>
    <p:extLst>
      <p:ext uri="{BB962C8B-B14F-4D97-AF65-F5344CB8AC3E}">
        <p14:creationId xmlns:p14="http://schemas.microsoft.com/office/powerpoint/2010/main" val="235182776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008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, Lead-in Head, and Bulleted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756356" y="234539"/>
            <a:ext cx="8235244" cy="590931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>
              <a:defRPr lang="en-US" dirty="0"/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1"/>
          </p:nvPr>
        </p:nvSpPr>
        <p:spPr>
          <a:xfrm>
            <a:off x="457200" y="1295400"/>
            <a:ext cx="8229600" cy="381000"/>
          </a:xfrm>
        </p:spPr>
        <p:txBody>
          <a:bodyPr anchor="ctr">
            <a:noAutofit/>
          </a:bodyPr>
          <a:lstStyle>
            <a:lvl1pPr marL="346075" indent="0">
              <a:buNone/>
              <a:defRPr sz="32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41449"/>
            <a:ext cx="8229600" cy="1916151"/>
          </a:xfrm>
        </p:spPr>
        <p:txBody>
          <a:bodyPr/>
          <a:lstStyle>
            <a:lvl2pPr marL="914400" indent="-290513">
              <a:defRPr>
                <a:solidFill>
                  <a:schemeClr val="tx1">
                    <a:lumMod val="75000"/>
                  </a:schemeClr>
                </a:solidFill>
              </a:defRPr>
            </a:lvl2pPr>
            <a:lvl3pPr marL="1260475" indent="-290513">
              <a:defRPr sz="2400">
                <a:solidFill>
                  <a:schemeClr val="tx1">
                    <a:lumMod val="75000"/>
                  </a:schemeClr>
                </a:solidFill>
              </a:defRPr>
            </a:lvl3pPr>
            <a:lvl4pPr marL="1600200" indent="-228600">
              <a:buFont typeface="Wingdings" panose="05000000000000000000" pitchFamily="2" charset="2"/>
              <a:buChar char="§"/>
              <a:defRPr sz="2000">
                <a:solidFill>
                  <a:schemeClr val="tx1">
                    <a:lumMod val="75000"/>
                  </a:schemeClr>
                </a:solidFill>
              </a:defRPr>
            </a:lvl4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2"/>
          </p:nvPr>
        </p:nvSpPr>
        <p:spPr>
          <a:xfrm>
            <a:off x="457200" y="3886200"/>
            <a:ext cx="8229600" cy="2005051"/>
          </a:xfrm>
        </p:spPr>
        <p:txBody>
          <a:bodyPr/>
          <a:lstStyle>
            <a:lvl2pPr marL="914400" indent="-290513">
              <a:defRPr>
                <a:solidFill>
                  <a:schemeClr val="tx1">
                    <a:lumMod val="75000"/>
                  </a:schemeClr>
                </a:solidFill>
              </a:defRPr>
            </a:lvl2pPr>
            <a:lvl3pPr marL="1260475" indent="-290513">
              <a:defRPr sz="2400">
                <a:solidFill>
                  <a:schemeClr val="tx1">
                    <a:lumMod val="75000"/>
                  </a:schemeClr>
                </a:solidFill>
              </a:defRPr>
            </a:lvl3pPr>
            <a:lvl4pPr marL="1600200" indent="-228600">
              <a:buFont typeface="Wingdings" panose="05000000000000000000" pitchFamily="2" charset="2"/>
              <a:buChar char="§"/>
              <a:defRPr sz="2000">
                <a:solidFill>
                  <a:schemeClr val="tx1">
                    <a:lumMod val="75000"/>
                  </a:schemeClr>
                </a:solidFill>
              </a:defRPr>
            </a:lvl4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</p:spTree>
    <p:extLst>
      <p:ext uri="{BB962C8B-B14F-4D97-AF65-F5344CB8AC3E}">
        <p14:creationId xmlns:p14="http://schemas.microsoft.com/office/powerpoint/2010/main" val="317894107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008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Bulleted Li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756356" y="234539"/>
            <a:ext cx="8235244" cy="590931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>
              <a:defRPr lang="en-US" dirty="0"/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56356" y="1143000"/>
            <a:ext cx="4038600" cy="4525963"/>
          </a:xfrm>
        </p:spPr>
        <p:txBody>
          <a:bodyPr>
            <a:normAutofit/>
          </a:bodyPr>
          <a:lstStyle>
            <a:lvl1pPr marL="290513" indent="-290513">
              <a:defRPr sz="2800">
                <a:solidFill>
                  <a:schemeClr val="tx1">
                    <a:lumMod val="75000"/>
                  </a:schemeClr>
                </a:solidFill>
              </a:defRPr>
            </a:lvl1pPr>
            <a:lvl2pPr marL="512763" indent="-222250">
              <a:defRPr sz="2400">
                <a:solidFill>
                  <a:schemeClr val="tx1">
                    <a:lumMod val="75000"/>
                  </a:schemeClr>
                </a:solidFill>
              </a:defRPr>
            </a:lvl2pPr>
            <a:lvl3pPr marL="803275" indent="-290513">
              <a:tabLst>
                <a:tab pos="803275" algn="l"/>
                <a:tab pos="858838" algn="l"/>
              </a:tabLst>
              <a:defRPr sz="2000">
                <a:solidFill>
                  <a:schemeClr val="tx1">
                    <a:lumMod val="75000"/>
                  </a:schemeClr>
                </a:solidFill>
              </a:defRPr>
            </a:lvl3pPr>
            <a:lvl4pPr marL="1081088" indent="-277813">
              <a:buFont typeface="Wingdings" panose="05000000000000000000" pitchFamily="2" charset="2"/>
              <a:buChar char="§"/>
              <a:defRPr sz="1800">
                <a:solidFill>
                  <a:schemeClr val="tx1">
                    <a:lumMod val="75000"/>
                  </a:schemeClr>
                </a:solidFill>
              </a:defRPr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23556" y="1143000"/>
            <a:ext cx="4038600" cy="4525963"/>
          </a:xfrm>
        </p:spPr>
        <p:txBody>
          <a:bodyPr>
            <a:normAutofit/>
          </a:bodyPr>
          <a:lstStyle>
            <a:lvl1pPr marL="282575" indent="-282575">
              <a:defRPr lang="en-US" sz="2800" kern="2000" dirty="0" smtClean="0">
                <a:solidFill>
                  <a:schemeClr val="tx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11175" indent="-220663">
              <a:defRPr lang="en-US" sz="2400" kern="1200" dirty="0" smtClean="0">
                <a:solidFill>
                  <a:schemeClr val="tx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804863" indent="-293688">
              <a:defRPr lang="en-US" sz="2000" kern="1200" baseline="0" dirty="0" smtClean="0">
                <a:solidFill>
                  <a:schemeClr val="tx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89025" indent="-285750">
              <a:buFont typeface="Wingdings" panose="05000000000000000000" pitchFamily="2" charset="2"/>
              <a:buChar char="§"/>
              <a:defRPr lang="en-US" sz="1800" kern="1200" dirty="0" smtClean="0">
                <a:solidFill>
                  <a:schemeClr val="tx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</p:spTree>
    <p:extLst>
      <p:ext uri="{BB962C8B-B14F-4D97-AF65-F5344CB8AC3E}">
        <p14:creationId xmlns:p14="http://schemas.microsoft.com/office/powerpoint/2010/main" val="205903463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008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Bulleted Lists with Head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756356" y="234539"/>
            <a:ext cx="8235244" cy="590931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>
              <a:defRPr lang="en-US" dirty="0"/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755650" y="1173163"/>
            <a:ext cx="4044950" cy="639762"/>
          </a:xfrm>
        </p:spPr>
        <p:txBody>
          <a:bodyPr/>
          <a:lstStyle>
            <a:lvl1pPr marL="0" indent="0">
              <a:buNone/>
              <a:defRPr sz="2800" b="1"/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sz="quarter" idx="16"/>
          </p:nvPr>
        </p:nvSpPr>
        <p:spPr>
          <a:xfrm>
            <a:off x="755650" y="1901825"/>
            <a:ext cx="4044950" cy="3962400"/>
          </a:xfrm>
        </p:spPr>
        <p:txBody>
          <a:bodyPr/>
          <a:lstStyle>
            <a:lvl1pPr marL="237744">
              <a:defRPr sz="2800"/>
            </a:lvl1pPr>
            <a:lvl2pPr marL="457200" indent="-219456">
              <a:defRPr sz="2400"/>
            </a:lvl2pPr>
            <a:lvl3pPr marL="685800" indent="-237744">
              <a:defRPr sz="2000"/>
            </a:lvl3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7" hasCustomPrompt="1"/>
          </p:nvPr>
        </p:nvSpPr>
        <p:spPr>
          <a:xfrm>
            <a:off x="4953000" y="1181100"/>
            <a:ext cx="4038600" cy="660400"/>
          </a:xfrm>
        </p:spPr>
        <p:txBody>
          <a:bodyPr/>
          <a:lstStyle>
            <a:lvl1pPr marL="0" indent="0">
              <a:buNone/>
              <a:defRPr sz="2800" b="1"/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8"/>
          </p:nvPr>
        </p:nvSpPr>
        <p:spPr>
          <a:xfrm>
            <a:off x="4953000" y="1901825"/>
            <a:ext cx="4038600" cy="3962400"/>
          </a:xfrm>
        </p:spPr>
        <p:txBody>
          <a:bodyPr/>
          <a:lstStyle>
            <a:lvl1pPr marL="237744" indent="-274320">
              <a:defRPr sz="2800"/>
            </a:lvl1pPr>
            <a:lvl2pPr marL="457200" indent="-219456">
              <a:defRPr sz="2400"/>
            </a:lvl2pPr>
            <a:lvl3pPr marL="685800" indent="-237744">
              <a:defRPr sz="2000"/>
            </a:lvl3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173842473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008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ulleted List and Fig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756356" y="234539"/>
            <a:ext cx="8235244" cy="590931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>
              <a:defRPr lang="en-US" dirty="0"/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1219200"/>
            <a:ext cx="4038600" cy="4525963"/>
          </a:xfrm>
        </p:spPr>
        <p:txBody>
          <a:bodyPr>
            <a:normAutofit/>
          </a:bodyPr>
          <a:lstStyle>
            <a:lvl1pPr marL="290513" indent="-290513">
              <a:defRPr sz="2800">
                <a:solidFill>
                  <a:schemeClr val="tx1">
                    <a:lumMod val="75000"/>
                  </a:schemeClr>
                </a:solidFill>
              </a:defRPr>
            </a:lvl1pPr>
            <a:lvl2pPr marL="512763" indent="-222250">
              <a:defRPr sz="2400">
                <a:solidFill>
                  <a:schemeClr val="tx1">
                    <a:lumMod val="75000"/>
                  </a:schemeClr>
                </a:solidFill>
              </a:defRPr>
            </a:lvl2pPr>
            <a:lvl3pPr marL="803275" indent="-290513">
              <a:tabLst>
                <a:tab pos="803275" algn="l"/>
                <a:tab pos="858838" algn="l"/>
              </a:tabLst>
              <a:defRPr sz="2000">
                <a:solidFill>
                  <a:schemeClr val="tx1">
                    <a:lumMod val="75000"/>
                  </a:schemeClr>
                </a:solidFill>
              </a:defRPr>
            </a:lvl3pPr>
            <a:lvl4pPr marL="1081088" indent="-277813">
              <a:buFont typeface="Wingdings" panose="05000000000000000000" pitchFamily="2" charset="2"/>
              <a:buChar char="§"/>
              <a:defRPr sz="1800">
                <a:solidFill>
                  <a:schemeClr val="tx1">
                    <a:lumMod val="75000"/>
                  </a:schemeClr>
                </a:solidFill>
              </a:defRPr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7" name="Picture Placeholder 6"/>
          <p:cNvSpPr>
            <a:spLocks noGrp="1"/>
          </p:cNvSpPr>
          <p:nvPr>
            <p:ph type="pic" sz="quarter" idx="12"/>
          </p:nvPr>
        </p:nvSpPr>
        <p:spPr>
          <a:xfrm>
            <a:off x="4953000" y="1219200"/>
            <a:ext cx="3733800" cy="4526280"/>
          </a:xfrm>
        </p:spPr>
        <p:txBody>
          <a:bodyPr rtlCol="0">
            <a:normAutofit/>
          </a:bodyPr>
          <a:lstStyle/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2753676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008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Fig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Picture Placeholder 6"/>
          <p:cNvSpPr>
            <a:spLocks noGrp="1"/>
          </p:cNvSpPr>
          <p:nvPr>
            <p:ph type="pic" sz="quarter" idx="13"/>
          </p:nvPr>
        </p:nvSpPr>
        <p:spPr>
          <a:xfrm>
            <a:off x="762000" y="1326995"/>
            <a:ext cx="3505200" cy="4540405"/>
          </a:xfrm>
        </p:spPr>
        <p:txBody>
          <a:bodyPr rtlCol="0">
            <a:normAutofit/>
          </a:bodyPr>
          <a:lstStyle/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 hasCustomPrompt="1"/>
          </p:nvPr>
        </p:nvSpPr>
        <p:spPr>
          <a:xfrm>
            <a:off x="4495800" y="3200400"/>
            <a:ext cx="4495800" cy="838200"/>
          </a:xfrm>
        </p:spPr>
        <p:txBody>
          <a:bodyPr/>
          <a:lstStyle>
            <a:lvl1pPr marL="346075" indent="0">
              <a:buNone/>
              <a:defRPr/>
            </a:lvl1pPr>
          </a:lstStyle>
          <a:p>
            <a:pPr lvl="0"/>
            <a:r>
              <a:rPr lang="en-US" dirty="0"/>
              <a:t>Click to add Caption</a:t>
            </a:r>
          </a:p>
        </p:txBody>
      </p:sp>
    </p:spTree>
    <p:extLst>
      <p:ext uri="{BB962C8B-B14F-4D97-AF65-F5344CB8AC3E}">
        <p14:creationId xmlns:p14="http://schemas.microsoft.com/office/powerpoint/2010/main" val="135171073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8" name="Table Placeholder 7"/>
          <p:cNvSpPr>
            <a:spLocks noGrp="1"/>
          </p:cNvSpPr>
          <p:nvPr>
            <p:ph type="tbl" sz="quarter" idx="14"/>
          </p:nvPr>
        </p:nvSpPr>
        <p:spPr>
          <a:xfrm>
            <a:off x="762000" y="1338147"/>
            <a:ext cx="7620000" cy="4572000"/>
          </a:xfrm>
        </p:spPr>
        <p:txBody>
          <a:bodyPr rtlCol="0">
            <a:normAutofit/>
          </a:bodyPr>
          <a:lstStyle/>
          <a:p>
            <a:pPr lvl="0"/>
            <a:r>
              <a:rPr lang="en-US" noProof="0"/>
              <a:t>Click icon to add table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24858415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008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es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756356" y="234539"/>
            <a:ext cx="8235244" cy="590931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>
              <a:defRPr lang="en-US" dirty="0"/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457200" y="1181100"/>
            <a:ext cx="8534400" cy="457200"/>
          </a:xfrm>
        </p:spPr>
        <p:txBody>
          <a:bodyPr/>
          <a:lstStyle>
            <a:lvl1pPr marL="346075" indent="0">
              <a:buNone/>
              <a:defRPr b="1"/>
            </a:lvl1pPr>
          </a:lstStyle>
          <a:p>
            <a:pPr lvl="0"/>
            <a:r>
              <a:rPr lang="en-US" dirty="0"/>
              <a:t>Click to add Question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1"/>
          </p:nvPr>
        </p:nvSpPr>
        <p:spPr>
          <a:xfrm>
            <a:off x="457200" y="2057400"/>
            <a:ext cx="8534400" cy="4038600"/>
          </a:xfrm>
        </p:spPr>
        <p:txBody>
          <a:bodyPr/>
          <a:lstStyle>
            <a:lvl1pPr marL="860425" indent="-514350">
              <a:buFont typeface="+mj-lt"/>
              <a:buAutoNum type="alphaUcPeriod"/>
              <a:defRPr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7570216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008" userDrawn="1">
          <p15:clr>
            <a:srgbClr val="FBAE40"/>
          </p15:clr>
        </p15:guide>
        <p15:guide id="2" pos="288" userDrawn="1">
          <p15:clr>
            <a:srgbClr val="FBAE40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Ques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756356" y="234539"/>
            <a:ext cx="8235244" cy="590931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>
              <a:defRPr lang="en-US" dirty="0"/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457200" y="1181100"/>
            <a:ext cx="8534400" cy="457200"/>
          </a:xfrm>
        </p:spPr>
        <p:txBody>
          <a:bodyPr/>
          <a:lstStyle>
            <a:lvl1pPr marL="346075" indent="0">
              <a:buNone/>
              <a:defRPr b="1"/>
            </a:lvl1pPr>
          </a:lstStyle>
          <a:p>
            <a:pPr lvl="0"/>
            <a:r>
              <a:rPr lang="en-US" dirty="0"/>
              <a:t>Click to add Question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1"/>
          </p:nvPr>
        </p:nvSpPr>
        <p:spPr>
          <a:xfrm>
            <a:off x="457200" y="2057400"/>
            <a:ext cx="8534400" cy="4038600"/>
          </a:xfrm>
        </p:spPr>
        <p:txBody>
          <a:bodyPr/>
          <a:lstStyle>
            <a:lvl1pPr marL="860425" indent="-514350">
              <a:buFont typeface="+mj-lt"/>
              <a:buAutoNum type="alphaUcPeriod"/>
              <a:defRPr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6" name="Content Placeholder 2" descr="Question mark icon.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5240" y="228600"/>
            <a:ext cx="594360" cy="5596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7995851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008" userDrawn="1">
          <p15:clr>
            <a:srgbClr val="FBAE40"/>
          </p15:clr>
        </p15:guide>
        <p15:guide id="2" pos="288" userDrawn="1">
          <p15:clr>
            <a:srgbClr val="FBAE40"/>
          </p15:clr>
        </p15:guide>
      </p15:sldGuideLst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nsw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756356" y="234539"/>
            <a:ext cx="8235244" cy="590931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>
              <a:defRPr lang="en-US" dirty="0"/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457200" y="1219200"/>
            <a:ext cx="8534400" cy="381000"/>
          </a:xfrm>
        </p:spPr>
        <p:txBody>
          <a:bodyPr/>
          <a:lstStyle>
            <a:lvl1pPr marL="346075" indent="0">
              <a:buNone/>
              <a:defRPr/>
            </a:lvl1pPr>
          </a:lstStyle>
          <a:p>
            <a:pPr lvl="0"/>
            <a:r>
              <a:rPr lang="en-US" dirty="0"/>
              <a:t>Click to answer</a:t>
            </a:r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1"/>
          </p:nvPr>
        </p:nvSpPr>
        <p:spPr>
          <a:xfrm>
            <a:off x="457200" y="2057400"/>
            <a:ext cx="8534400" cy="4038600"/>
          </a:xfrm>
        </p:spPr>
        <p:txBody>
          <a:bodyPr/>
          <a:lstStyle>
            <a:lvl1pPr marL="346075" indent="0"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29577043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008" userDrawn="1">
          <p15:clr>
            <a:srgbClr val="FBAE40"/>
          </p15:clr>
        </p15:guide>
        <p15:guide id="2" pos="288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hapter and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3" hasCustomPrompt="1"/>
          </p:nvPr>
        </p:nvSpPr>
        <p:spPr>
          <a:xfrm>
            <a:off x="1790700" y="1828800"/>
            <a:ext cx="5562600" cy="457200"/>
          </a:xfrm>
        </p:spPr>
        <p:txBody>
          <a:bodyPr anchor="ctr">
            <a:noAutofit/>
          </a:bodyPr>
          <a:lstStyle>
            <a:lvl1pPr marL="0" indent="0" algn="ctr">
              <a:buFontTx/>
              <a:buNone/>
              <a:defRPr sz="3200"/>
            </a:lvl1pPr>
            <a:lvl2pPr marL="623887" indent="0">
              <a:buFontTx/>
              <a:buNone/>
              <a:defRPr/>
            </a:lvl2pPr>
            <a:lvl3pPr marL="969962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dirty="0"/>
              <a:t>Chapter #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2831169"/>
            <a:ext cx="7772400" cy="646331"/>
          </a:xfrm>
        </p:spPr>
        <p:txBody>
          <a:bodyPr/>
          <a:lstStyle>
            <a:lvl1pPr marL="0" algn="ctr" defTabSz="914400" rtl="0" eaLnBrk="1" latinLnBrk="0" hangingPunct="1">
              <a:defRPr lang="en-US" sz="4000" kern="1200" dirty="0">
                <a:solidFill>
                  <a:srgbClr val="737373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en-US" dirty="0"/>
              <a:t>Click to add Chapter Title</a:t>
            </a:r>
          </a:p>
        </p:txBody>
      </p:sp>
      <p:sp>
        <p:nvSpPr>
          <p:cNvPr id="16" name="Rectangle 15"/>
          <p:cNvSpPr/>
          <p:nvPr userDrawn="1"/>
        </p:nvSpPr>
        <p:spPr>
          <a:xfrm>
            <a:off x="0" y="6356350"/>
            <a:ext cx="9144000" cy="50729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Date Placeholder 3"/>
          <p:cNvSpPr txBox="1">
            <a:spLocks/>
          </p:cNvSpPr>
          <p:nvPr userDrawn="1"/>
        </p:nvSpPr>
        <p:spPr>
          <a:xfrm>
            <a:off x="101599" y="6470650"/>
            <a:ext cx="2422525" cy="365125"/>
          </a:xfrm>
          <a:prstGeom prst="rect">
            <a:avLst/>
          </a:prstGeom>
        </p:spPr>
        <p:txBody>
          <a:bodyPr anchor="ctr"/>
          <a:lstStyle>
            <a:defPPr>
              <a:defRPr lang="en-US"/>
            </a:defPPr>
            <a:lvl1pPr marL="0" algn="l" defTabSz="914400" rtl="0" eaLnBrk="1" latinLnBrk="0" hangingPunct="1">
              <a:defRPr sz="1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900" b="1" dirty="0">
                <a:solidFill>
                  <a:srgbClr val="585858"/>
                </a:solidFill>
              </a:rPr>
              <a:t>Copyright ©2021 F.A. Davis Company</a:t>
            </a:r>
          </a:p>
        </p:txBody>
      </p:sp>
      <p:pic>
        <p:nvPicPr>
          <p:cNvPr id="18" name="Picture 13"/>
          <p:cNvPicPr>
            <a:picLocks noChangeAspect="1"/>
          </p:cNvPicPr>
          <p:nvPr userDrawn="1"/>
        </p:nvPicPr>
        <p:blipFill>
          <a:blip r:embed="rId2" cstate="print">
            <a:clrChange>
              <a:clrFrom>
                <a:srgbClr val="FFFFFE"/>
              </a:clrFrom>
              <a:clrTo>
                <a:srgbClr val="FFFFFE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3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77294" y="6492183"/>
            <a:ext cx="1005840" cy="3545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Rectangle 9"/>
          <p:cNvSpPr/>
          <p:nvPr userDrawn="1"/>
        </p:nvSpPr>
        <p:spPr>
          <a:xfrm>
            <a:off x="0" y="4728898"/>
            <a:ext cx="9144000" cy="1708150"/>
          </a:xfrm>
          <a:prstGeom prst="rect">
            <a:avLst/>
          </a:prstGeom>
          <a:solidFill>
            <a:srgbClr val="28805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0" y="4728898"/>
            <a:ext cx="9144000" cy="0"/>
          </a:xfrm>
          <a:prstGeom prst="line">
            <a:avLst/>
          </a:prstGeom>
          <a:ln w="50800">
            <a:solidFill>
              <a:srgbClr val="D99C2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6426743"/>
            <a:ext cx="9169400" cy="487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890419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lickerChec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756356" y="234539"/>
            <a:ext cx="8235244" cy="590931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>
              <a:defRPr lang="en-US" dirty="0"/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1"/>
          </p:nvPr>
        </p:nvSpPr>
        <p:spPr>
          <a:xfrm>
            <a:off x="457200" y="1295400"/>
            <a:ext cx="8229600" cy="381000"/>
          </a:xfrm>
        </p:spPr>
        <p:txBody>
          <a:bodyPr anchor="ctr">
            <a:noAutofit/>
          </a:bodyPr>
          <a:lstStyle>
            <a:lvl1pPr marL="346075" indent="0">
              <a:buFontTx/>
              <a:buNone/>
              <a:defRPr sz="3200" b="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63751"/>
            <a:ext cx="8229600" cy="4068763"/>
          </a:xfrm>
        </p:spPr>
        <p:txBody>
          <a:bodyPr/>
          <a:lstStyle>
            <a:lvl1pPr marL="860425" indent="-514350">
              <a:buFont typeface="+mj-lt"/>
              <a:buAutoNum type="alphaUcPeriod"/>
              <a:defRPr/>
            </a:lvl1pPr>
            <a:lvl2pPr marL="914400" indent="-290513">
              <a:defRPr/>
            </a:lvl2pPr>
            <a:lvl3pPr marL="1260475" indent="-290513">
              <a:defRPr sz="2000"/>
            </a:lvl3pPr>
            <a:lvl4pPr marL="1600200" indent="-228600">
              <a:buFont typeface="Wingdings" panose="05000000000000000000" pitchFamily="2" charset="2"/>
              <a:buChar char="§"/>
              <a:defRPr sz="1800">
                <a:solidFill>
                  <a:srgbClr val="737373"/>
                </a:solidFill>
              </a:defRPr>
            </a:lvl4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1746396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008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lickerChec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5"/>
          <p:cNvSpPr>
            <a:spLocks noGrp="1"/>
          </p:cNvSpPr>
          <p:nvPr>
            <p:ph type="body" sz="quarter" idx="11"/>
          </p:nvPr>
        </p:nvSpPr>
        <p:spPr>
          <a:xfrm>
            <a:off x="457200" y="1295400"/>
            <a:ext cx="8229600" cy="381000"/>
          </a:xfrm>
        </p:spPr>
        <p:txBody>
          <a:bodyPr anchor="ctr">
            <a:noAutofit/>
          </a:bodyPr>
          <a:lstStyle>
            <a:lvl1pPr marL="346075" indent="0">
              <a:buFontTx/>
              <a:buNone/>
              <a:defRPr sz="3200" b="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63751"/>
            <a:ext cx="8229600" cy="4068763"/>
          </a:xfrm>
        </p:spPr>
        <p:txBody>
          <a:bodyPr/>
          <a:lstStyle>
            <a:lvl1pPr marL="346075" indent="0">
              <a:buFontTx/>
              <a:buNone/>
              <a:defRPr/>
            </a:lvl1pPr>
            <a:lvl2pPr marL="914400" indent="-290513">
              <a:defRPr/>
            </a:lvl2pPr>
            <a:lvl3pPr marL="1260475" indent="-290513">
              <a:defRPr sz="2000"/>
            </a:lvl3pPr>
            <a:lvl4pPr marL="1600200" indent="-228600">
              <a:buFont typeface="Wingdings" panose="05000000000000000000" pitchFamily="2" charset="2"/>
              <a:buChar char="§"/>
              <a:defRPr sz="1800">
                <a:solidFill>
                  <a:srgbClr val="737373"/>
                </a:solidFill>
              </a:defRPr>
            </a:lvl4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5710955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008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5_Chapter and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5"/>
          </p:nvPr>
        </p:nvSpPr>
        <p:spPr>
          <a:xfrm>
            <a:off x="3429000" y="2362200"/>
            <a:ext cx="5410200" cy="565150"/>
          </a:xfrm>
        </p:spPr>
        <p:txBody>
          <a:bodyPr/>
          <a:lstStyle>
            <a:lvl1pPr marL="0" indent="0" algn="r">
              <a:buNone/>
              <a:defRPr sz="32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5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3423557" y="3008009"/>
            <a:ext cx="5410200" cy="565150"/>
          </a:xfrm>
        </p:spPr>
        <p:txBody>
          <a:bodyPr/>
          <a:lstStyle>
            <a:lvl1pPr marL="0" indent="0" algn="r">
              <a:buNone/>
              <a:defRPr sz="32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Rectangle 15"/>
          <p:cNvSpPr/>
          <p:nvPr userDrawn="1"/>
        </p:nvSpPr>
        <p:spPr>
          <a:xfrm>
            <a:off x="0" y="6356350"/>
            <a:ext cx="9144000" cy="50729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Date Placeholder 3"/>
          <p:cNvSpPr txBox="1">
            <a:spLocks/>
          </p:cNvSpPr>
          <p:nvPr userDrawn="1"/>
        </p:nvSpPr>
        <p:spPr>
          <a:xfrm>
            <a:off x="101599" y="6470650"/>
            <a:ext cx="2422525" cy="365125"/>
          </a:xfrm>
          <a:prstGeom prst="rect">
            <a:avLst/>
          </a:prstGeom>
        </p:spPr>
        <p:txBody>
          <a:bodyPr anchor="ctr"/>
          <a:lstStyle>
            <a:defPPr>
              <a:defRPr lang="en-US"/>
            </a:defPPr>
            <a:lvl1pPr marL="0" algn="l" defTabSz="914400" rtl="0" eaLnBrk="1" latinLnBrk="0" hangingPunct="1">
              <a:defRPr sz="1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900" b="1" dirty="0">
                <a:solidFill>
                  <a:srgbClr val="585858"/>
                </a:solidFill>
              </a:rPr>
              <a:t>Copyright ©2021 F.A. Davis Company</a:t>
            </a:r>
          </a:p>
        </p:txBody>
      </p:sp>
      <p:pic>
        <p:nvPicPr>
          <p:cNvPr id="18" name="Picture 13"/>
          <p:cNvPicPr>
            <a:picLocks noChangeAspect="1"/>
          </p:cNvPicPr>
          <p:nvPr userDrawn="1"/>
        </p:nvPicPr>
        <p:blipFill>
          <a:blip r:embed="rId2" cstate="print">
            <a:clrChange>
              <a:clrFrom>
                <a:srgbClr val="FFFFFE"/>
              </a:clrFrom>
              <a:clrTo>
                <a:srgbClr val="FFFFFE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3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77294" y="6492183"/>
            <a:ext cx="1005840" cy="3545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Rectangle 9"/>
          <p:cNvSpPr/>
          <p:nvPr userDrawn="1"/>
        </p:nvSpPr>
        <p:spPr>
          <a:xfrm>
            <a:off x="0" y="4728898"/>
            <a:ext cx="9144000" cy="1708150"/>
          </a:xfrm>
          <a:prstGeom prst="rect">
            <a:avLst/>
          </a:prstGeom>
          <a:solidFill>
            <a:srgbClr val="28805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0" y="4728898"/>
            <a:ext cx="9144000" cy="0"/>
          </a:xfrm>
          <a:prstGeom prst="line">
            <a:avLst/>
          </a:prstGeom>
          <a:ln w="50800">
            <a:solidFill>
              <a:srgbClr val="D99C2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6426743"/>
            <a:ext cx="9169400" cy="48773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381000" y="163941"/>
            <a:ext cx="5706534" cy="590931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algn="r">
              <a:defRPr lang="en-US" sz="3600" dirty="0">
                <a:solidFill>
                  <a:schemeClr val="tx1">
                    <a:lumMod val="75000"/>
                  </a:schemeClr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7"/>
          </p:nvPr>
        </p:nvSpPr>
        <p:spPr>
          <a:xfrm>
            <a:off x="381000" y="1143000"/>
            <a:ext cx="2590800" cy="358616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49804361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>
  <p:cSld name="Title, Text and Clip 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1371600"/>
            <a:ext cx="8683625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228600" y="2514600"/>
            <a:ext cx="4265613" cy="39624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Online Image Placeholder 3"/>
          <p:cNvSpPr>
            <a:spLocks noGrp="1"/>
          </p:cNvSpPr>
          <p:nvPr>
            <p:ph type="clipArt" sz="half" idx="2"/>
          </p:nvPr>
        </p:nvSpPr>
        <p:spPr>
          <a:xfrm>
            <a:off x="4646613" y="2514600"/>
            <a:ext cx="4265612" cy="3962400"/>
          </a:xfrm>
        </p:spPr>
        <p:txBody>
          <a:bodyPr/>
          <a:lstStyle/>
          <a:p>
            <a:pPr lvl="0"/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229231417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1371600"/>
            <a:ext cx="8683625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228600" y="2514600"/>
            <a:ext cx="4265613" cy="39624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6613" y="2514600"/>
            <a:ext cx="4265612" cy="39624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291615296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>
  <p:cSld name="Title and Content Ov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1371600"/>
            <a:ext cx="8683625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8600" y="2514600"/>
            <a:ext cx="8683625" cy="1905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8600" y="4572000"/>
            <a:ext cx="8683625" cy="1905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00291916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>
  <p:cSld name="Title, Conten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1371600"/>
            <a:ext cx="8683625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8600" y="2514600"/>
            <a:ext cx="4265613" cy="39624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46613" y="2514600"/>
            <a:ext cx="4265612" cy="39624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398035455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743200"/>
            <a:ext cx="4038600" cy="3382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743200"/>
            <a:ext cx="4038600" cy="3382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2351886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3pPr>
              <a:defRPr sz="2400"/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3055745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4_Chapter and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4"/>
          </p:nvPr>
        </p:nvSpPr>
        <p:spPr>
          <a:xfrm>
            <a:off x="381000" y="1143000"/>
            <a:ext cx="2590800" cy="3568700"/>
          </a:xfrm>
        </p:spPr>
        <p:txBody>
          <a:bodyPr/>
          <a:lstStyle/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5"/>
          </p:nvPr>
        </p:nvSpPr>
        <p:spPr>
          <a:xfrm>
            <a:off x="3429000" y="2362200"/>
            <a:ext cx="5410200" cy="565150"/>
          </a:xfrm>
        </p:spPr>
        <p:txBody>
          <a:bodyPr/>
          <a:lstStyle>
            <a:lvl1pPr marL="0" indent="0" algn="r">
              <a:buNone/>
              <a:defRPr sz="32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5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3423557" y="3008009"/>
            <a:ext cx="5410200" cy="565150"/>
          </a:xfrm>
        </p:spPr>
        <p:txBody>
          <a:bodyPr/>
          <a:lstStyle>
            <a:lvl1pPr marL="0" indent="0" algn="r">
              <a:buNone/>
              <a:defRPr sz="32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6" name="Rectangle 15"/>
          <p:cNvSpPr/>
          <p:nvPr userDrawn="1"/>
        </p:nvSpPr>
        <p:spPr>
          <a:xfrm>
            <a:off x="0" y="6356350"/>
            <a:ext cx="9144000" cy="50729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Date Placeholder 3"/>
          <p:cNvSpPr txBox="1">
            <a:spLocks/>
          </p:cNvSpPr>
          <p:nvPr userDrawn="1"/>
        </p:nvSpPr>
        <p:spPr>
          <a:xfrm>
            <a:off x="101599" y="6470650"/>
            <a:ext cx="2422525" cy="365125"/>
          </a:xfrm>
          <a:prstGeom prst="rect">
            <a:avLst/>
          </a:prstGeom>
        </p:spPr>
        <p:txBody>
          <a:bodyPr anchor="ctr"/>
          <a:lstStyle>
            <a:defPPr>
              <a:defRPr lang="en-US"/>
            </a:defPPr>
            <a:lvl1pPr marL="0" algn="l" defTabSz="914400" rtl="0" eaLnBrk="1" latinLnBrk="0" hangingPunct="1">
              <a:defRPr sz="1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900" b="1" dirty="0">
                <a:solidFill>
                  <a:srgbClr val="585858"/>
                </a:solidFill>
              </a:rPr>
              <a:t>Copyright ©2021 F.A. Davis Company</a:t>
            </a:r>
          </a:p>
        </p:txBody>
      </p:sp>
      <p:pic>
        <p:nvPicPr>
          <p:cNvPr id="18" name="Picture 13"/>
          <p:cNvPicPr>
            <a:picLocks noChangeAspect="1"/>
          </p:cNvPicPr>
          <p:nvPr userDrawn="1"/>
        </p:nvPicPr>
        <p:blipFill>
          <a:blip r:embed="rId2" cstate="print">
            <a:clrChange>
              <a:clrFrom>
                <a:srgbClr val="FFFFFE"/>
              </a:clrFrom>
              <a:clrTo>
                <a:srgbClr val="FFFFFE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3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77294" y="6492183"/>
            <a:ext cx="1005840" cy="3545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Rectangle 9"/>
          <p:cNvSpPr/>
          <p:nvPr userDrawn="1"/>
        </p:nvSpPr>
        <p:spPr>
          <a:xfrm>
            <a:off x="0" y="4728898"/>
            <a:ext cx="9144000" cy="1708150"/>
          </a:xfrm>
          <a:prstGeom prst="rect">
            <a:avLst/>
          </a:prstGeom>
          <a:solidFill>
            <a:srgbClr val="28805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0" y="4728898"/>
            <a:ext cx="9144000" cy="0"/>
          </a:xfrm>
          <a:prstGeom prst="line">
            <a:avLst/>
          </a:prstGeom>
          <a:ln w="50800">
            <a:solidFill>
              <a:srgbClr val="D99C2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6426743"/>
            <a:ext cx="9169400" cy="48773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381000" y="163941"/>
            <a:ext cx="5706534" cy="590931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algn="r">
              <a:defRPr lang="en-US" sz="3600" dirty="0">
                <a:solidFill>
                  <a:schemeClr val="tx1">
                    <a:lumMod val="75000"/>
                  </a:schemeClr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13916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Bulleted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6356" y="234539"/>
            <a:ext cx="8235244" cy="590931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>
              <a:defRPr lang="en-US" dirty="0"/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457200" y="1195349"/>
            <a:ext cx="8229600" cy="4068763"/>
          </a:xfrm>
        </p:spPr>
        <p:txBody>
          <a:bodyPr/>
          <a:lstStyle>
            <a:lvl2pPr marL="914400" indent="-290513">
              <a:defRPr>
                <a:solidFill>
                  <a:schemeClr val="tx1">
                    <a:lumMod val="75000"/>
                  </a:schemeClr>
                </a:solidFill>
              </a:defRPr>
            </a:lvl2pPr>
            <a:lvl3pPr marL="1260475" indent="-290513">
              <a:defRPr sz="2400">
                <a:solidFill>
                  <a:schemeClr val="tx1">
                    <a:lumMod val="75000"/>
                  </a:schemeClr>
                </a:solidFill>
              </a:defRPr>
            </a:lvl3pPr>
            <a:lvl4pPr marL="1600200" indent="-228600">
              <a:buFont typeface="Wingdings" panose="05000000000000000000" pitchFamily="2" charset="2"/>
              <a:buChar char="§"/>
              <a:defRPr sz="2000">
                <a:solidFill>
                  <a:schemeClr val="tx1">
                    <a:lumMod val="75000"/>
                  </a:schemeClr>
                </a:solidFill>
              </a:defRPr>
            </a:lvl4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</p:spTree>
    <p:extLst>
      <p:ext uri="{BB962C8B-B14F-4D97-AF65-F5344CB8AC3E}">
        <p14:creationId xmlns:p14="http://schemas.microsoft.com/office/powerpoint/2010/main" val="359178648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008" userDrawn="1">
          <p15:clr>
            <a:srgbClr val="FBAE40"/>
          </p15:clr>
        </p15:guide>
        <p15:guide id="2" pos="480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le and Bulleted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6356" y="234539"/>
            <a:ext cx="8235244" cy="590931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>
              <a:defRPr lang="en-US" dirty="0"/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457200" y="1195349"/>
            <a:ext cx="8229600" cy="4068763"/>
          </a:xfrm>
        </p:spPr>
        <p:txBody>
          <a:bodyPr/>
          <a:lstStyle>
            <a:lvl2pPr marL="914400" indent="-290513">
              <a:defRPr>
                <a:solidFill>
                  <a:schemeClr val="tx1">
                    <a:lumMod val="75000"/>
                  </a:schemeClr>
                </a:solidFill>
              </a:defRPr>
            </a:lvl2pPr>
            <a:lvl3pPr marL="1260475" indent="-290513">
              <a:defRPr sz="2400">
                <a:solidFill>
                  <a:schemeClr val="tx1">
                    <a:lumMod val="75000"/>
                  </a:schemeClr>
                </a:solidFill>
              </a:defRPr>
            </a:lvl3pPr>
            <a:lvl4pPr marL="1600200" indent="-228600">
              <a:buFont typeface="Wingdings" panose="05000000000000000000" pitchFamily="2" charset="2"/>
              <a:buChar char="§"/>
              <a:defRPr sz="2000">
                <a:solidFill>
                  <a:schemeClr val="tx1">
                    <a:lumMod val="75000"/>
                  </a:schemeClr>
                </a:solidFill>
              </a:defRPr>
            </a:lvl4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5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457200" y="5410200"/>
            <a:ext cx="8229600" cy="565150"/>
          </a:xfrm>
        </p:spPr>
        <p:txBody>
          <a:bodyPr/>
          <a:lstStyle>
            <a:lvl1pPr marL="0" indent="0" algn="ctr">
              <a:buNone/>
              <a:defRPr sz="32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89299990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008" userDrawn="1">
          <p15:clr>
            <a:srgbClr val="FBAE40"/>
          </p15:clr>
        </p15:guide>
        <p15:guide id="2" pos="480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, Lead-in Head, and Bulleted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756356" y="234539"/>
            <a:ext cx="8235244" cy="590931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>
              <a:defRPr lang="en-US" dirty="0"/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1"/>
          </p:nvPr>
        </p:nvSpPr>
        <p:spPr>
          <a:xfrm>
            <a:off x="457200" y="1295400"/>
            <a:ext cx="8229600" cy="381000"/>
          </a:xfrm>
        </p:spPr>
        <p:txBody>
          <a:bodyPr anchor="ctr">
            <a:noAutofit/>
          </a:bodyPr>
          <a:lstStyle>
            <a:lvl1pPr marL="346075" indent="0">
              <a:buNone/>
              <a:defRPr sz="32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41449"/>
            <a:ext cx="3962400" cy="4202151"/>
          </a:xfrm>
        </p:spPr>
        <p:txBody>
          <a:bodyPr/>
          <a:lstStyle>
            <a:lvl1pPr>
              <a:defRPr sz="2800"/>
            </a:lvl1pPr>
            <a:lvl2pPr marL="914400" indent="-290513">
              <a:defRPr>
                <a:solidFill>
                  <a:schemeClr val="tx1">
                    <a:lumMod val="75000"/>
                  </a:schemeClr>
                </a:solidFill>
              </a:defRPr>
            </a:lvl2pPr>
            <a:lvl3pPr marL="1260475" indent="-290513">
              <a:defRPr sz="2400">
                <a:solidFill>
                  <a:schemeClr val="tx1">
                    <a:lumMod val="75000"/>
                  </a:schemeClr>
                </a:solidFill>
              </a:defRPr>
            </a:lvl3pPr>
            <a:lvl4pPr marL="1600200" indent="-228600">
              <a:buFont typeface="Wingdings" panose="05000000000000000000" pitchFamily="2" charset="2"/>
              <a:buChar char="§"/>
              <a:defRPr sz="2000">
                <a:solidFill>
                  <a:schemeClr val="tx1">
                    <a:lumMod val="75000"/>
                  </a:schemeClr>
                </a:solidFill>
              </a:defRPr>
            </a:lvl4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2"/>
          </p:nvPr>
        </p:nvSpPr>
        <p:spPr>
          <a:xfrm>
            <a:off x="4648200" y="1752600"/>
            <a:ext cx="4191000" cy="4191000"/>
          </a:xfrm>
        </p:spPr>
        <p:txBody>
          <a:bodyPr/>
          <a:lstStyle>
            <a:lvl1pPr>
              <a:defRPr sz="2800"/>
            </a:lvl1pPr>
            <a:lvl2pPr marL="914400" indent="-290513">
              <a:defRPr>
                <a:solidFill>
                  <a:schemeClr val="tx1">
                    <a:lumMod val="75000"/>
                  </a:schemeClr>
                </a:solidFill>
              </a:defRPr>
            </a:lvl2pPr>
            <a:lvl3pPr marL="1260475" indent="-290513">
              <a:defRPr sz="2400">
                <a:solidFill>
                  <a:schemeClr val="tx1">
                    <a:lumMod val="75000"/>
                  </a:schemeClr>
                </a:solidFill>
              </a:defRPr>
            </a:lvl3pPr>
            <a:lvl4pPr marL="1600200" indent="-228600">
              <a:buFont typeface="Wingdings" panose="05000000000000000000" pitchFamily="2" charset="2"/>
              <a:buChar char="§"/>
              <a:defRPr sz="2000">
                <a:solidFill>
                  <a:schemeClr val="tx1">
                    <a:lumMod val="75000"/>
                  </a:schemeClr>
                </a:solidFill>
              </a:defRPr>
            </a:lvl4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3132313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008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Bulleted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6356" y="234539"/>
            <a:ext cx="8235244" cy="590931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>
              <a:defRPr lang="en-US" dirty="0"/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457200" y="1195349"/>
            <a:ext cx="8229600" cy="2233651"/>
          </a:xfrm>
        </p:spPr>
        <p:txBody>
          <a:bodyPr/>
          <a:lstStyle>
            <a:lvl2pPr marL="914400" indent="-290513">
              <a:defRPr>
                <a:solidFill>
                  <a:schemeClr val="tx1">
                    <a:lumMod val="75000"/>
                  </a:schemeClr>
                </a:solidFill>
              </a:defRPr>
            </a:lvl2pPr>
            <a:lvl3pPr marL="1260475" indent="-290513">
              <a:defRPr sz="2400">
                <a:solidFill>
                  <a:schemeClr val="tx1">
                    <a:lumMod val="75000"/>
                  </a:schemeClr>
                </a:solidFill>
              </a:defRPr>
            </a:lvl3pPr>
            <a:lvl4pPr marL="1600200" indent="-228600">
              <a:buFont typeface="Wingdings" panose="05000000000000000000" pitchFamily="2" charset="2"/>
              <a:buChar char="§"/>
              <a:defRPr sz="2000">
                <a:solidFill>
                  <a:schemeClr val="tx1">
                    <a:lumMod val="75000"/>
                  </a:schemeClr>
                </a:solidFill>
              </a:defRPr>
            </a:lvl4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533400" y="3733800"/>
            <a:ext cx="8229600" cy="2233651"/>
          </a:xfrm>
        </p:spPr>
        <p:txBody>
          <a:bodyPr/>
          <a:lstStyle>
            <a:lvl2pPr marL="914400" indent="-290513">
              <a:defRPr>
                <a:solidFill>
                  <a:schemeClr val="tx1">
                    <a:lumMod val="75000"/>
                  </a:schemeClr>
                </a:solidFill>
              </a:defRPr>
            </a:lvl2pPr>
            <a:lvl3pPr marL="1260475" indent="-290513">
              <a:defRPr sz="2400">
                <a:solidFill>
                  <a:schemeClr val="tx1">
                    <a:lumMod val="75000"/>
                  </a:schemeClr>
                </a:solidFill>
              </a:defRPr>
            </a:lvl3pPr>
            <a:lvl4pPr marL="1600200" indent="-228600">
              <a:buFont typeface="Wingdings" panose="05000000000000000000" pitchFamily="2" charset="2"/>
              <a:buChar char="§"/>
              <a:defRPr sz="2000">
                <a:solidFill>
                  <a:schemeClr val="tx1">
                    <a:lumMod val="75000"/>
                  </a:schemeClr>
                </a:solidFill>
              </a:defRPr>
            </a:lvl4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</p:spTree>
    <p:extLst>
      <p:ext uri="{BB962C8B-B14F-4D97-AF65-F5344CB8AC3E}">
        <p14:creationId xmlns:p14="http://schemas.microsoft.com/office/powerpoint/2010/main" val="325560583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008" userDrawn="1">
          <p15:clr>
            <a:srgbClr val="FBAE40"/>
          </p15:clr>
        </p15:guide>
        <p15:guide id="2" pos="480" userDrawn="1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and Bulleted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6356" y="234539"/>
            <a:ext cx="8235244" cy="590931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>
              <a:defRPr lang="en-US" dirty="0"/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457200" y="1195349"/>
            <a:ext cx="8229600" cy="1395451"/>
          </a:xfrm>
        </p:spPr>
        <p:txBody>
          <a:bodyPr/>
          <a:lstStyle>
            <a:lvl2pPr marL="914400" indent="-290513">
              <a:defRPr>
                <a:solidFill>
                  <a:schemeClr val="tx1">
                    <a:lumMod val="75000"/>
                  </a:schemeClr>
                </a:solidFill>
              </a:defRPr>
            </a:lvl2pPr>
            <a:lvl3pPr marL="1260475" indent="-290513">
              <a:defRPr sz="2400">
                <a:solidFill>
                  <a:schemeClr val="tx1">
                    <a:lumMod val="75000"/>
                  </a:schemeClr>
                </a:solidFill>
              </a:defRPr>
            </a:lvl3pPr>
            <a:lvl4pPr marL="1600200" indent="-228600">
              <a:buFont typeface="Wingdings" panose="05000000000000000000" pitchFamily="2" charset="2"/>
              <a:buChar char="§"/>
              <a:defRPr sz="2000">
                <a:solidFill>
                  <a:schemeClr val="tx1">
                    <a:lumMod val="75000"/>
                  </a:schemeClr>
                </a:solidFill>
              </a:defRPr>
            </a:lvl4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533400" y="2895600"/>
            <a:ext cx="4038600" cy="2895600"/>
          </a:xfrm>
        </p:spPr>
        <p:txBody>
          <a:bodyPr/>
          <a:lstStyle>
            <a:lvl2pPr marL="914400" indent="-290513">
              <a:defRPr>
                <a:solidFill>
                  <a:schemeClr val="tx1">
                    <a:lumMod val="75000"/>
                  </a:schemeClr>
                </a:solidFill>
              </a:defRPr>
            </a:lvl2pPr>
            <a:lvl3pPr marL="1260475" indent="-290513">
              <a:defRPr sz="2400">
                <a:solidFill>
                  <a:schemeClr val="tx1">
                    <a:lumMod val="75000"/>
                  </a:schemeClr>
                </a:solidFill>
              </a:defRPr>
            </a:lvl3pPr>
            <a:lvl4pPr marL="1600200" indent="-228600">
              <a:buFont typeface="Wingdings" panose="05000000000000000000" pitchFamily="2" charset="2"/>
              <a:buChar char="§"/>
              <a:defRPr sz="2000">
                <a:solidFill>
                  <a:schemeClr val="tx1">
                    <a:lumMod val="75000"/>
                  </a:schemeClr>
                </a:solidFill>
              </a:defRPr>
            </a:lvl4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6" name="Content Placeholder 2"/>
          <p:cNvSpPr>
            <a:spLocks noGrp="1"/>
          </p:cNvSpPr>
          <p:nvPr>
            <p:ph idx="11"/>
          </p:nvPr>
        </p:nvSpPr>
        <p:spPr>
          <a:xfrm>
            <a:off x="4800600" y="2895600"/>
            <a:ext cx="4038600" cy="2895600"/>
          </a:xfrm>
        </p:spPr>
        <p:txBody>
          <a:bodyPr/>
          <a:lstStyle>
            <a:lvl2pPr marL="914400" indent="-290513">
              <a:defRPr>
                <a:solidFill>
                  <a:schemeClr val="tx1">
                    <a:lumMod val="75000"/>
                  </a:schemeClr>
                </a:solidFill>
              </a:defRPr>
            </a:lvl2pPr>
            <a:lvl3pPr marL="1260475" indent="-290513">
              <a:defRPr sz="2400">
                <a:solidFill>
                  <a:schemeClr val="tx1">
                    <a:lumMod val="75000"/>
                  </a:schemeClr>
                </a:solidFill>
              </a:defRPr>
            </a:lvl3pPr>
            <a:lvl4pPr marL="1600200" indent="-228600">
              <a:buFont typeface="Wingdings" panose="05000000000000000000" pitchFamily="2" charset="2"/>
              <a:buChar char="§"/>
              <a:defRPr sz="2000">
                <a:solidFill>
                  <a:schemeClr val="tx1">
                    <a:lumMod val="75000"/>
                  </a:schemeClr>
                </a:solidFill>
              </a:defRPr>
            </a:lvl4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</p:spTree>
    <p:extLst>
      <p:ext uri="{BB962C8B-B14F-4D97-AF65-F5344CB8AC3E}">
        <p14:creationId xmlns:p14="http://schemas.microsoft.com/office/powerpoint/2010/main" val="309291874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008" userDrawn="1">
          <p15:clr>
            <a:srgbClr val="FBAE40"/>
          </p15:clr>
        </p15:guide>
        <p15:guide id="2" pos="480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Bulleted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6356" y="234539"/>
            <a:ext cx="8235244" cy="590931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>
              <a:defRPr lang="en-US" dirty="0"/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457200" y="1195349"/>
            <a:ext cx="4114800" cy="4748251"/>
          </a:xfrm>
        </p:spPr>
        <p:txBody>
          <a:bodyPr/>
          <a:lstStyle>
            <a:lvl2pPr marL="914400" indent="-290513">
              <a:defRPr>
                <a:solidFill>
                  <a:schemeClr val="tx1">
                    <a:lumMod val="75000"/>
                  </a:schemeClr>
                </a:solidFill>
              </a:defRPr>
            </a:lvl2pPr>
            <a:lvl3pPr marL="1260475" indent="-290513">
              <a:defRPr sz="2400">
                <a:solidFill>
                  <a:schemeClr val="tx1">
                    <a:lumMod val="75000"/>
                  </a:schemeClr>
                </a:solidFill>
              </a:defRPr>
            </a:lvl3pPr>
            <a:lvl4pPr marL="1600200" indent="-228600">
              <a:buFont typeface="Wingdings" panose="05000000000000000000" pitchFamily="2" charset="2"/>
              <a:buChar char="§"/>
              <a:defRPr sz="2000">
                <a:solidFill>
                  <a:schemeClr val="tx1">
                    <a:lumMod val="75000"/>
                  </a:schemeClr>
                </a:solidFill>
              </a:defRPr>
            </a:lvl4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4724400" y="1219200"/>
            <a:ext cx="4038600" cy="4748251"/>
          </a:xfrm>
        </p:spPr>
        <p:txBody>
          <a:bodyPr/>
          <a:lstStyle>
            <a:lvl2pPr marL="914400" indent="-290513">
              <a:defRPr>
                <a:solidFill>
                  <a:schemeClr val="tx1">
                    <a:lumMod val="75000"/>
                  </a:schemeClr>
                </a:solidFill>
              </a:defRPr>
            </a:lvl2pPr>
            <a:lvl3pPr marL="1260475" indent="-290513">
              <a:defRPr sz="2400">
                <a:solidFill>
                  <a:schemeClr val="tx1">
                    <a:lumMod val="75000"/>
                  </a:schemeClr>
                </a:solidFill>
              </a:defRPr>
            </a:lvl3pPr>
            <a:lvl4pPr marL="1600200" indent="-228600">
              <a:buFont typeface="Wingdings" panose="05000000000000000000" pitchFamily="2" charset="2"/>
              <a:buChar char="§"/>
              <a:defRPr sz="2000">
                <a:solidFill>
                  <a:schemeClr val="tx1">
                    <a:lumMod val="75000"/>
                  </a:schemeClr>
                </a:solidFill>
              </a:defRPr>
            </a:lvl4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</p:spTree>
    <p:extLst>
      <p:ext uri="{BB962C8B-B14F-4D97-AF65-F5344CB8AC3E}">
        <p14:creationId xmlns:p14="http://schemas.microsoft.com/office/powerpoint/2010/main" val="123547816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008" userDrawn="1">
          <p15:clr>
            <a:srgbClr val="FBAE40"/>
          </p15:clr>
        </p15:guide>
        <p15:guide id="2" pos="48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image" Target="../media/image2.png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microsoft.com/office/2007/relationships/hdphoto" Target="../media/hdphoto1.wdp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6356350"/>
            <a:ext cx="9144000" cy="50729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Date Placeholder 3"/>
          <p:cNvSpPr txBox="1">
            <a:spLocks/>
          </p:cNvSpPr>
          <p:nvPr/>
        </p:nvSpPr>
        <p:spPr>
          <a:xfrm>
            <a:off x="101599" y="6470650"/>
            <a:ext cx="2422525" cy="365125"/>
          </a:xfrm>
          <a:prstGeom prst="rect">
            <a:avLst/>
          </a:prstGeom>
        </p:spPr>
        <p:txBody>
          <a:bodyPr anchor="ctr"/>
          <a:lstStyle>
            <a:defPPr>
              <a:defRPr lang="en-US"/>
            </a:defPPr>
            <a:lvl1pPr marL="0" algn="l" defTabSz="914400" rtl="0" eaLnBrk="1" latinLnBrk="0" hangingPunct="1">
              <a:defRPr sz="1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900" b="1" dirty="0">
                <a:solidFill>
                  <a:srgbClr val="585858"/>
                </a:solidFill>
              </a:rPr>
              <a:t>Copyright ©2021 F.A. Davis Company</a:t>
            </a:r>
          </a:p>
        </p:txBody>
      </p:sp>
      <p:pic>
        <p:nvPicPr>
          <p:cNvPr id="12" name="Picture 13"/>
          <p:cNvPicPr>
            <a:picLocks noChangeAspect="1"/>
          </p:cNvPicPr>
          <p:nvPr/>
        </p:nvPicPr>
        <p:blipFill>
          <a:blip r:embed="rId30" cstate="print">
            <a:clrChange>
              <a:clrFrom>
                <a:srgbClr val="FFFFFE"/>
              </a:clrFrom>
              <a:clrTo>
                <a:srgbClr val="FFFFFE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31">
                    <a14:imgEffect>
                      <a14:saturation sat="3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77294" y="6492183"/>
            <a:ext cx="1005840" cy="3545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Picture 12"/>
          <p:cNvPicPr preferRelativeResize="0">
            <a:picLocks/>
          </p:cNvPicPr>
          <p:nvPr/>
        </p:nvPicPr>
        <p:blipFill>
          <a:blip r:embed="rId32"/>
          <a:stretch>
            <a:fillRect/>
          </a:stretch>
        </p:blipFill>
        <p:spPr>
          <a:xfrm>
            <a:off x="0" y="6434694"/>
            <a:ext cx="9171432" cy="45719"/>
          </a:xfrm>
          <a:prstGeom prst="rect">
            <a:avLst/>
          </a:prstGeom>
        </p:spPr>
      </p:pic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762000" y="239154"/>
            <a:ext cx="8229600" cy="590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altLang="en-US"/>
              <a:t>Click to edit Master title style</a:t>
            </a:r>
            <a:endParaRPr lang="en-US" altLang="en-US" dirty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2954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endParaRPr lang="en-US" altLang="en-US" dirty="0"/>
          </a:p>
          <a:p>
            <a:pPr lvl="2"/>
            <a:endParaRPr lang="en-US" altLang="en-US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0" y="990600"/>
            <a:ext cx="9144000" cy="0"/>
          </a:xfrm>
          <a:prstGeom prst="line">
            <a:avLst/>
          </a:prstGeom>
          <a:ln w="12700">
            <a:solidFill>
              <a:srgbClr val="D99C2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Picture 13"/>
          <p:cNvPicPr preferRelativeResize="0">
            <a:picLocks/>
          </p:cNvPicPr>
          <p:nvPr/>
        </p:nvPicPr>
        <p:blipFill>
          <a:blip r:embed="rId32"/>
          <a:stretch>
            <a:fillRect/>
          </a:stretch>
        </p:blipFill>
        <p:spPr>
          <a:xfrm>
            <a:off x="0" y="6364006"/>
            <a:ext cx="9171432" cy="45719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0" y="6400800"/>
            <a:ext cx="9144000" cy="45719"/>
          </a:xfrm>
          <a:prstGeom prst="rect">
            <a:avLst/>
          </a:prstGeom>
          <a:solidFill>
            <a:srgbClr val="28805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  <p:sldLayoutId id="2147483682" r:id="rId2"/>
    <p:sldLayoutId id="2147483695" r:id="rId3"/>
    <p:sldLayoutId id="2147483683" r:id="rId4"/>
    <p:sldLayoutId id="2147483708" r:id="rId5"/>
    <p:sldLayoutId id="2147483700" r:id="rId6"/>
    <p:sldLayoutId id="2147483696" r:id="rId7"/>
    <p:sldLayoutId id="2147483703" r:id="rId8"/>
    <p:sldLayoutId id="2147483698" r:id="rId9"/>
    <p:sldLayoutId id="2147483684" r:id="rId10"/>
    <p:sldLayoutId id="2147483692" r:id="rId11"/>
    <p:sldLayoutId id="2147483678" r:id="rId12"/>
    <p:sldLayoutId id="2147483679" r:id="rId13"/>
    <p:sldLayoutId id="2147483680" r:id="rId14"/>
    <p:sldLayoutId id="2147483685" r:id="rId15"/>
    <p:sldLayoutId id="2147483686" r:id="rId16"/>
    <p:sldLayoutId id="2147483687" r:id="rId17"/>
    <p:sldLayoutId id="2147483697" r:id="rId18"/>
    <p:sldLayoutId id="2147483688" r:id="rId19"/>
    <p:sldLayoutId id="2147483689" r:id="rId20"/>
    <p:sldLayoutId id="2147483690" r:id="rId21"/>
    <p:sldLayoutId id="2147483699" r:id="rId22"/>
    <p:sldLayoutId id="2147483704" r:id="rId23"/>
    <p:sldLayoutId id="2147483705" r:id="rId24"/>
    <p:sldLayoutId id="2147483706" r:id="rId25"/>
    <p:sldLayoutId id="2147483707" r:id="rId26"/>
    <p:sldLayoutId id="2147483710" r:id="rId27"/>
    <p:sldLayoutId id="2147483711" r:id="rId28"/>
  </p:sldLayoutIdLst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lang="en-US" sz="3600" kern="1200">
          <a:solidFill>
            <a:srgbClr val="D99C21"/>
          </a:solidFill>
          <a:latin typeface="+mn-lt"/>
          <a:ea typeface="+mn-ea"/>
          <a:cs typeface="+mn-cs"/>
        </a:defRPr>
      </a:lvl1pPr>
      <a:lvl2pPr algn="ctr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rgbClr val="D99C21"/>
          </a:solidFill>
          <a:latin typeface="Calibri" panose="020F0502020204030204" pitchFamily="34" charset="0"/>
        </a:defRPr>
      </a:lvl2pPr>
      <a:lvl3pPr algn="ctr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rgbClr val="D99C21"/>
          </a:solidFill>
          <a:latin typeface="Calibri" panose="020F0502020204030204" pitchFamily="34" charset="0"/>
        </a:defRPr>
      </a:lvl3pPr>
      <a:lvl4pPr algn="ctr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rgbClr val="D99C21"/>
          </a:solidFill>
          <a:latin typeface="Calibri" panose="020F0502020204030204" pitchFamily="34" charset="0"/>
        </a:defRPr>
      </a:lvl4pPr>
      <a:lvl5pPr algn="ctr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rgbClr val="D99C21"/>
          </a:solidFill>
          <a:latin typeface="Calibri" panose="020F0502020204030204" pitchFamily="34" charset="0"/>
        </a:defRPr>
      </a:lvl5pPr>
      <a:lvl6pPr marL="457200" algn="ctr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rgbClr val="D99C21"/>
          </a:solidFill>
          <a:latin typeface="Calibri" panose="020F0502020204030204" pitchFamily="34" charset="0"/>
        </a:defRPr>
      </a:lvl6pPr>
      <a:lvl7pPr marL="914400" algn="ctr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rgbClr val="D99C21"/>
          </a:solidFill>
          <a:latin typeface="Calibri" panose="020F0502020204030204" pitchFamily="34" charset="0"/>
        </a:defRPr>
      </a:lvl7pPr>
      <a:lvl8pPr marL="1371600" algn="ctr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rgbClr val="D99C21"/>
          </a:solidFill>
          <a:latin typeface="Calibri" panose="020F0502020204030204" pitchFamily="34" charset="0"/>
        </a:defRPr>
      </a:lvl8pPr>
      <a:lvl9pPr marL="1828800" algn="ctr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rgbClr val="D99C21"/>
          </a:solidFill>
          <a:latin typeface="Calibri" panose="020F0502020204030204" pitchFamily="34" charset="0"/>
        </a:defRPr>
      </a:lvl9pPr>
    </p:titleStyle>
    <p:bodyStyle>
      <a:lvl1pPr marL="623888" indent="-277813" algn="l" rtl="0" eaLnBrk="1" fontAlgn="base" hangingPunct="1">
        <a:spcBef>
          <a:spcPct val="20000"/>
        </a:spcBef>
        <a:spcAft>
          <a:spcPct val="0"/>
        </a:spcAft>
        <a:buClr>
          <a:srgbClr val="28805C"/>
        </a:buClr>
        <a:buFont typeface="Wingdings" panose="05000000000000000000" pitchFamily="2" charset="2"/>
        <a:buChar char="§"/>
        <a:defRPr lang="en-US" sz="3200" kern="2000" dirty="0">
          <a:solidFill>
            <a:schemeClr val="tx1">
              <a:lumMod val="75000"/>
            </a:schemeClr>
          </a:solidFill>
          <a:latin typeface="+mn-lt"/>
          <a:ea typeface="+mn-ea"/>
          <a:cs typeface="+mn-cs"/>
        </a:defRPr>
      </a:lvl1pPr>
      <a:lvl2pPr marL="914400" indent="-290513" algn="l" rtl="0" eaLnBrk="1" fontAlgn="base" hangingPunct="1">
        <a:spcBef>
          <a:spcPct val="20000"/>
        </a:spcBef>
        <a:spcAft>
          <a:spcPct val="0"/>
        </a:spcAft>
        <a:buClr>
          <a:srgbClr val="D99C21"/>
        </a:buClr>
        <a:buFont typeface="Arial" panose="020B0604020202020204" pitchFamily="34" charset="0"/>
        <a:buChar char="•"/>
        <a:defRPr lang="en-US" sz="2800" kern="1200" dirty="0">
          <a:solidFill>
            <a:schemeClr val="tx1">
              <a:lumMod val="75000"/>
            </a:schemeClr>
          </a:solidFill>
          <a:latin typeface="+mn-lt"/>
          <a:ea typeface="+mn-ea"/>
          <a:cs typeface="+mn-cs"/>
        </a:defRPr>
      </a:lvl2pPr>
      <a:lvl3pPr marL="1260475" indent="-290513" algn="l" rtl="0" eaLnBrk="1" fontAlgn="base" hangingPunct="1">
        <a:spcBef>
          <a:spcPct val="20000"/>
        </a:spcBef>
        <a:spcAft>
          <a:spcPct val="0"/>
        </a:spcAft>
        <a:buClr>
          <a:srgbClr val="737373"/>
        </a:buClr>
        <a:buFont typeface="Calibri" panose="020F0502020204030204" pitchFamily="34" charset="0"/>
        <a:buChar char="‒"/>
        <a:tabLst>
          <a:tab pos="858838" algn="l"/>
        </a:tabLst>
        <a:defRPr sz="2800" kern="1200">
          <a:solidFill>
            <a:schemeClr val="tx1">
              <a:lumMod val="75000"/>
            </a:schemeClr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Hyperthyroidism and Hypothyroidism</a:t>
            </a:r>
          </a:p>
        </p:txBody>
      </p:sp>
      <p:pic>
        <p:nvPicPr>
          <p:cNvPr id="7" name="Content Placeholder 6" descr="Book cover for Pharmacotherapeutics for Advanced Practice Nurse Prescribers, Fifth Edition."/>
          <p:cNvPicPr>
            <a:picLocks noGrp="1" noChangeAspect="1"/>
          </p:cNvPicPr>
          <p:nvPr>
            <p:ph sz="quarter" idx="17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2099" y="1354669"/>
            <a:ext cx="2588601" cy="3354185"/>
          </a:xfrm>
        </p:spPr>
      </p:pic>
      <p:sp>
        <p:nvSpPr>
          <p:cNvPr id="4" name="Text Placeholder 3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en-US" dirty="0"/>
              <a:t>Chapter 43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4114799" y="3008008"/>
            <a:ext cx="4718957" cy="1487791"/>
          </a:xfrm>
        </p:spPr>
        <p:txBody>
          <a:bodyPr/>
          <a:lstStyle/>
          <a:p>
            <a:r>
              <a:rPr lang="en-US" altLang="en-US" dirty="0">
                <a:ea typeface="ＭＳ Ｐゴシック" pitchFamily="34" charset="-128"/>
              </a:rPr>
              <a:t>Hyperthyroidism and Hypothyroidism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669834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err="1"/>
              <a:t>Antithyroid</a:t>
            </a:r>
            <a:r>
              <a:rPr lang="en-US" altLang="en-US" dirty="0"/>
              <a:t> Agents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029200"/>
          </a:xfrm>
        </p:spPr>
        <p:txBody>
          <a:bodyPr/>
          <a:lstStyle/>
          <a:p>
            <a:r>
              <a:rPr lang="en-US" dirty="0"/>
              <a:t>Precautions and contraindications</a:t>
            </a:r>
          </a:p>
          <a:p>
            <a:pPr lvl="1"/>
            <a:r>
              <a:rPr lang="en-US" dirty="0"/>
              <a:t>Pregnancy risk factor D: readily crosses the placenta</a:t>
            </a:r>
          </a:p>
          <a:p>
            <a:pPr lvl="2"/>
            <a:r>
              <a:rPr lang="en-US" dirty="0"/>
              <a:t>Recommendation NOT to get pregnant while on these drugs</a:t>
            </a:r>
          </a:p>
          <a:p>
            <a:pPr lvl="1"/>
            <a:r>
              <a:rPr lang="en-US" dirty="0"/>
              <a:t>PTU not recommended in children </a:t>
            </a:r>
          </a:p>
          <a:p>
            <a:r>
              <a:rPr lang="en-US" dirty="0"/>
              <a:t>Adverse drug reactions (ADRs): agranulocytosis, drowsiness, headache, alopecia, skin rashes, renal/hepatic failure</a:t>
            </a:r>
          </a:p>
          <a:p>
            <a:r>
              <a:rPr lang="en-US" dirty="0"/>
              <a:t>Drug interaction: lithium, warfarin</a:t>
            </a:r>
          </a:p>
        </p:txBody>
      </p:sp>
    </p:spTree>
    <p:extLst>
      <p:ext uri="{BB962C8B-B14F-4D97-AF65-F5344CB8AC3E}">
        <p14:creationId xmlns:p14="http://schemas.microsoft.com/office/powerpoint/2010/main" val="27950527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Hyperthyroidism: Drug Therapy  </a:t>
            </a:r>
          </a:p>
        </p:txBody>
      </p:sp>
      <p:sp>
        <p:nvSpPr>
          <p:cNvPr id="1126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/>
              <a:t>Preoperative drugs to avoid thyroid storm while awaiting thyroid surgery </a:t>
            </a:r>
          </a:p>
          <a:p>
            <a:pPr lvl="1"/>
            <a:r>
              <a:rPr lang="en-US" altLang="en-US" dirty="0" err="1"/>
              <a:t>Antithyroid</a:t>
            </a:r>
            <a:r>
              <a:rPr lang="en-US" altLang="en-US" dirty="0"/>
              <a:t> drugs</a:t>
            </a:r>
          </a:p>
          <a:p>
            <a:pPr lvl="1"/>
            <a:r>
              <a:rPr lang="en-US" altLang="en-US" dirty="0"/>
              <a:t>Beta blockers</a:t>
            </a:r>
          </a:p>
          <a:p>
            <a:pPr lvl="1"/>
            <a:r>
              <a:rPr lang="en-US" altLang="en-US" dirty="0"/>
              <a:t>Potassium iodide</a:t>
            </a:r>
          </a:p>
        </p:txBody>
      </p:sp>
    </p:spTree>
    <p:extLst>
      <p:ext uri="{BB962C8B-B14F-4D97-AF65-F5344CB8AC3E}">
        <p14:creationId xmlns:p14="http://schemas.microsoft.com/office/powerpoint/2010/main" val="46629025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>
          <a:xfrm>
            <a:off x="762000" y="-10335"/>
            <a:ext cx="8229600" cy="1089529"/>
          </a:xfrm>
        </p:spPr>
        <p:txBody>
          <a:bodyPr/>
          <a:lstStyle/>
          <a:p>
            <a:r>
              <a:rPr lang="en-US" altLang="en-US" dirty="0"/>
              <a:t>Hyperthyroidism: Drug Therapy (continued_1) </a:t>
            </a:r>
          </a:p>
        </p:txBody>
      </p:sp>
      <p:sp>
        <p:nvSpPr>
          <p:cNvPr id="1229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/>
              <a:t>Monitoring </a:t>
            </a:r>
          </a:p>
          <a:p>
            <a:pPr lvl="1"/>
            <a:r>
              <a:rPr lang="en-US" altLang="en-US" dirty="0"/>
              <a:t>Clinical status</a:t>
            </a:r>
          </a:p>
          <a:p>
            <a:pPr lvl="1"/>
            <a:r>
              <a:rPr lang="en-US" altLang="en-US" dirty="0"/>
              <a:t>Thyroid function tests</a:t>
            </a:r>
          </a:p>
          <a:p>
            <a:pPr lvl="2"/>
            <a:r>
              <a:rPr lang="en-US" altLang="en-US" dirty="0"/>
              <a:t>TSH and free T</a:t>
            </a:r>
            <a:r>
              <a:rPr lang="en-US" altLang="en-US" baseline="-25000" dirty="0"/>
              <a:t>4</a:t>
            </a:r>
          </a:p>
          <a:p>
            <a:pPr lvl="1"/>
            <a:r>
              <a:rPr lang="en-US" altLang="en-US" dirty="0"/>
              <a:t>Assessment of visual acuity </a:t>
            </a:r>
          </a:p>
          <a:p>
            <a:r>
              <a:rPr lang="en-US" altLang="en-US" dirty="0"/>
              <a:t>Outcome evaluation</a:t>
            </a:r>
          </a:p>
          <a:p>
            <a:pPr lvl="1"/>
            <a:r>
              <a:rPr lang="en-US" altLang="en-US" dirty="0"/>
              <a:t>Based on TSH and free T</a:t>
            </a:r>
            <a:r>
              <a:rPr lang="en-US" altLang="en-US" baseline="-25000" dirty="0"/>
              <a:t>4</a:t>
            </a:r>
            <a:r>
              <a:rPr lang="en-US" altLang="en-US" dirty="0"/>
              <a:t> levels</a:t>
            </a:r>
          </a:p>
          <a:p>
            <a:pPr lvl="1"/>
            <a:r>
              <a:rPr lang="en-US" altLang="en-US" dirty="0"/>
              <a:t>Referral to endocrinology necessary</a:t>
            </a:r>
          </a:p>
        </p:txBody>
      </p:sp>
    </p:spTree>
    <p:extLst>
      <p:ext uri="{BB962C8B-B14F-4D97-AF65-F5344CB8AC3E}">
        <p14:creationId xmlns:p14="http://schemas.microsoft.com/office/powerpoint/2010/main" val="407708659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title"/>
          </p:nvPr>
        </p:nvSpPr>
        <p:spPr>
          <a:xfrm>
            <a:off x="762000" y="-10335"/>
            <a:ext cx="8229600" cy="1089529"/>
          </a:xfrm>
        </p:spPr>
        <p:txBody>
          <a:bodyPr/>
          <a:lstStyle/>
          <a:p>
            <a:r>
              <a:rPr lang="en-US" altLang="en-US" dirty="0"/>
              <a:t>Hyperthyroidism: Drug Therapy (continued_2) </a:t>
            </a:r>
          </a:p>
        </p:txBody>
      </p:sp>
      <p:sp>
        <p:nvSpPr>
          <p:cNvPr id="1331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/>
              <a:t>Patient education</a:t>
            </a:r>
          </a:p>
          <a:p>
            <a:pPr lvl="1"/>
            <a:r>
              <a:rPr lang="en-US" altLang="en-US" dirty="0"/>
              <a:t>Overall treatment plan</a:t>
            </a:r>
          </a:p>
          <a:p>
            <a:pPr lvl="1"/>
            <a:r>
              <a:rPr lang="en-US" altLang="en-US" dirty="0"/>
              <a:t>Length of treatment (1 year for Graves’ disease)</a:t>
            </a:r>
          </a:p>
          <a:p>
            <a:pPr lvl="1"/>
            <a:r>
              <a:rPr lang="en-US" altLang="en-US" dirty="0"/>
              <a:t>Medication administration </a:t>
            </a:r>
          </a:p>
          <a:p>
            <a:pPr lvl="1"/>
            <a:r>
              <a:rPr lang="en-US" altLang="en-US" dirty="0"/>
              <a:t>Precautions if treated with idone-131 (I</a:t>
            </a:r>
            <a:r>
              <a:rPr lang="en-US" altLang="en-US" baseline="30000" dirty="0"/>
              <a:t>131</a:t>
            </a:r>
            <a:r>
              <a:rPr lang="en-US" altLang="en-US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33107916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Hypothyroidism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Primary hypothyroidism</a:t>
            </a:r>
          </a:p>
          <a:p>
            <a:pPr lvl="1"/>
            <a:r>
              <a:rPr lang="en-US" dirty="0"/>
              <a:t>Congenital hypothyroidism </a:t>
            </a:r>
          </a:p>
          <a:p>
            <a:pPr lvl="1"/>
            <a:r>
              <a:rPr lang="en-US" dirty="0"/>
              <a:t>Hashimoto’s thyroiditis: an immune-mediated disorder where TSH receptors are damaged </a:t>
            </a:r>
          </a:p>
          <a:p>
            <a:pPr lvl="1"/>
            <a:r>
              <a:rPr lang="en-US" dirty="0"/>
              <a:t>Subacute thyroiditis: is inflammation of thyroid </a:t>
            </a:r>
          </a:p>
          <a:p>
            <a:r>
              <a:rPr lang="en-US" dirty="0"/>
              <a:t>Secondary hypothyroidism</a:t>
            </a:r>
          </a:p>
          <a:p>
            <a:pPr lvl="1"/>
            <a:r>
              <a:rPr lang="en-US" dirty="0"/>
              <a:t>Pituitary or hypothalamic failure</a:t>
            </a:r>
          </a:p>
          <a:p>
            <a:pPr lvl="1"/>
            <a:r>
              <a:rPr lang="en-US" dirty="0"/>
              <a:t>Cushing’s syndrome</a:t>
            </a:r>
          </a:p>
          <a:p>
            <a:pPr lvl="1"/>
            <a:r>
              <a:rPr lang="en-US" dirty="0"/>
              <a:t>Overtreatment with </a:t>
            </a:r>
            <a:r>
              <a:rPr lang="en-US" dirty="0" err="1"/>
              <a:t>antithyroid</a:t>
            </a:r>
            <a:r>
              <a:rPr lang="en-US" dirty="0"/>
              <a:t> drugs </a:t>
            </a:r>
          </a:p>
        </p:txBody>
      </p:sp>
    </p:spTree>
    <p:extLst>
      <p:ext uri="{BB962C8B-B14F-4D97-AF65-F5344CB8AC3E}">
        <p14:creationId xmlns:p14="http://schemas.microsoft.com/office/powerpoint/2010/main" val="146545300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Hypothyroidism (continued)  </a:t>
            </a:r>
          </a:p>
        </p:txBody>
      </p:sp>
      <p:sp>
        <p:nvSpPr>
          <p:cNvPr id="1536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/>
              <a:t>Goals of treatment</a:t>
            </a:r>
          </a:p>
          <a:p>
            <a:pPr lvl="1"/>
            <a:r>
              <a:rPr lang="en-US" altLang="en-US" dirty="0"/>
              <a:t>Correction of </a:t>
            </a:r>
            <a:r>
              <a:rPr lang="en-US" altLang="en-US" dirty="0" err="1"/>
              <a:t>hypometabolic</a:t>
            </a:r>
            <a:r>
              <a:rPr lang="en-US" altLang="en-US" dirty="0"/>
              <a:t> state and return to </a:t>
            </a:r>
            <a:r>
              <a:rPr lang="en-US" altLang="en-US" dirty="0" err="1"/>
              <a:t>euthyroid</a:t>
            </a:r>
            <a:r>
              <a:rPr lang="en-US" altLang="en-US" dirty="0"/>
              <a:t> state</a:t>
            </a:r>
          </a:p>
          <a:p>
            <a:r>
              <a:rPr lang="en-US" altLang="en-US" dirty="0"/>
              <a:t>Rational drug selection </a:t>
            </a:r>
          </a:p>
          <a:p>
            <a:pPr lvl="1"/>
            <a:r>
              <a:rPr lang="en-US" altLang="en-US" dirty="0"/>
              <a:t>Synthetic thyroid hormone </a:t>
            </a:r>
          </a:p>
          <a:p>
            <a:pPr lvl="1"/>
            <a:r>
              <a:rPr lang="en-US" altLang="en-US" dirty="0"/>
              <a:t>Generic vs brand name controversy</a:t>
            </a:r>
          </a:p>
        </p:txBody>
      </p:sp>
    </p:spTree>
    <p:extLst>
      <p:ext uri="{BB962C8B-B14F-4D97-AF65-F5344CB8AC3E}">
        <p14:creationId xmlns:p14="http://schemas.microsoft.com/office/powerpoint/2010/main" val="111862580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Thyroid Hormones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800600"/>
          </a:xfrm>
        </p:spPr>
        <p:txBody>
          <a:bodyPr/>
          <a:lstStyle/>
          <a:p>
            <a:r>
              <a:rPr lang="en-US" dirty="0"/>
              <a:t>T</a:t>
            </a:r>
            <a:r>
              <a:rPr lang="en-US" baseline="-25000" dirty="0"/>
              <a:t>4</a:t>
            </a:r>
            <a:r>
              <a:rPr lang="en-US" dirty="0"/>
              <a:t>, T</a:t>
            </a:r>
            <a:r>
              <a:rPr lang="en-US" baseline="-25000" dirty="0"/>
              <a:t>3</a:t>
            </a:r>
            <a:r>
              <a:rPr lang="en-US" dirty="0"/>
              <a:t>, and liotrix (a 4:1 mixture of T</a:t>
            </a:r>
            <a:r>
              <a:rPr lang="en-US" baseline="-25000" dirty="0"/>
              <a:t>4</a:t>
            </a:r>
            <a:r>
              <a:rPr lang="en-US" dirty="0"/>
              <a:t> and T</a:t>
            </a:r>
            <a:r>
              <a:rPr lang="en-US" baseline="-25000" dirty="0"/>
              <a:t>3</a:t>
            </a:r>
            <a:r>
              <a:rPr lang="en-US" dirty="0"/>
              <a:t>)</a:t>
            </a:r>
          </a:p>
          <a:p>
            <a:r>
              <a:rPr lang="en-US" dirty="0"/>
              <a:t>Pharmacodynamics</a:t>
            </a:r>
          </a:p>
          <a:p>
            <a:pPr lvl="1"/>
            <a:r>
              <a:rPr lang="en-US" dirty="0"/>
              <a:t>These hormones produce the same effects in the body as do endogenous thyroid hormones.</a:t>
            </a:r>
          </a:p>
          <a:p>
            <a:pPr lvl="1"/>
            <a:r>
              <a:rPr lang="en-US" dirty="0"/>
              <a:t>They also produce a negative feedback loop to reduce further secretion of TSH and thyroid hormones.</a:t>
            </a:r>
          </a:p>
          <a:p>
            <a:pPr lvl="1"/>
            <a:r>
              <a:rPr lang="en-US" dirty="0"/>
              <a:t>T</a:t>
            </a:r>
            <a:r>
              <a:rPr lang="en-US" baseline="-25000" dirty="0"/>
              <a:t>4</a:t>
            </a:r>
            <a:r>
              <a:rPr lang="en-US" dirty="0"/>
              <a:t> is the drug of choice for thyroid replacement and suppression therapy because of its longer half-life.</a:t>
            </a:r>
          </a:p>
        </p:txBody>
      </p:sp>
    </p:spTree>
    <p:extLst>
      <p:ext uri="{BB962C8B-B14F-4D97-AF65-F5344CB8AC3E}">
        <p14:creationId xmlns:p14="http://schemas.microsoft.com/office/powerpoint/2010/main" val="178172776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Hypothyroidism (continued_1) </a:t>
            </a:r>
          </a:p>
        </p:txBody>
      </p:sp>
      <p:sp>
        <p:nvSpPr>
          <p:cNvPr id="1741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/>
              <a:t>Pregnancy </a:t>
            </a:r>
          </a:p>
          <a:p>
            <a:pPr lvl="1"/>
            <a:r>
              <a:rPr lang="en-US" altLang="en-US" dirty="0"/>
              <a:t>Untreated hypothyroidism increases maternal health risks, still births, low birth weight, and possible abnormal fetal brain development.</a:t>
            </a:r>
          </a:p>
          <a:p>
            <a:pPr lvl="1"/>
            <a:r>
              <a:rPr lang="en-US" altLang="en-US" dirty="0"/>
              <a:t>T</a:t>
            </a:r>
            <a:r>
              <a:rPr lang="en-US" altLang="en-US" baseline="-25000" dirty="0"/>
              <a:t>4</a:t>
            </a:r>
            <a:r>
              <a:rPr lang="en-US" altLang="en-US" dirty="0"/>
              <a:t> is pregnancy category A.</a:t>
            </a:r>
          </a:p>
          <a:p>
            <a:r>
              <a:rPr lang="en-US" altLang="en-US" dirty="0"/>
              <a:t>Infants and children with hypothyroidism need treatment for normal cognitive and physical development. </a:t>
            </a:r>
          </a:p>
        </p:txBody>
      </p:sp>
    </p:spTree>
    <p:extLst>
      <p:ext uri="{BB962C8B-B14F-4D97-AF65-F5344CB8AC3E}">
        <p14:creationId xmlns:p14="http://schemas.microsoft.com/office/powerpoint/2010/main" val="235641736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Hypothyroidism (continued_2)</a:t>
            </a:r>
          </a:p>
        </p:txBody>
      </p:sp>
      <p:sp>
        <p:nvSpPr>
          <p:cNvPr id="1843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/>
              <a:t>Concomitant diseases </a:t>
            </a:r>
          </a:p>
          <a:p>
            <a:pPr lvl="1"/>
            <a:r>
              <a:rPr lang="en-US" altLang="en-US" dirty="0"/>
              <a:t>Recent acute myocardial infarction</a:t>
            </a:r>
          </a:p>
          <a:p>
            <a:pPr lvl="1"/>
            <a:r>
              <a:rPr lang="en-US" altLang="en-US" dirty="0"/>
              <a:t>Coronary artery disease</a:t>
            </a:r>
          </a:p>
          <a:p>
            <a:pPr lvl="1"/>
            <a:r>
              <a:rPr lang="en-US" altLang="en-US" dirty="0"/>
              <a:t>Osteoporosis: women with osteoporosis require careful monitoring </a:t>
            </a:r>
          </a:p>
          <a:p>
            <a:pPr lvl="1"/>
            <a:r>
              <a:rPr lang="en-US" altLang="en-US" dirty="0"/>
              <a:t>Infertility and menstrual irregularity: may improve with thyroid hormone replacement </a:t>
            </a:r>
          </a:p>
          <a:p>
            <a:pPr lvl="1"/>
            <a:r>
              <a:rPr lang="en-US" altLang="en-US" dirty="0"/>
              <a:t>Depression: hypothyroid evaluation should be part of depression workup</a:t>
            </a:r>
          </a:p>
        </p:txBody>
      </p:sp>
    </p:spTree>
    <p:extLst>
      <p:ext uri="{BB962C8B-B14F-4D97-AF65-F5344CB8AC3E}">
        <p14:creationId xmlns:p14="http://schemas.microsoft.com/office/powerpoint/2010/main" val="409623460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Hypothyroidism (continued_3)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953000"/>
          </a:xfrm>
        </p:spPr>
        <p:txBody>
          <a:bodyPr/>
          <a:lstStyle/>
          <a:p>
            <a:r>
              <a:rPr lang="en-US" dirty="0"/>
              <a:t>Monitoring </a:t>
            </a:r>
          </a:p>
          <a:p>
            <a:pPr lvl="1"/>
            <a:r>
              <a:rPr lang="en-US" dirty="0"/>
              <a:t>TSH and free T</a:t>
            </a:r>
            <a:r>
              <a:rPr lang="en-US" baseline="-25000" dirty="0"/>
              <a:t>4</a:t>
            </a:r>
            <a:r>
              <a:rPr lang="en-US" dirty="0"/>
              <a:t> levels should be evaluated:</a:t>
            </a:r>
          </a:p>
          <a:p>
            <a:pPr lvl="2"/>
            <a:r>
              <a:rPr lang="en-US" dirty="0"/>
              <a:t>Every 4 to 8 weeks until </a:t>
            </a:r>
            <a:r>
              <a:rPr lang="en-US" dirty="0" err="1"/>
              <a:t>euthyroid</a:t>
            </a:r>
            <a:r>
              <a:rPr lang="en-US" dirty="0"/>
              <a:t> state reached</a:t>
            </a:r>
          </a:p>
          <a:p>
            <a:pPr lvl="2"/>
            <a:r>
              <a:rPr lang="en-US" dirty="0"/>
              <a:t>During pregnancy, at 8 weeks’ and 6 months’ gestation</a:t>
            </a:r>
          </a:p>
          <a:p>
            <a:pPr lvl="1"/>
            <a:r>
              <a:rPr lang="en-US" dirty="0"/>
              <a:t>Clinical symptoms frequently do not parallel actual value. </a:t>
            </a:r>
          </a:p>
          <a:p>
            <a:pPr lvl="1"/>
            <a:r>
              <a:rPr lang="en-US" dirty="0"/>
              <a:t>Evaluate for anemia. </a:t>
            </a:r>
          </a:p>
          <a:p>
            <a:pPr lvl="1"/>
            <a:r>
              <a:rPr lang="en-US" dirty="0"/>
              <a:t>Monitor blood pressure and lipids. </a:t>
            </a:r>
          </a:p>
        </p:txBody>
      </p:sp>
    </p:spTree>
    <p:extLst>
      <p:ext uri="{BB962C8B-B14F-4D97-AF65-F5344CB8AC3E}">
        <p14:creationId xmlns:p14="http://schemas.microsoft.com/office/powerpoint/2010/main" val="31673110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Overview </a:t>
            </a:r>
          </a:p>
        </p:txBody>
      </p:sp>
      <p:sp>
        <p:nvSpPr>
          <p:cNvPr id="307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/>
              <a:t>Thyroid hormone synthesis</a:t>
            </a:r>
          </a:p>
          <a:p>
            <a:r>
              <a:rPr lang="en-US" altLang="en-US" dirty="0"/>
              <a:t>Thyroid function tests</a:t>
            </a:r>
          </a:p>
          <a:p>
            <a:r>
              <a:rPr lang="en-US" altLang="en-US" dirty="0"/>
              <a:t>Screening</a:t>
            </a:r>
          </a:p>
          <a:p>
            <a:r>
              <a:rPr lang="en-US" altLang="en-US" dirty="0"/>
              <a:t>Hyperthyroidism</a:t>
            </a:r>
          </a:p>
          <a:p>
            <a:r>
              <a:rPr lang="en-US" altLang="en-US" dirty="0"/>
              <a:t>Hypothyroidism </a:t>
            </a:r>
          </a:p>
        </p:txBody>
      </p:sp>
    </p:spTree>
    <p:extLst>
      <p:ext uri="{BB962C8B-B14F-4D97-AF65-F5344CB8AC3E}">
        <p14:creationId xmlns:p14="http://schemas.microsoft.com/office/powerpoint/2010/main" val="178678439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Hypothyroidism (continued_4)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Outcome evaluation</a:t>
            </a:r>
          </a:p>
          <a:p>
            <a:pPr lvl="1"/>
            <a:r>
              <a:rPr lang="en-US" dirty="0"/>
              <a:t>Reduction of clinical symptoms and normal TSH/free T</a:t>
            </a:r>
            <a:r>
              <a:rPr lang="en-US" baseline="-25000" dirty="0"/>
              <a:t>4</a:t>
            </a:r>
          </a:p>
          <a:p>
            <a:pPr lvl="1"/>
            <a:r>
              <a:rPr lang="en-US" dirty="0"/>
              <a:t>Endocrine consult considered for:</a:t>
            </a:r>
          </a:p>
          <a:p>
            <a:pPr lvl="2"/>
            <a:r>
              <a:rPr lang="en-US" dirty="0"/>
              <a:t>Pediatric patients </a:t>
            </a:r>
          </a:p>
          <a:p>
            <a:pPr lvl="2"/>
            <a:r>
              <a:rPr lang="en-US" dirty="0"/>
              <a:t>Pregnant patients</a:t>
            </a:r>
          </a:p>
          <a:p>
            <a:pPr lvl="2"/>
            <a:r>
              <a:rPr lang="en-US" dirty="0"/>
              <a:t>Cardiac patients </a:t>
            </a:r>
          </a:p>
          <a:p>
            <a:pPr lvl="2"/>
            <a:r>
              <a:rPr lang="en-US" dirty="0"/>
              <a:t>Complex patients or those not responding to therapy </a:t>
            </a:r>
          </a:p>
        </p:txBody>
      </p:sp>
    </p:spTree>
    <p:extLst>
      <p:ext uri="{BB962C8B-B14F-4D97-AF65-F5344CB8AC3E}">
        <p14:creationId xmlns:p14="http://schemas.microsoft.com/office/powerpoint/2010/main" val="11362105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Hypothyroidism (continued_5)</a:t>
            </a:r>
          </a:p>
        </p:txBody>
      </p:sp>
      <p:sp>
        <p:nvSpPr>
          <p:cNvPr id="2048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/>
              <a:t>Patient education</a:t>
            </a:r>
          </a:p>
          <a:p>
            <a:pPr lvl="1"/>
            <a:r>
              <a:rPr lang="en-US" altLang="en-US" dirty="0"/>
              <a:t>Overall treatment plan and disease process</a:t>
            </a:r>
          </a:p>
          <a:p>
            <a:pPr lvl="1"/>
            <a:r>
              <a:rPr lang="en-US" altLang="en-US" dirty="0"/>
              <a:t>Role of iodine intake</a:t>
            </a:r>
          </a:p>
          <a:p>
            <a:pPr lvl="1"/>
            <a:r>
              <a:rPr lang="en-US" altLang="en-US" dirty="0"/>
              <a:t>Pregnancy </a:t>
            </a:r>
          </a:p>
          <a:p>
            <a:pPr lvl="1"/>
            <a:r>
              <a:rPr lang="en-US" altLang="en-US" dirty="0"/>
              <a:t>Need for regular follow-up and laboratory tests, especially dual energy x-ray absorptiometry </a:t>
            </a:r>
          </a:p>
          <a:p>
            <a:pPr lvl="1"/>
            <a:r>
              <a:rPr lang="en-US" altLang="en-US" dirty="0"/>
              <a:t>Drug administration</a:t>
            </a:r>
          </a:p>
          <a:p>
            <a:pPr lvl="2"/>
            <a:r>
              <a:rPr lang="en-US" altLang="en-US" dirty="0"/>
              <a:t>Should be taken in morning on empty stomach</a:t>
            </a:r>
          </a:p>
          <a:p>
            <a:pPr lvl="2"/>
            <a:r>
              <a:rPr lang="en-US" altLang="en-US" dirty="0"/>
              <a:t>Many drug interactions</a:t>
            </a:r>
          </a:p>
        </p:txBody>
      </p:sp>
    </p:spTree>
    <p:extLst>
      <p:ext uri="{BB962C8B-B14F-4D97-AF65-F5344CB8AC3E}">
        <p14:creationId xmlns:p14="http://schemas.microsoft.com/office/powerpoint/2010/main" val="17635042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Thyroid Hormone Synthesis</a:t>
            </a:r>
          </a:p>
        </p:txBody>
      </p:sp>
      <p:sp>
        <p:nvSpPr>
          <p:cNvPr id="409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/>
              <a:t>Synthesis is dependent on the hypothalamic-pituitary-thyroid axis. </a:t>
            </a:r>
          </a:p>
          <a:p>
            <a:r>
              <a:rPr lang="en-US" altLang="en-US" dirty="0"/>
              <a:t>Thyrotropin-releasing hormone is released by the hypothalamus.</a:t>
            </a:r>
          </a:p>
          <a:p>
            <a:r>
              <a:rPr lang="en-US" altLang="en-US" dirty="0"/>
              <a:t>Thyroxine (T</a:t>
            </a:r>
            <a:r>
              <a:rPr lang="en-US" altLang="en-US" baseline="-25000" dirty="0"/>
              <a:t>4</a:t>
            </a:r>
            <a:r>
              <a:rPr lang="en-US" altLang="en-US" dirty="0"/>
              <a:t>) simulates synthesis of thyroid-stimulating hormone (TSH).</a:t>
            </a:r>
          </a:p>
          <a:p>
            <a:r>
              <a:rPr lang="en-US" altLang="en-US" dirty="0"/>
              <a:t>T</a:t>
            </a:r>
            <a:r>
              <a:rPr lang="en-US" altLang="en-US" baseline="-25000" dirty="0"/>
              <a:t>4</a:t>
            </a:r>
            <a:r>
              <a:rPr lang="en-US" altLang="en-US" dirty="0"/>
              <a:t> and triiodothyronine (T</a:t>
            </a:r>
            <a:r>
              <a:rPr lang="en-US" altLang="en-US" baseline="-25000" dirty="0"/>
              <a:t>3</a:t>
            </a:r>
            <a:r>
              <a:rPr lang="en-US" altLang="en-US" dirty="0"/>
              <a:t>) are synthesized from iodine and tyrosine molecules.</a:t>
            </a:r>
          </a:p>
        </p:txBody>
      </p:sp>
    </p:spTree>
    <p:extLst>
      <p:ext uri="{BB962C8B-B14F-4D97-AF65-F5344CB8AC3E}">
        <p14:creationId xmlns:p14="http://schemas.microsoft.com/office/powerpoint/2010/main" val="29172425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Thyroid Function Tests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/>
              <a:t>TSH is used to screen for hypothyroidism and hyperthyroidism.</a:t>
            </a:r>
          </a:p>
          <a:p>
            <a:r>
              <a:rPr lang="en-US" altLang="en-US" dirty="0"/>
              <a:t>Free T</a:t>
            </a:r>
            <a:r>
              <a:rPr lang="en-US" altLang="en-US" baseline="-25000" dirty="0"/>
              <a:t>4</a:t>
            </a:r>
            <a:r>
              <a:rPr lang="en-US" altLang="en-US" dirty="0"/>
              <a:t> and free T</a:t>
            </a:r>
            <a:r>
              <a:rPr lang="en-US" altLang="en-US" baseline="-25000" dirty="0"/>
              <a:t>3</a:t>
            </a:r>
            <a:r>
              <a:rPr lang="en-US" altLang="en-US" dirty="0"/>
              <a:t> can confirm diagnosis.</a:t>
            </a:r>
          </a:p>
          <a:p>
            <a:r>
              <a:rPr lang="en-US" altLang="en-US" dirty="0"/>
              <a:t>Thyroid scan can be used to evaluate for goiter. </a:t>
            </a:r>
          </a:p>
          <a:p>
            <a:r>
              <a:rPr lang="en-US" altLang="en-US" dirty="0"/>
              <a:t>Routine screening is not recommended.</a:t>
            </a:r>
          </a:p>
          <a:p>
            <a:r>
              <a:rPr lang="en-US" altLang="en-US" dirty="0"/>
              <a:t>Screen women before pregnancy and in first trimester.</a:t>
            </a:r>
          </a:p>
        </p:txBody>
      </p:sp>
    </p:spTree>
    <p:extLst>
      <p:ext uri="{BB962C8B-B14F-4D97-AF65-F5344CB8AC3E}">
        <p14:creationId xmlns:p14="http://schemas.microsoft.com/office/powerpoint/2010/main" val="10185906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Hyperthyroidism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610600" cy="4648200"/>
          </a:xfrm>
        </p:spPr>
        <p:txBody>
          <a:bodyPr/>
          <a:lstStyle/>
          <a:p>
            <a:r>
              <a:rPr lang="en-US" dirty="0"/>
              <a:t>Excessive levels of thyroid hormone </a:t>
            </a:r>
          </a:p>
          <a:p>
            <a:pPr lvl="1"/>
            <a:r>
              <a:rPr lang="en-US" dirty="0"/>
              <a:t>May be life-threatening</a:t>
            </a:r>
          </a:p>
          <a:p>
            <a:pPr lvl="1"/>
            <a:r>
              <a:rPr lang="en-US" dirty="0"/>
              <a:t>Caused by Grave’s disease, anterior pituitary disorders, Plummer’s disease, amiodarone therapy </a:t>
            </a:r>
          </a:p>
          <a:p>
            <a:pPr lvl="1"/>
            <a:r>
              <a:rPr lang="en-US" dirty="0"/>
              <a:t>Commonly causes Grave’s disease</a:t>
            </a:r>
          </a:p>
          <a:p>
            <a:r>
              <a:rPr lang="en-US" dirty="0"/>
              <a:t>Clinical effects from hypermetabolic state </a:t>
            </a:r>
          </a:p>
          <a:p>
            <a:pPr lvl="1"/>
            <a:r>
              <a:rPr lang="en-US" dirty="0"/>
              <a:t>Heat intolerance, tachycardia</a:t>
            </a:r>
          </a:p>
          <a:p>
            <a:r>
              <a:rPr lang="en-US" dirty="0"/>
              <a:t>Treatment: </a:t>
            </a:r>
            <a:r>
              <a:rPr lang="en-US" dirty="0" err="1"/>
              <a:t>antithyroid</a:t>
            </a:r>
            <a:r>
              <a:rPr lang="en-US" dirty="0"/>
              <a:t> drugs </a:t>
            </a:r>
          </a:p>
          <a:p>
            <a:pPr lvl="1"/>
            <a:r>
              <a:rPr lang="en-US" dirty="0" err="1"/>
              <a:t>Propylthiouracil</a:t>
            </a:r>
            <a:r>
              <a:rPr lang="en-US" dirty="0"/>
              <a:t> (PTU) and </a:t>
            </a:r>
            <a:r>
              <a:rPr lang="en-US" dirty="0" err="1"/>
              <a:t>methimazole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1917946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Antithyroid Agents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458200" cy="4525963"/>
          </a:xfrm>
        </p:spPr>
        <p:txBody>
          <a:bodyPr/>
          <a:lstStyle/>
          <a:p>
            <a:r>
              <a:rPr lang="en-US" dirty="0"/>
              <a:t>PTU, </a:t>
            </a:r>
            <a:r>
              <a:rPr lang="en-US" dirty="0" err="1"/>
              <a:t>methimazole</a:t>
            </a:r>
            <a:r>
              <a:rPr lang="en-US" dirty="0"/>
              <a:t> (</a:t>
            </a:r>
            <a:r>
              <a:rPr lang="en-US" dirty="0" err="1"/>
              <a:t>Tapazole</a:t>
            </a:r>
            <a:r>
              <a:rPr lang="en-US" dirty="0"/>
              <a:t>)</a:t>
            </a:r>
          </a:p>
          <a:p>
            <a:r>
              <a:rPr lang="en-US" dirty="0"/>
              <a:t>Pharmacodynamics </a:t>
            </a:r>
          </a:p>
          <a:p>
            <a:pPr lvl="1"/>
            <a:r>
              <a:rPr lang="en-US" dirty="0"/>
              <a:t>Block synthesis of thyroxine and triiodothyronine</a:t>
            </a:r>
          </a:p>
          <a:p>
            <a:pPr lvl="1"/>
            <a:r>
              <a:rPr lang="en-US" dirty="0"/>
              <a:t>Neither drug treats the underlying pathology in hyperthyroidism</a:t>
            </a:r>
          </a:p>
          <a:p>
            <a:pPr lvl="1"/>
            <a:r>
              <a:rPr lang="en-US" dirty="0"/>
              <a:t>High relapse rates; studies show less if treated for 18 to 24 months</a:t>
            </a:r>
          </a:p>
          <a:p>
            <a:r>
              <a:rPr lang="en-US" dirty="0"/>
              <a:t>Goal of treatment: correcting hypermetabolic state</a:t>
            </a:r>
          </a:p>
        </p:txBody>
      </p:sp>
    </p:spTree>
    <p:extLst>
      <p:ext uri="{BB962C8B-B14F-4D97-AF65-F5344CB8AC3E}">
        <p14:creationId xmlns:p14="http://schemas.microsoft.com/office/powerpoint/2010/main" val="1030600749"/>
      </p:ext>
    </p:extLst>
  </p:cSld>
  <p:clrMapOvr>
    <a:masterClrMapping/>
  </p:clrMapOvr>
  <p:transition advTm="193794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Hyperthyroidism: Rational Drug Selection </a:t>
            </a:r>
            <a:endParaRPr lang="en-US" dirty="0"/>
          </a:p>
        </p:txBody>
      </p:sp>
      <p:sp>
        <p:nvSpPr>
          <p:cNvPr id="819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/>
              <a:t>Antithyroid drugs</a:t>
            </a:r>
          </a:p>
          <a:p>
            <a:r>
              <a:rPr lang="en-US" altLang="en-US"/>
              <a:t>Radioactive iodine </a:t>
            </a:r>
          </a:p>
          <a:p>
            <a:r>
              <a:rPr lang="en-US" altLang="en-US"/>
              <a:t>Surgery </a:t>
            </a:r>
          </a:p>
          <a:p>
            <a:r>
              <a:rPr lang="en-US" altLang="en-US"/>
              <a:t>Iodides </a:t>
            </a:r>
          </a:p>
        </p:txBody>
      </p:sp>
    </p:spTree>
    <p:extLst>
      <p:ext uri="{BB962C8B-B14F-4D97-AF65-F5344CB8AC3E}">
        <p14:creationId xmlns:p14="http://schemas.microsoft.com/office/powerpoint/2010/main" val="419071849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Hyperthyroidism: Drug Therapy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Antithyroid</a:t>
            </a:r>
            <a:r>
              <a:rPr lang="en-US" dirty="0"/>
              <a:t> drugs used for remission are:</a:t>
            </a:r>
          </a:p>
          <a:p>
            <a:pPr lvl="1"/>
            <a:r>
              <a:rPr lang="en-US" dirty="0"/>
              <a:t>Beta blockers may be used to reduce symptoms while waiting for </a:t>
            </a:r>
            <a:r>
              <a:rPr lang="en-US" dirty="0" err="1"/>
              <a:t>antithyroid</a:t>
            </a:r>
            <a:r>
              <a:rPr lang="en-US" dirty="0"/>
              <a:t> drugs to work.</a:t>
            </a:r>
          </a:p>
          <a:p>
            <a:pPr lvl="1"/>
            <a:r>
              <a:rPr lang="en-US" dirty="0"/>
              <a:t>Iodides (potassium iodide or </a:t>
            </a:r>
            <a:r>
              <a:rPr lang="en-US" dirty="0" err="1"/>
              <a:t>Lugol’s</a:t>
            </a:r>
            <a:r>
              <a:rPr lang="en-US" dirty="0"/>
              <a:t> solution) may be used as adjuvant treatment .</a:t>
            </a:r>
          </a:p>
          <a:p>
            <a:r>
              <a:rPr lang="en-US" dirty="0" err="1"/>
              <a:t>Antithyroid</a:t>
            </a:r>
            <a:r>
              <a:rPr lang="en-US" dirty="0"/>
              <a:t> drugs are used for at least a year in treating Grave’s disease. </a:t>
            </a:r>
          </a:p>
        </p:txBody>
      </p:sp>
    </p:spTree>
    <p:extLst>
      <p:ext uri="{BB962C8B-B14F-4D97-AF65-F5344CB8AC3E}">
        <p14:creationId xmlns:p14="http://schemas.microsoft.com/office/powerpoint/2010/main" val="236906491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>
          <a:xfrm>
            <a:off x="762000" y="-10335"/>
            <a:ext cx="8229600" cy="1089529"/>
          </a:xfrm>
        </p:spPr>
        <p:txBody>
          <a:bodyPr/>
          <a:lstStyle/>
          <a:p>
            <a:r>
              <a:rPr lang="en-US" altLang="en-US" dirty="0"/>
              <a:t>Hyperthyroidism: Drug Therapy (continued)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Older </a:t>
            </a:r>
            <a:r>
              <a:rPr lang="en-US" dirty="0"/>
              <a:t>patients may respond best to radioactive iodine. </a:t>
            </a:r>
          </a:p>
          <a:p>
            <a:r>
              <a:rPr lang="en-US" dirty="0"/>
              <a:t>Pregnant patients are treated with PTU because it is a bit safer. </a:t>
            </a:r>
          </a:p>
        </p:txBody>
      </p:sp>
    </p:spTree>
    <p:extLst>
      <p:ext uri="{BB962C8B-B14F-4D97-AF65-F5344CB8AC3E}">
        <p14:creationId xmlns:p14="http://schemas.microsoft.com/office/powerpoint/2010/main" val="1696989735"/>
      </p:ext>
    </p:extLst>
  </p:cSld>
  <p:clrMapOvr>
    <a:masterClrMapping/>
  </p:clrMapOvr>
</p:sld>
</file>

<file path=ppt/theme/theme1.xml><?xml version="1.0" encoding="utf-8"?>
<a:theme xmlns:a="http://schemas.openxmlformats.org/drawingml/2006/main" name="FAD_Nursing_Template_Sample">
  <a:themeElements>
    <a:clrScheme name="FAD Nursing">
      <a:dk1>
        <a:srgbClr val="737373"/>
      </a:dk1>
      <a:lt1>
        <a:sysClr val="window" lastClr="FFFFFF"/>
      </a:lt1>
      <a:dk2>
        <a:srgbClr val="28805C"/>
      </a:dk2>
      <a:lt2>
        <a:srgbClr val="FFFFFF"/>
      </a:lt2>
      <a:accent1>
        <a:srgbClr val="28805C"/>
      </a:accent1>
      <a:accent2>
        <a:srgbClr val="737373"/>
      </a:accent2>
      <a:accent3>
        <a:srgbClr val="D99C21"/>
      </a:accent3>
      <a:accent4>
        <a:srgbClr val="C00000"/>
      </a:accent4>
      <a:accent5>
        <a:srgbClr val="BFBFBF"/>
      </a:accent5>
      <a:accent6>
        <a:srgbClr val="C2ECDB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8" id="{91B66E46-3F3C-49C2-9025-2800839DEA96}" vid="{348BD038-7B76-4A48-9886-575F33252EE8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074F316A9D19642AFB347C36D63796C" ma:contentTypeVersion="5" ma:contentTypeDescription="Create a new document." ma:contentTypeScope="" ma:versionID="cad381adda5b2ce407c58584fcfb8d10">
  <xsd:schema xmlns:xsd="http://www.w3.org/2001/XMLSchema" xmlns:xs="http://www.w3.org/2001/XMLSchema" xmlns:p="http://schemas.microsoft.com/office/2006/metadata/properties" xmlns:ns2="71d46e88-8733-4645-9284-85cf006978cc" xmlns:ns3="88135b7f-3fab-49b6-8009-71309f2107a8" targetNamespace="http://schemas.microsoft.com/office/2006/metadata/properties" ma:root="true" ma:fieldsID="8417b20f22cd2cb04f08b6ff97a2b690" ns2:_="" ns3:_="">
    <xsd:import namespace="71d46e88-8733-4645-9284-85cf006978cc"/>
    <xsd:import namespace="88135b7f-3fab-49b6-8009-71309f2107a8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3:Category" minOccurs="0"/>
                <xsd:element ref="ns3:Sub_x002d_Category" minOccurs="0"/>
                <xsd:element ref="ns3:SortOrder" minOccurs="0"/>
                <xsd:element ref="ns3:v7hm" minOccurs="0"/>
                <xsd:element ref="ns3:Tertiary_x0020_Category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d46e88-8733-4645-9284-85cf006978cc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8135b7f-3fab-49b6-8009-71309f2107a8" elementFormDefault="qualified">
    <xsd:import namespace="http://schemas.microsoft.com/office/2006/documentManagement/types"/>
    <xsd:import namespace="http://schemas.microsoft.com/office/infopath/2007/PartnerControls"/>
    <xsd:element name="Category" ma:index="11" nillable="true" ma:displayName="Category" ma:format="Dropdown" ma:internalName="Category">
      <xsd:simpleType>
        <xsd:union memberTypes="dms:Text">
          <xsd:simpleType>
            <xsd:restriction base="dms:Choice">
              <xsd:enumeration value="Additional Images"/>
              <xsd:enumeration value="DavisAdvantage"/>
              <xsd:enumeration value="DavisEdge"/>
              <xsd:enumeration value="DavisForward - internal use only"/>
              <xsd:enumeration value="DavisPlus"/>
              <xsd:enumeration value="Dental Care Decisions"/>
              <xsd:enumeration value="Dosage Calc"/>
              <xsd:enumeration value="F.A. Davis"/>
              <xsd:enumeration value="Fitness Decisions"/>
              <xsd:enumeration value="Kines in Action"/>
              <xsd:enumeration value="Medical Coding Lab"/>
              <xsd:enumeration value="Medical Language Lab"/>
              <xsd:enumeration value="Tabers"/>
            </xsd:restriction>
          </xsd:simpleType>
        </xsd:union>
      </xsd:simpleType>
    </xsd:element>
    <xsd:element name="Sub_x002d_Category" ma:index="12" nillable="true" ma:displayName="Sub-Category" ma:format="Dropdown" ma:internalName="Sub_x002d_Category">
      <xsd:simpleType>
        <xsd:union memberTypes="dms:Text">
          <xsd:simpleType>
            <xsd:restriction base="dms:Choice">
              <xsd:enumeration value="Branding Guide (attachment)"/>
              <xsd:enumeration value="DA Logos"/>
              <xsd:enumeration value="DA Powerpoint Presentation"/>
              <xsd:enumeration value="DC Logo"/>
              <xsd:enumeration value="DC Powerpoint Presentation"/>
              <xsd:enumeration value="DCD Logo"/>
              <xsd:enumeration value="DCD Powerpoint Presentation"/>
              <xsd:enumeration value="DE Logos"/>
              <xsd:enumeration value="DE Powerpoint Presentation"/>
              <xsd:enumeration value="DF Logo"/>
              <xsd:enumeration value="DF Powerpoint Presentation"/>
              <xsd:enumeration value="DP Homepage image"/>
              <xsd:enumeration value="DP Logo"/>
              <xsd:enumeration value="Electronic Devices"/>
              <xsd:enumeration value="FAD Digital Logos"/>
              <xsd:enumeration value="FAD Powerpiont Presentations"/>
              <xsd:enumeration value="FAD Print Logos"/>
              <xsd:enumeration value="FD Logo"/>
              <xsd:enumeration value="FD Powerpoint Presentation"/>
              <xsd:enumeration value="KIA Logo"/>
              <xsd:enumeration value="KIA Powerpoint Presentation"/>
              <xsd:enumeration value="MCL Logo"/>
              <xsd:enumeration value="MCL Powerpoint Presentation"/>
              <xsd:enumeration value="MLL 2.0 Logo"/>
              <xsd:enumeration value="MLL Logo"/>
              <xsd:enumeration value="MLL Powerpoint Presentation"/>
              <xsd:enumeration value="MTC Logo"/>
              <xsd:enumeration value="Taber’s 22"/>
              <xsd:enumeration value="Taber’s 22 with tagline"/>
              <xsd:enumeration value="Tabers Logo"/>
              <xsd:enumeration value="Tabers.com Homepage screen"/>
              <xsd:enumeration value="Useful Images"/>
            </xsd:restriction>
          </xsd:simpleType>
        </xsd:union>
      </xsd:simpleType>
    </xsd:element>
    <xsd:element name="SortOrder" ma:index="13" nillable="true" ma:displayName="SortOrder" ma:internalName="SortOrder">
      <xsd:simpleType>
        <xsd:restriction base="dms:Number"/>
      </xsd:simpleType>
    </xsd:element>
    <xsd:element name="v7hm" ma:index="14" nillable="true" ma:displayName="Tert" ma:internalName="v7hm">
      <xsd:simpleType>
        <xsd:restriction base="dms:Number"/>
      </xsd:simpleType>
    </xsd:element>
    <xsd:element name="Tertiary_x0020_Category" ma:index="15" nillable="true" ma:displayName="Tertiary Category" ma:internalName="Tertiary_x0020_Category">
      <xsd:simpleType>
        <xsd:restriction base="dms:Text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Category xmlns="88135b7f-3fab-49b6-8009-71309f2107a8">F.A. Davis</Category>
    <v7hm xmlns="88135b7f-3fab-49b6-8009-71309f2107a8" xsi:nil="true"/>
    <Tertiary_x0020_Category xmlns="88135b7f-3fab-49b6-8009-71309f2107a8" xsi:nil="true"/>
    <Sub_x002d_Category xmlns="88135b7f-3fab-49b6-8009-71309f2107a8">FAD PowerPoint Presentations</Sub_x002d_Category>
    <SortOrder xmlns="88135b7f-3fab-49b6-8009-71309f2107a8" xsi:nil="true"/>
  </documentManagement>
</p:properties>
</file>

<file path=customXml/item3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Assembly>Microsoft.Office.DocumentManagement, Version=14.0.0.0, Culture=neutral, PublicKeyToken=71e9bce111e9429c</Assembly>
    <Class>Microsoft.Office.DocumentManagement.Internal.DocIdHandler</Class>
    <Data/>
    <Filter/>
  </Receiver>
</spe:Receivers>
</file>

<file path=customXml/item4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B8860857-213E-449D-9D68-31992611CFC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d46e88-8733-4645-9284-85cf006978cc"/>
    <ds:schemaRef ds:uri="88135b7f-3fab-49b6-8009-71309f2107a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8CC939C3-7EE7-4FC7-818E-985D0213E860}">
  <ds:schemaRefs>
    <ds:schemaRef ds:uri="http://schemas.openxmlformats.org/package/2006/metadata/core-properties"/>
    <ds:schemaRef ds:uri="http://purl.org/dc/elements/1.1/"/>
    <ds:schemaRef ds:uri="88135b7f-3fab-49b6-8009-71309f2107a8"/>
    <ds:schemaRef ds:uri="http://purl.org/dc/terms/"/>
    <ds:schemaRef ds:uri="http://www.w3.org/XML/1998/namespace"/>
    <ds:schemaRef ds:uri="http://schemas.microsoft.com/office/2006/documentManagement/types"/>
    <ds:schemaRef ds:uri="http://schemas.microsoft.com/office/infopath/2007/PartnerControls"/>
    <ds:schemaRef ds:uri="71d46e88-8733-4645-9284-85cf006978cc"/>
    <ds:schemaRef ds:uri="http://schemas.microsoft.com/office/2006/metadata/properties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DE28C97C-1C07-4631-B50A-E80D18B785BB}">
  <ds:schemaRefs>
    <ds:schemaRef ds:uri="http://schemas.microsoft.com/sharepoint/events"/>
  </ds:schemaRefs>
</ds:datastoreItem>
</file>

<file path=customXml/itemProps4.xml><?xml version="1.0" encoding="utf-8"?>
<ds:datastoreItem xmlns:ds="http://schemas.openxmlformats.org/officeDocument/2006/customXml" ds:itemID="{523EB0E3-5915-4E57-8F39-28F926E76D4B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FAD_Nursing_Template_Sample</Template>
  <TotalTime>2539</TotalTime>
  <Words>804</Words>
  <Application>Microsoft Office PowerPoint</Application>
  <PresentationFormat>On-screen Show (4:3)</PresentationFormat>
  <Paragraphs>135</Paragraphs>
  <Slides>21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5" baseType="lpstr">
      <vt:lpstr>Arial</vt:lpstr>
      <vt:lpstr>Calibri</vt:lpstr>
      <vt:lpstr>Wingdings</vt:lpstr>
      <vt:lpstr>FAD_Nursing_Template_Sample</vt:lpstr>
      <vt:lpstr> Hyperthyroidism and Hypothyroidism</vt:lpstr>
      <vt:lpstr>Overview </vt:lpstr>
      <vt:lpstr>Thyroid Hormone Synthesis</vt:lpstr>
      <vt:lpstr>Thyroid Function Tests</vt:lpstr>
      <vt:lpstr>Hyperthyroidism</vt:lpstr>
      <vt:lpstr>Antithyroid Agents</vt:lpstr>
      <vt:lpstr>Hyperthyroidism: Rational Drug Selection </vt:lpstr>
      <vt:lpstr>Hyperthyroidism: Drug Therapy </vt:lpstr>
      <vt:lpstr>Hyperthyroidism: Drug Therapy (continued) </vt:lpstr>
      <vt:lpstr>Antithyroid Agents </vt:lpstr>
      <vt:lpstr>Hyperthyroidism: Drug Therapy  </vt:lpstr>
      <vt:lpstr>Hyperthyroidism: Drug Therapy (continued_1) </vt:lpstr>
      <vt:lpstr>Hyperthyroidism: Drug Therapy (continued_2) </vt:lpstr>
      <vt:lpstr>Hypothyroidism </vt:lpstr>
      <vt:lpstr>Hypothyroidism (continued)  </vt:lpstr>
      <vt:lpstr>Thyroid Hormones</vt:lpstr>
      <vt:lpstr>Hypothyroidism (continued_1) </vt:lpstr>
      <vt:lpstr>Hypothyroidism (continued_2)</vt:lpstr>
      <vt:lpstr>Hypothyroidism (continued_3)</vt:lpstr>
      <vt:lpstr>Hypothyroidism (continued_4)</vt:lpstr>
      <vt:lpstr>Hypothyroidism (continued_5)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43: Hyperthyroidism and Hypothyroidism</dc:title>
  <dc:creator>Woo and Robinson</dc:creator>
  <cp:lastModifiedBy>Tanji Moon</cp:lastModifiedBy>
  <cp:revision>402</cp:revision>
  <dcterms:created xsi:type="dcterms:W3CDTF">2019-04-27T07:23:52Z</dcterms:created>
  <dcterms:modified xsi:type="dcterms:W3CDTF">2022-07-13T17:32:34Z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0x010100D074F316A9D19642AFB347C36D63796C</vt:lpwstr>
  </property>
  <property fmtid="{D5CDD505-2E9C-101B-9397-08002B2CF9AE}" pid="3" name="_dlc_DocIdItemGuid">
    <vt:lpwstr>647463b2-28f5-46c6-8d1e-a6b9b2370ab9</vt:lpwstr>
  </property>
  <property fmtid="{D5CDD505-2E9C-101B-9397-08002B2CF9AE}" pid="4" name="Category">
    <vt:lpwstr>.F.A. Davis</vt:lpwstr>
  </property>
  <property fmtid="{D5CDD505-2E9C-101B-9397-08002B2CF9AE}" pid="5" name="v7hm">
    <vt:lpwstr/>
  </property>
  <property fmtid="{D5CDD505-2E9C-101B-9397-08002B2CF9AE}" pid="6" name="Sub-Category">
    <vt:lpwstr>FAD Powerpiont Presentations</vt:lpwstr>
  </property>
  <property fmtid="{D5CDD505-2E9C-101B-9397-08002B2CF9AE}" pid="7" name="SortOrder">
    <vt:lpwstr/>
  </property>
  <property fmtid="{D5CDD505-2E9C-101B-9397-08002B2CF9AE}" pid="8" name="_dlc_DocId">
    <vt:lpwstr>HESUHV4WET5P-708-25</vt:lpwstr>
  </property>
  <property fmtid="{D5CDD505-2E9C-101B-9397-08002B2CF9AE}" pid="9" name="_dlc_DocIdUrl">
    <vt:lpwstr>http://portal.fadavis.com/marketing/_layouts/15/DocIdRedir.aspx?ID=HESUHV4WET5P-708-25, HESUHV4WET5P-708-25</vt:lpwstr>
  </property>
  <property fmtid="{D5CDD505-2E9C-101B-9397-08002B2CF9AE}" pid="10" name="Tertiary Category">
    <vt:lpwstr/>
  </property>
</Properties>
</file>