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0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3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9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75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6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9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3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CD32-0A19-4C41-AAE9-67FF4F14E7D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D74DE9-3C41-440F-A16B-1436FB43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verydayhealth.com/anxiety/guide/resourc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uicide/resources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seling.humboldt.edu/self-harm-resources" TargetMode="External"/><Relationship Id="rId2" Type="http://schemas.openxmlformats.org/officeDocument/2006/relationships/hyperlink" Target="http://www.selfinjury.bctr.cornel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pcog.com.a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z.org/help-support/caregiv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olenceprevention/intimatepartnerviolence/index.html" TargetMode="External"/><Relationship Id="rId2" Type="http://schemas.openxmlformats.org/officeDocument/2006/relationships/hyperlink" Target="https://www.metroallianceforhealthyfamilies.org/Media/PDF/MAHFDomesticViolenceHARK-C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actearly/milestones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actearly/pdf/FULL-LIST-CDC_LTSAE-Checklists2021_Eng_FNL2_508.pdf" TargetMode="External"/><Relationship Id="rId2" Type="http://schemas.openxmlformats.org/officeDocument/2006/relationships/hyperlink" Target="https://www.cdc.gov/ncbddd/actearly/parent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lleaga.org/article/list-ptsd-organizations-and-resourc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dc.gov/reproductivehealth/depression/resource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mswprograms.com/resources/resources-addiction-and-recover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reventiveservicestaskforce.org/uspstf/draft-recommendation/screening-anxiety-children-adolescents" TargetMode="External"/><Relationship Id="rId2" Type="http://schemas.openxmlformats.org/officeDocument/2006/relationships/hyperlink" Target="https://www.cdc.gov/childrensmentalhealth/depress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uspreventiveservicestaskforce.org/uspstf/draft-recommendation/screening-depression-suicide-risk-children-adolesc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pi/about/publications/caregivers/practice-settings/assessment/tools/beck-depression" TargetMode="External"/><Relationship Id="rId2" Type="http://schemas.openxmlformats.org/officeDocument/2006/relationships/hyperlink" Target="https://www.cdc.gov/reproductivehealth/depression/resourc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B7081D-D668-4641-60AF-3EDF3B26F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7" r="2764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9C028-918F-44F8-BEB7-244BC567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Week 15 Assignment 2: Final Desk Guide and Video</a:t>
            </a:r>
            <a:br>
              <a:rPr lang="en-US" sz="3000"/>
            </a:br>
            <a:endParaRPr lang="en-US" sz="3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4BA5B-9AC0-4486-89FA-ABCD895E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Name </a:t>
            </a:r>
          </a:p>
          <a:p>
            <a:pPr>
              <a:lnSpc>
                <a:spcPct val="90000"/>
              </a:lnSpc>
            </a:pPr>
            <a:r>
              <a:rPr lang="en-US" sz="1100"/>
              <a:t>Course Title</a:t>
            </a:r>
          </a:p>
          <a:p>
            <a:pPr>
              <a:lnSpc>
                <a:spcPct val="90000"/>
              </a:lnSpc>
            </a:pPr>
            <a:r>
              <a:rPr lang="en-US" sz="1100"/>
              <a:t>Instructor </a:t>
            </a:r>
          </a:p>
          <a:p>
            <a:pPr>
              <a:lnSpc>
                <a:spcPct val="90000"/>
              </a:lnSpc>
            </a:pPr>
            <a:r>
              <a:rPr lang="en-US" sz="110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781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EE541-FD17-4877-A69E-47E9E9B9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Generalized Anxiety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3E1D-D32D-4C11-B52A-C31DF051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Some of the coping skills for individuals struggling with GAD include:</a:t>
            </a:r>
          </a:p>
          <a:p>
            <a:pPr lvl="1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Keeping physically active,</a:t>
            </a:r>
          </a:p>
          <a:p>
            <a:pPr lvl="1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Avoiding alcohol and recreational drugs,</a:t>
            </a:r>
          </a:p>
          <a:p>
            <a:pPr lvl="1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Using stress management and recreational drugs, besides</a:t>
            </a:r>
          </a:p>
          <a:p>
            <a:pPr lvl="1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Making sleep a priority.</a:t>
            </a:r>
          </a:p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Some of the GAD risk factors include:</a:t>
            </a:r>
          </a:p>
          <a:p>
            <a:pPr lvl="1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Having a timid or negative temperament,</a:t>
            </a:r>
          </a:p>
          <a:p>
            <a:pPr lvl="1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Genetic predisposition, and </a:t>
            </a:r>
          </a:p>
          <a:p>
            <a:pPr lvl="1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Experiencing traumatic or negative experiences during childhood.</a:t>
            </a:r>
          </a:p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Individuals with this disorder can significantly benefit from resources from: </a:t>
            </a:r>
            <a:r>
              <a:rPr lang="en-US" sz="900" u="sng">
                <a:solidFill>
                  <a:schemeClr val="bg1"/>
                </a:solidFill>
                <a:hlinkClick r:id="rId2"/>
              </a:rPr>
              <a:t>https://www.everydayhealth.com/anxiety/guide/resources/</a:t>
            </a:r>
            <a:endParaRPr lang="en-US" sz="900" u="sng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In screening for GAD, one of the effective screening and assessment tool is the: Kessler-10 (K-10) ().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17955-DEAE-4A6A-B919-DB1BA3CD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67" y="972608"/>
            <a:ext cx="4875767" cy="49002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FA62-02E9-4DB8-A3F7-5D162B26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Suicide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9496C-D958-43B2-B6AF-857C2064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1" y="609600"/>
            <a:ext cx="4741499" cy="56505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F276-5EBD-42FA-8A72-E9A114C5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Suicide assessment is significant as it facilitates the identification of individuals at risk and prevent the occurrence of suicide.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One of the effective suicide assessment and screening tool is the The Columbia-Suicide Severity Scale (C-SSRS).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The results of the screening informs the next course of action.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Individuals at an increased risk of suicide can benefit from: </a:t>
            </a:r>
            <a:r>
              <a:rPr lang="en-US" sz="1500" u="sng">
                <a:solidFill>
                  <a:srgbClr val="FFFFFF"/>
                </a:solidFill>
                <a:hlinkClick r:id="rId3"/>
              </a:rPr>
              <a:t>https://www.cdc.gov/suicide/resources/index.html</a:t>
            </a:r>
            <a:endParaRPr lang="en-US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7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1DB6-2C0E-4556-98FF-F3996280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Self-Injurious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D03A-5D99-416A-8C81-B8986D87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Self-Injurious Behavior (SIB) is a learned behavior representing a deliberate engagement in responses that cause harm to one’s self. </a:t>
            </a:r>
          </a:p>
          <a:p>
            <a:pPr>
              <a:lnSpc>
                <a:spcPct val="90000"/>
              </a:lnSpc>
            </a:pPr>
            <a:r>
              <a:rPr lang="en-US" sz="1100"/>
              <a:t>The risk factors linked to SIB include: 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Having friends who self-injure,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Having a mental health issue such as depression,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Alcohol or drug use.</a:t>
            </a:r>
          </a:p>
          <a:p>
            <a:pPr>
              <a:lnSpc>
                <a:spcPct val="90000"/>
              </a:lnSpc>
            </a:pPr>
            <a:r>
              <a:rPr lang="en-US" sz="1100"/>
              <a:t>Assessment and screening for individuals at a risk of self-injury is significant in reducing the risk of self-injury. </a:t>
            </a:r>
          </a:p>
          <a:p>
            <a:pPr>
              <a:lnSpc>
                <a:spcPct val="90000"/>
              </a:lnSpc>
            </a:pPr>
            <a:r>
              <a:rPr lang="en-US" sz="1100"/>
              <a:t>One of the effective assessment tools for individuals with this condition is: the non-suicidal self-injury assessment tool (NSSI-AT) (</a:t>
            </a:r>
            <a:r>
              <a:rPr lang="en-US" sz="1100">
                <a:hlinkClick r:id="rId2"/>
              </a:rPr>
              <a:t>www.selfinjury.bctr.cornell.edu</a:t>
            </a:r>
            <a:r>
              <a:rPr lang="en-US" sz="1100"/>
              <a:t>).</a:t>
            </a:r>
          </a:p>
          <a:p>
            <a:pPr>
              <a:lnSpc>
                <a:spcPct val="90000"/>
              </a:lnSpc>
            </a:pPr>
            <a:r>
              <a:rPr lang="en-US" sz="1100"/>
              <a:t>One beneficial resource for these individuals is: </a:t>
            </a:r>
            <a:r>
              <a:rPr lang="en-US" sz="1100">
                <a:hlinkClick r:id="rId3"/>
              </a:rPr>
              <a:t>https://counseling.humboldt.edu/self-harm-resources</a:t>
            </a:r>
            <a:r>
              <a:rPr lang="en-US" sz="1100"/>
              <a:t> 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1AE4B70A-4F67-F9E8-0FBE-B2480F0680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27" r="232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067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B874FFD6-ED28-FD73-8207-6523900EB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6AF90-9529-43EA-9C14-DE9DAA13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Dementia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D152-004A-40A8-880E-843A694F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Dementia is the impaired ability to remember, think, or make decisions that interferes with doing everyday activities. </a:t>
            </a:r>
          </a:p>
          <a:p>
            <a:pPr>
              <a:lnSpc>
                <a:spcPct val="90000"/>
              </a:lnSpc>
            </a:pPr>
            <a:r>
              <a:rPr lang="en-US" sz="1100"/>
              <a:t>Dementia is caused by changes in the brain, including abnormal buildups of proteins.</a:t>
            </a:r>
          </a:p>
          <a:p>
            <a:pPr>
              <a:lnSpc>
                <a:spcPct val="90000"/>
              </a:lnSpc>
            </a:pPr>
            <a:r>
              <a:rPr lang="en-US" sz="1100"/>
              <a:t>Since dementia has no cure, some of the ways to avoid it include: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Physical activities,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Eating healthy,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Not smoking and drinking less alcohol, and 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Being mentally and socially active.</a:t>
            </a:r>
          </a:p>
          <a:p>
            <a:pPr>
              <a:lnSpc>
                <a:spcPct val="90000"/>
              </a:lnSpc>
            </a:pPr>
            <a:r>
              <a:rPr lang="en-US" sz="1100"/>
              <a:t>One of the helpful screening tools for dementia include: general practitioner assessment of cognition (GPCOG) (</a:t>
            </a:r>
            <a:r>
              <a:rPr lang="en-US" sz="1100">
                <a:hlinkClick r:id="rId3"/>
              </a:rPr>
              <a:t>http://gpcog.com.au/</a:t>
            </a:r>
            <a:r>
              <a:rPr lang="en-US" sz="1100"/>
              <a:t>).</a:t>
            </a:r>
          </a:p>
          <a:p>
            <a:pPr>
              <a:lnSpc>
                <a:spcPct val="90000"/>
              </a:lnSpc>
            </a:pPr>
            <a:r>
              <a:rPr lang="en-US" sz="1100"/>
              <a:t>Individuals struggling with dementia can significantly benefit from the following resources including: </a:t>
            </a:r>
            <a:r>
              <a:rPr lang="en-US" sz="1100">
                <a:hlinkClick r:id="rId4"/>
              </a:rPr>
              <a:t>https://www.alz.org/help-support/caregiving</a:t>
            </a:r>
            <a:r>
              <a:rPr lang="en-US" sz="110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400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A6A49-E496-40F2-9520-1B0BEAA2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Interpersonal Violence/Domestic Violence/Abuse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D7DF8-F18A-4ADB-BE27-3492CF4D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Interpersonal Violence/Domestic Violence/Abuse is a pattern of behavior used to establish power and control over another individual through fear and intimidation.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It takes several forms including: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Physical,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Emotional,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Sexual,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Economic, besides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Threats, stalking, isolation, and intimidation.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One of the screening tools for Interpersonal Violence/Domestic Violence/Abuse is: </a:t>
            </a:r>
            <a:r>
              <a:rPr lang="en-US" sz="1700">
                <a:solidFill>
                  <a:srgbClr val="FFFFFF"/>
                </a:solidFill>
                <a:hlinkClick r:id="rId2"/>
              </a:rPr>
              <a:t>https://www.metroallianceforhealthyfamilies.org/Media/PDF/MAHFDomesticViolenceHARK-C.pdf</a:t>
            </a:r>
            <a:r>
              <a:rPr lang="en-US" sz="170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An effective resource for individual struggling with this form of abuse include: </a:t>
            </a:r>
            <a:r>
              <a:rPr lang="en-US" sz="1700">
                <a:solidFill>
                  <a:srgbClr val="FFFFFF"/>
                </a:solidFill>
                <a:hlinkClick r:id="rId3"/>
              </a:rPr>
              <a:t>https://www.cdc.gov/violenceprevention/intimatepartnerviolence/index.html</a:t>
            </a:r>
            <a:r>
              <a:rPr lang="en-US" sz="17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559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lution dispensed using electronic pipette">
            <a:extLst>
              <a:ext uri="{FF2B5EF4-FFF2-40B4-BE49-F238E27FC236}">
                <a16:creationId xmlns:a16="http://schemas.microsoft.com/office/drawing/2014/main" id="{B4E36D0A-ABEF-825C-A36D-A1844B71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" r="2165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2F8E7-4580-43ED-BE23-82175376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/>
              <a:t>References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1DF69-6D58-43D9-9C51-A4C7498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CDC. (2023). </a:t>
            </a:r>
            <a:r>
              <a:rPr lang="en-US" i="1" dirty="0"/>
              <a:t>What is a developmental milestone?</a:t>
            </a:r>
            <a:r>
              <a:rPr lang="en-US" dirty="0"/>
              <a:t> Centers for Disease Control and Prevention. </a:t>
            </a:r>
            <a:r>
              <a:rPr lang="en-US" u="sng" dirty="0">
                <a:hlinkClick r:id="rId3"/>
              </a:rPr>
              <a:t>https://www.cdc.gov/ncbddd/actearly/milestones/index.html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16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2EB3-1C76-443C-BC2F-A906E8F0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8 Ways To Say &quot;Thank You&quot; After a Presentation - Frantically Speaking">
            <a:extLst>
              <a:ext uri="{FF2B5EF4-FFF2-40B4-BE49-F238E27FC236}">
                <a16:creationId xmlns:a16="http://schemas.microsoft.com/office/drawing/2014/main" id="{28844BB7-099C-443B-B7F8-C640637149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-160020"/>
            <a:ext cx="127101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3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48DB1951-9D58-8A49-B9F0-28DA58BB5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0E594-3B6B-41AD-AF7E-1C22C4CF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AB728-8132-494F-A816-A4B2899D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Autism Spectrum Disorder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Trauma PTSD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Generalized Anxiety Disorder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Major Depressive Disorder 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Substance Use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Pediatric anxiety and Depression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Major Depressive disorder (different from first tool) 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Generalized Anxiety Disorder (different from first tool)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Suicide 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Self Injurious Behavior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Dementia </a:t>
            </a:r>
          </a:p>
          <a:p>
            <a:pPr lvl="0">
              <a:lnSpc>
                <a:spcPct val="90000"/>
              </a:lnSpc>
              <a:buClr>
                <a:srgbClr val="629DD1"/>
              </a:buClr>
              <a:buFont typeface="Wingdings" panose="05000000000000000000" pitchFamily="2" charset="2"/>
              <a:buChar char="q"/>
            </a:pPr>
            <a:r>
              <a:rPr lang="en-US" sz="1100">
                <a:latin typeface="Gill Sans MT" panose="020B0502020104020203"/>
              </a:rPr>
              <a:t>Interpersonal Violence/ Domestic Violence/ Abuse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214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C4BEB-62C6-41CE-BA80-6E18CAD4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Autism Spectrum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E951-2924-4F7B-B46A-5D44294D0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Autism spectrum disorder (ASD) is a developmental disability marked by varying challenges.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ASD starts before three years and can last throughout an individual’s life.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Some children meet the developmental milestones to 18 to 24 months and stop meeting the desired developmental milestones.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A beneficial resource for individuals struggling with ASD include: </a:t>
            </a:r>
            <a:r>
              <a:rPr lang="en-US" sz="1500" u="sng">
                <a:solidFill>
                  <a:srgbClr val="FFFFFF"/>
                </a:solidFill>
                <a:hlinkClick r:id="rId2"/>
              </a:rPr>
              <a:t>https://www.cdc.gov/ncbddd/actearly/parents/index.html</a:t>
            </a:r>
            <a:endParaRPr lang="en-US" sz="1500" u="sng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No medical tests is available for diagnosing this condition.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The brief checklist of milestones (</a:t>
            </a:r>
            <a:r>
              <a:rPr lang="en-US" sz="1500" u="sng">
                <a:solidFill>
                  <a:srgbClr val="FFFFFF"/>
                </a:solidFill>
                <a:hlinkClick r:id="rId3"/>
              </a:rPr>
              <a:t>https://www.cdc.gov/ncbddd/actearly/pdf/FULL-LIST-CDC_LTSAE-Checklists2021_Eng_FNL2_508.pdf</a:t>
            </a:r>
            <a:r>
              <a:rPr lang="en-US" sz="1500">
                <a:solidFill>
                  <a:srgbClr val="FFFFFF"/>
                </a:solidFill>
              </a:rPr>
              <a:t>) is significant tool for parents in monitoring developmental milestone achievement (2023). 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Parents can track the extent to which their children has achieved the social, language/communication, cognitive, and movement/physical milestones. 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1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E0406-9F58-49C1-891C-B08A6D74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Trauma PTSD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1993-16EA-42A3-B1F9-EF0CC5DE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Trauma PTSD is a disorder that develops following a scary, life-threatening, or dangerous event.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Symptoms include: re-experiencing, avoidance, arousal and reactivity symptoms. 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Posttraumatic Stress Disorder Checklist (PCL-5) is used in conducting screening for trauma PTSD.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Results are obtained by adding the scoring of the 20 items. 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One of the resources that can enhance the diagnosis and treatment of this condition is: </a:t>
            </a:r>
            <a:r>
              <a:rPr lang="en-US" sz="1300" u="sng">
                <a:solidFill>
                  <a:schemeClr val="bg1"/>
                </a:solidFill>
                <a:hlinkClick r:id="rId2"/>
              </a:rPr>
              <a:t>https://www.colleaga.org/article/list-ptsd-organizations-and-resources</a:t>
            </a:r>
            <a:endParaRPr lang="en-US" sz="13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09907-6623-4CB1-B033-7B10F084D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72" y="972608"/>
            <a:ext cx="5801374" cy="5329718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3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04D5-B3BB-41E5-9E92-420C83CD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Anxiety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18B9-C1A0-49E0-9CF7-A97CD508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116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Generalized anxiety disorder (GAD) is a mental health disorder that is epitomized by frequent, intense, excessive and persistent worry about everyday situations. </a:t>
            </a:r>
          </a:p>
          <a:p>
            <a:r>
              <a:rPr lang="en-US" dirty="0"/>
              <a:t>Signs and symptoms include: hyperventilation, trembling, challenges concentrating, urge to avoid things that cause triggers among others.</a:t>
            </a:r>
          </a:p>
          <a:p>
            <a:r>
              <a:rPr lang="en-US" dirty="0"/>
              <a:t>One of the effective assessment tools for GAD include: the Generalized Anxiety Disorder 7-item (GAD-7).</a:t>
            </a:r>
          </a:p>
          <a:p>
            <a:r>
              <a:rPr lang="en-US" b="1" dirty="0"/>
              <a:t>Interpretation of the scoring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Score 0-4: Minimal Anxiety</a:t>
            </a:r>
          </a:p>
          <a:p>
            <a:pPr lvl="1"/>
            <a:r>
              <a:rPr lang="en-US" dirty="0"/>
              <a:t>Score 5-9: Mild Anxiety</a:t>
            </a:r>
          </a:p>
          <a:p>
            <a:pPr lvl="1"/>
            <a:r>
              <a:rPr lang="en-US" dirty="0"/>
              <a:t>Score 10-14: Moderate Anxiety</a:t>
            </a:r>
          </a:p>
          <a:p>
            <a:pPr lvl="1"/>
            <a:r>
              <a:rPr lang="en-US" dirty="0"/>
              <a:t>Score greater than 15: Severe Anxiety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B6D4E-55B8-4592-A724-842785D7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1280160"/>
            <a:ext cx="5471160" cy="52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D52BC-5559-4BA6-B0C6-5061B9C9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Major Depressive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5398-2901-4B5B-A6ED-04C396CE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Major Depressive Disorder (MDD) is a mood disorder that is marked by persistent feelings of sadness and loss of interest in pleasurable activities.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Symptoms of MDD include; feelings of sadness, loss of interest or pleasures, anxiety, sleeping challenges among others.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One of the screening tools for MDD is the Patient Health Questionnaire (PHQ -9).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A score of above 15 signals presence of MDD.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Individuals struggling with MDD can benefit from resources including: </a:t>
            </a:r>
            <a:r>
              <a:rPr lang="en-US" sz="1300">
                <a:solidFill>
                  <a:schemeClr val="bg1"/>
                </a:solidFill>
                <a:hlinkClick r:id="rId2"/>
              </a:rPr>
              <a:t>https://www.cdc.gov/reproductivehealth/depression/resources.htm</a:t>
            </a:r>
            <a:r>
              <a:rPr lang="en-US" sz="13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13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63016-34E5-4053-AF6F-40ABE5BD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204608"/>
            <a:ext cx="5143500" cy="443626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56C34-A578-44B3-B76F-09AA2610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Substance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EBE27-A28B-479D-9846-E625AC48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6" y="1383057"/>
            <a:ext cx="4830364" cy="47722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FA633-D8F7-4DD3-9420-7D8696D1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Substance use disorders are treatable mental health disorders affecting individual’s brain and behavior, and ability to control substances.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Drug overdose is a killer factor for individuals under the age of 45 years.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In screening for substance use, Drug Abuse Screen Test (DAST, also known as DAST-10), can be utilized. 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Individuals struggling with substance use can benefit from a resource from: </a:t>
            </a:r>
            <a:r>
              <a:rPr lang="en-US" sz="1500" u="sng">
                <a:solidFill>
                  <a:srgbClr val="FFFFFF"/>
                </a:solidFill>
                <a:hlinkClick r:id="rId3"/>
              </a:rPr>
              <a:t>https://www.onlinemswprograms.com/resources/resources-addiction-and-recovery/</a:t>
            </a: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7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448A-74C1-444F-8840-F774121C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Pediatric Anxiety and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66A4-D004-47E2-A5CB-F886E8F1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/>
              <a:t>Anxiety and depression are also diagnosed among the pediatric population. </a:t>
            </a:r>
          </a:p>
          <a:p>
            <a:pPr>
              <a:lnSpc>
                <a:spcPct val="90000"/>
              </a:lnSpc>
            </a:pPr>
            <a:r>
              <a:rPr lang="en-US" sz="1000"/>
              <a:t>Children with depression presents with depressed or irritable mood, mood swings, loss of energy, frequent sadness or crying, change in eating habits among others.</a:t>
            </a:r>
          </a:p>
          <a:p>
            <a:pPr>
              <a:lnSpc>
                <a:spcPct val="90000"/>
              </a:lnSpc>
            </a:pPr>
            <a:r>
              <a:rPr lang="en-US" sz="1000"/>
              <a:t>Children with anxiety tends to experience uncontrollable and extreme fear with certain triggers. </a:t>
            </a:r>
          </a:p>
          <a:p>
            <a:pPr>
              <a:lnSpc>
                <a:spcPct val="90000"/>
              </a:lnSpc>
            </a:pPr>
            <a:r>
              <a:rPr lang="en-US" sz="1000"/>
              <a:t>Children whose parents have depression are at a higher risk for developing it.</a:t>
            </a:r>
          </a:p>
          <a:p>
            <a:pPr>
              <a:lnSpc>
                <a:spcPct val="90000"/>
              </a:lnSpc>
            </a:pPr>
            <a:r>
              <a:rPr lang="en-US" sz="1000"/>
              <a:t>One of the effective resource for children struggling with anxiety and depression is: </a:t>
            </a:r>
            <a:r>
              <a:rPr lang="en-US" sz="1000">
                <a:hlinkClick r:id="rId2"/>
              </a:rPr>
              <a:t>https://www.cdc.gov/childrensmentalhealth/depression.html</a:t>
            </a:r>
            <a:r>
              <a:rPr lang="en-US" sz="1000"/>
              <a:t> </a:t>
            </a:r>
          </a:p>
          <a:p>
            <a:pPr>
              <a:lnSpc>
                <a:spcPct val="90000"/>
              </a:lnSpc>
            </a:pPr>
            <a:r>
              <a:rPr lang="en-US" sz="1000"/>
              <a:t>In screening for anxiety and depression among children, </a:t>
            </a:r>
            <a:r>
              <a:rPr lang="en-US" sz="1000">
                <a:hlinkClick r:id="rId3"/>
              </a:rPr>
              <a:t>https://www.uspreventiveservicestaskforce.org/uspstf/draft-recommendation/screening-anxiety-children-adolescents</a:t>
            </a:r>
            <a:r>
              <a:rPr lang="en-US" sz="1000"/>
              <a:t> and </a:t>
            </a:r>
            <a:r>
              <a:rPr lang="en-US" sz="1000">
                <a:hlinkClick r:id="rId4"/>
              </a:rPr>
              <a:t>https://www.uspreventiveservicestaskforce.org/uspstf/draft-recommendation/screening-depression-suicide-risk-children-adolescents</a:t>
            </a:r>
            <a:r>
              <a:rPr lang="en-US" sz="1000"/>
              <a:t> can be beneficial.  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D455CB50-86AB-992F-7D40-A21B34A59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64" r="2111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882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37284-AA93-42D1-824E-D0FE20E5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Major Depressive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2FAD-F5E3-4CC8-BCF7-6528B79D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The risk factors for major depressive disorder include:</a:t>
            </a:r>
          </a:p>
          <a:p>
            <a:pPr lvl="1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serious chronic illness including cancer,</a:t>
            </a:r>
          </a:p>
          <a:p>
            <a:pPr lvl="1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history of other mental health disorders</a:t>
            </a:r>
          </a:p>
          <a:p>
            <a:pPr lvl="1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genetic predisposition of depression or bipolar disorder, and </a:t>
            </a:r>
          </a:p>
          <a:p>
            <a:pPr lvl="1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experiencing traumatic or stressful event.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Individuals struggling with major depressive disorder can benefit from resources including: </a:t>
            </a:r>
            <a:r>
              <a:rPr lang="en-US" sz="1100" u="sng">
                <a:solidFill>
                  <a:schemeClr val="bg1"/>
                </a:solidFill>
                <a:hlinkClick r:id="rId2"/>
              </a:rPr>
              <a:t>https://www.cdc.gov/reproductivehealth/depression/resources.htm</a:t>
            </a:r>
            <a:r>
              <a:rPr lang="en-US" sz="11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An effective screening tool for major depressive disorder is: Beck’s Depression Inventory (</a:t>
            </a:r>
            <a:r>
              <a:rPr lang="en-US" sz="1100">
                <a:solidFill>
                  <a:schemeClr val="bg1"/>
                </a:solidFill>
                <a:hlinkClick r:id="rId3"/>
              </a:rPr>
              <a:t>https://www.apa.org/pi/about/publications/caregivers/practice-settings/assessment/tools/beck-depression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1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1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51D8B-7D85-45D0-8488-331E407D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140" y="972608"/>
            <a:ext cx="4835221" cy="49002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631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Gill Sans MT</vt:lpstr>
      <vt:lpstr>Trebuchet MS</vt:lpstr>
      <vt:lpstr>Wingdings</vt:lpstr>
      <vt:lpstr>Wingdings 3</vt:lpstr>
      <vt:lpstr>Facet</vt:lpstr>
      <vt:lpstr>Week 15 Assignment 2: Final Desk Guide and Video </vt:lpstr>
      <vt:lpstr>Overview </vt:lpstr>
      <vt:lpstr>Autism Spectrum Disorder</vt:lpstr>
      <vt:lpstr>Trauma PTSD</vt:lpstr>
      <vt:lpstr>Generalized Anxiety Disorder</vt:lpstr>
      <vt:lpstr>Major Depressive Disorder</vt:lpstr>
      <vt:lpstr>Substance Use</vt:lpstr>
      <vt:lpstr>Pediatric Anxiety and Depression</vt:lpstr>
      <vt:lpstr>Major Depressive Disorder</vt:lpstr>
      <vt:lpstr>Generalized Anxiety Disorder</vt:lpstr>
      <vt:lpstr>Suicide </vt:lpstr>
      <vt:lpstr>Self-Injurious Behavior</vt:lpstr>
      <vt:lpstr>Dementia </vt:lpstr>
      <vt:lpstr>Interpersonal Violence/Domestic Violence/Abuse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15 Assignment 2: Final Desk Guide and Video </dc:title>
  <dc:creator>office</dc:creator>
  <cp:lastModifiedBy>office</cp:lastModifiedBy>
  <cp:revision>1</cp:revision>
  <dcterms:created xsi:type="dcterms:W3CDTF">2023-04-16T15:41:31Z</dcterms:created>
  <dcterms:modified xsi:type="dcterms:W3CDTF">2023-04-16T15:42:16Z</dcterms:modified>
</cp:coreProperties>
</file>