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56" r:id="rId5"/>
    <p:sldId id="260" r:id="rId6"/>
    <p:sldId id="266" r:id="rId7"/>
    <p:sldId id="268" r:id="rId8"/>
    <p:sldId id="262" r:id="rId9"/>
    <p:sldId id="269" r:id="rId10"/>
    <p:sldId id="265" r:id="rId11"/>
    <p:sldId id="270" r:id="rId12"/>
    <p:sldId id="267" r:id="rId13"/>
    <p:sldId id="271" r:id="rId14"/>
    <p:sldId id="272" r:id="rId15"/>
    <p:sldId id="264" r:id="rId16"/>
    <p:sldId id="26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8EAB49-3013-4222-8C51-A20F900602D5}" v="1" dt="2021-02-01T21:17:15.779"/>
    <p1510:client id="{591BC09F-9003-B000-FBC0-4AD7F42F78BC}" v="209" dt="2021-04-20T13:59:19.851"/>
    <p1510:client id="{5E18D305-CFAC-45B6-8EC2-9E924E219D61}" v="5" dt="2021-02-10T21:59:27.6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76735" autoAdjust="0"/>
  </p:normalViewPr>
  <p:slideViewPr>
    <p:cSldViewPr snapToGrid="0" snapToObjects="1">
      <p:cViewPr>
        <p:scale>
          <a:sx n="60" d="100"/>
          <a:sy n="60" d="100"/>
        </p:scale>
        <p:origin x="103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len, Sandra K" userId="bb314503-56b9-4ec5-8f0f-c51ca0ca2cbb" providerId="ADAL" clId="{4E8EAB49-3013-4222-8C51-A20F900602D5}"/>
    <pc:docChg chg="addSld modSld sldOrd">
      <pc:chgData name="Allen, Sandra K" userId="bb314503-56b9-4ec5-8f0f-c51ca0ca2cbb" providerId="ADAL" clId="{4E8EAB49-3013-4222-8C51-A20F900602D5}" dt="2021-02-04T21:13:45.274" v="249" actId="255"/>
      <pc:docMkLst>
        <pc:docMk/>
      </pc:docMkLst>
      <pc:sldChg chg="modSp mod">
        <pc:chgData name="Allen, Sandra K" userId="bb314503-56b9-4ec5-8f0f-c51ca0ca2cbb" providerId="ADAL" clId="{4E8EAB49-3013-4222-8C51-A20F900602D5}" dt="2021-02-04T21:05:00.113" v="159" actId="20577"/>
        <pc:sldMkLst>
          <pc:docMk/>
          <pc:sldMk cId="108694059" sldId="262"/>
        </pc:sldMkLst>
        <pc:spChg chg="mod">
          <ac:chgData name="Allen, Sandra K" userId="bb314503-56b9-4ec5-8f0f-c51ca0ca2cbb" providerId="ADAL" clId="{4E8EAB49-3013-4222-8C51-A20F900602D5}" dt="2021-02-04T21:05:00.113" v="159" actId="20577"/>
          <ac:spMkLst>
            <pc:docMk/>
            <pc:sldMk cId="108694059" sldId="262"/>
            <ac:spMk id="3" creationId="{00000000-0000-0000-0000-000000000000}"/>
          </ac:spMkLst>
        </pc:spChg>
      </pc:sldChg>
      <pc:sldChg chg="modSp mod">
        <pc:chgData name="Allen, Sandra K" userId="bb314503-56b9-4ec5-8f0f-c51ca0ca2cbb" providerId="ADAL" clId="{4E8EAB49-3013-4222-8C51-A20F900602D5}" dt="2021-02-04T21:13:45.274" v="249" actId="255"/>
        <pc:sldMkLst>
          <pc:docMk/>
          <pc:sldMk cId="1738168345" sldId="263"/>
        </pc:sldMkLst>
        <pc:spChg chg="mod">
          <ac:chgData name="Allen, Sandra K" userId="bb314503-56b9-4ec5-8f0f-c51ca0ca2cbb" providerId="ADAL" clId="{4E8EAB49-3013-4222-8C51-A20F900602D5}" dt="2021-02-04T21:13:45.274" v="249" actId="255"/>
          <ac:spMkLst>
            <pc:docMk/>
            <pc:sldMk cId="1738168345" sldId="263"/>
            <ac:spMk id="3" creationId="{00000000-0000-0000-0000-000000000000}"/>
          </ac:spMkLst>
        </pc:spChg>
      </pc:sldChg>
      <pc:sldChg chg="modSp mod">
        <pc:chgData name="Allen, Sandra K" userId="bb314503-56b9-4ec5-8f0f-c51ca0ca2cbb" providerId="ADAL" clId="{4E8EAB49-3013-4222-8C51-A20F900602D5}" dt="2021-02-04T21:13:32.789" v="248" actId="20577"/>
        <pc:sldMkLst>
          <pc:docMk/>
          <pc:sldMk cId="1120488012" sldId="264"/>
        </pc:sldMkLst>
        <pc:spChg chg="mod">
          <ac:chgData name="Allen, Sandra K" userId="bb314503-56b9-4ec5-8f0f-c51ca0ca2cbb" providerId="ADAL" clId="{4E8EAB49-3013-4222-8C51-A20F900602D5}" dt="2021-02-04T21:13:32.789" v="248" actId="20577"/>
          <ac:spMkLst>
            <pc:docMk/>
            <pc:sldMk cId="1120488012" sldId="264"/>
            <ac:spMk id="3" creationId="{00000000-0000-0000-0000-000000000000}"/>
          </ac:spMkLst>
        </pc:spChg>
      </pc:sldChg>
      <pc:sldChg chg="modSp mod">
        <pc:chgData name="Allen, Sandra K" userId="bb314503-56b9-4ec5-8f0f-c51ca0ca2cbb" providerId="ADAL" clId="{4E8EAB49-3013-4222-8C51-A20F900602D5}" dt="2021-02-04T21:11:56.039" v="169" actId="20577"/>
        <pc:sldMkLst>
          <pc:docMk/>
          <pc:sldMk cId="1092880517" sldId="265"/>
        </pc:sldMkLst>
        <pc:spChg chg="mod">
          <ac:chgData name="Allen, Sandra K" userId="bb314503-56b9-4ec5-8f0f-c51ca0ca2cbb" providerId="ADAL" clId="{4E8EAB49-3013-4222-8C51-A20F900602D5}" dt="2021-02-04T21:11:56.039" v="169" actId="20577"/>
          <ac:spMkLst>
            <pc:docMk/>
            <pc:sldMk cId="1092880517" sldId="265"/>
            <ac:spMk id="3" creationId="{00000000-0000-0000-0000-000000000000}"/>
          </ac:spMkLst>
        </pc:spChg>
      </pc:sldChg>
      <pc:sldChg chg="modSp new mod ord">
        <pc:chgData name="Allen, Sandra K" userId="bb314503-56b9-4ec5-8f0f-c51ca0ca2cbb" providerId="ADAL" clId="{4E8EAB49-3013-4222-8C51-A20F900602D5}" dt="2021-02-04T21:13:00.676" v="233" actId="122"/>
        <pc:sldMkLst>
          <pc:docMk/>
          <pc:sldMk cId="2691947948" sldId="267"/>
        </pc:sldMkLst>
        <pc:spChg chg="mod">
          <ac:chgData name="Allen, Sandra K" userId="bb314503-56b9-4ec5-8f0f-c51ca0ca2cbb" providerId="ADAL" clId="{4E8EAB49-3013-4222-8C51-A20F900602D5}" dt="2021-02-04T21:13:00.676" v="233" actId="122"/>
          <ac:spMkLst>
            <pc:docMk/>
            <pc:sldMk cId="2691947948" sldId="267"/>
            <ac:spMk id="2" creationId="{24EFC49C-D6A2-4647-B036-B2809C9AA5F2}"/>
          </ac:spMkLst>
        </pc:spChg>
        <pc:spChg chg="mod">
          <ac:chgData name="Allen, Sandra K" userId="bb314503-56b9-4ec5-8f0f-c51ca0ca2cbb" providerId="ADAL" clId="{4E8EAB49-3013-4222-8C51-A20F900602D5}" dt="2021-02-04T21:12:52.603" v="232" actId="113"/>
          <ac:spMkLst>
            <pc:docMk/>
            <pc:sldMk cId="2691947948" sldId="267"/>
            <ac:spMk id="3" creationId="{46B18E78-D921-4700-B3B3-296757AF80F6}"/>
          </ac:spMkLst>
        </pc:spChg>
      </pc:sldChg>
    </pc:docChg>
  </pc:docChgLst>
  <pc:docChgLst>
    <pc:chgData name="Zehner, Bili" userId="S::bzehner@chamberlain.edu::6c622000-f880-4b35-a782-8cd2967e2099" providerId="AD" clId="Web-{591BC09F-9003-B000-FBC0-4AD7F42F78BC}"/>
    <pc:docChg chg="modSld">
      <pc:chgData name="Zehner, Bili" userId="S::bzehner@chamberlain.edu::6c622000-f880-4b35-a782-8cd2967e2099" providerId="AD" clId="Web-{591BC09F-9003-B000-FBC0-4AD7F42F78BC}" dt="2021-04-20T13:59:19.851" v="91" actId="20577"/>
      <pc:docMkLst>
        <pc:docMk/>
      </pc:docMkLst>
      <pc:sldChg chg="modSp">
        <pc:chgData name="Zehner, Bili" userId="S::bzehner@chamberlain.edu::6c622000-f880-4b35-a782-8cd2967e2099" providerId="AD" clId="Web-{591BC09F-9003-B000-FBC0-4AD7F42F78BC}" dt="2021-04-20T13:54:38.339" v="77" actId="20577"/>
        <pc:sldMkLst>
          <pc:docMk/>
          <pc:sldMk cId="1227008142" sldId="256"/>
        </pc:sldMkLst>
        <pc:spChg chg="mod">
          <ac:chgData name="Zehner, Bili" userId="S::bzehner@chamberlain.edu::6c622000-f880-4b35-a782-8cd2967e2099" providerId="AD" clId="Web-{591BC09F-9003-B000-FBC0-4AD7F42F78BC}" dt="2021-04-20T13:48:44.180" v="14" actId="20577"/>
          <ac:spMkLst>
            <pc:docMk/>
            <pc:sldMk cId="1227008142" sldId="256"/>
            <ac:spMk id="3" creationId="{00000000-0000-0000-0000-000000000000}"/>
          </ac:spMkLst>
        </pc:spChg>
        <pc:spChg chg="mod">
          <ac:chgData name="Zehner, Bili" userId="S::bzehner@chamberlain.edu::6c622000-f880-4b35-a782-8cd2967e2099" providerId="AD" clId="Web-{591BC09F-9003-B000-FBC0-4AD7F42F78BC}" dt="2021-04-20T13:54:38.339" v="77" actId="20577"/>
          <ac:spMkLst>
            <pc:docMk/>
            <pc:sldMk cId="1227008142" sldId="256"/>
            <ac:spMk id="6" creationId="{00000000-0000-0000-0000-000000000000}"/>
          </ac:spMkLst>
        </pc:spChg>
      </pc:sldChg>
      <pc:sldChg chg="modSp">
        <pc:chgData name="Zehner, Bili" userId="S::bzehner@chamberlain.edu::6c622000-f880-4b35-a782-8cd2967e2099" providerId="AD" clId="Web-{591BC09F-9003-B000-FBC0-4AD7F42F78BC}" dt="2021-04-20T13:55:56.577" v="84" actId="20577"/>
        <pc:sldMkLst>
          <pc:docMk/>
          <pc:sldMk cId="93288869" sldId="260"/>
        </pc:sldMkLst>
        <pc:spChg chg="mod">
          <ac:chgData name="Zehner, Bili" userId="S::bzehner@chamberlain.edu::6c622000-f880-4b35-a782-8cd2967e2099" providerId="AD" clId="Web-{591BC09F-9003-B000-FBC0-4AD7F42F78BC}" dt="2021-04-20T13:55:56.577" v="84" actId="20577"/>
          <ac:spMkLst>
            <pc:docMk/>
            <pc:sldMk cId="93288869" sldId="260"/>
            <ac:spMk id="3" creationId="{00000000-0000-0000-0000-000000000000}"/>
          </ac:spMkLst>
        </pc:spChg>
      </pc:sldChg>
      <pc:sldChg chg="modSp">
        <pc:chgData name="Zehner, Bili" userId="S::bzehner@chamberlain.edu::6c622000-f880-4b35-a782-8cd2967e2099" providerId="AD" clId="Web-{591BC09F-9003-B000-FBC0-4AD7F42F78BC}" dt="2021-04-20T13:52:22.283" v="56" actId="20577"/>
        <pc:sldMkLst>
          <pc:docMk/>
          <pc:sldMk cId="108694059" sldId="262"/>
        </pc:sldMkLst>
        <pc:spChg chg="mod">
          <ac:chgData name="Zehner, Bili" userId="S::bzehner@chamberlain.edu::6c622000-f880-4b35-a782-8cd2967e2099" providerId="AD" clId="Web-{591BC09F-9003-B000-FBC0-4AD7F42F78BC}" dt="2021-04-20T13:52:22.283" v="56" actId="20577"/>
          <ac:spMkLst>
            <pc:docMk/>
            <pc:sldMk cId="108694059" sldId="262"/>
            <ac:spMk id="3" creationId="{00000000-0000-0000-0000-000000000000}"/>
          </ac:spMkLst>
        </pc:spChg>
      </pc:sldChg>
      <pc:sldChg chg="modSp">
        <pc:chgData name="Zehner, Bili" userId="S::bzehner@chamberlain.edu::6c622000-f880-4b35-a782-8cd2967e2099" providerId="AD" clId="Web-{591BC09F-9003-B000-FBC0-4AD7F42F78BC}" dt="2021-04-20T13:59:19.851" v="91" actId="20577"/>
        <pc:sldMkLst>
          <pc:docMk/>
          <pc:sldMk cId="1738168345" sldId="263"/>
        </pc:sldMkLst>
        <pc:spChg chg="mod">
          <ac:chgData name="Zehner, Bili" userId="S::bzehner@chamberlain.edu::6c622000-f880-4b35-a782-8cd2967e2099" providerId="AD" clId="Web-{591BC09F-9003-B000-FBC0-4AD7F42F78BC}" dt="2021-04-20T13:59:19.851" v="91" actId="20577"/>
          <ac:spMkLst>
            <pc:docMk/>
            <pc:sldMk cId="1738168345" sldId="263"/>
            <ac:spMk id="3" creationId="{00000000-0000-0000-0000-000000000000}"/>
          </ac:spMkLst>
        </pc:spChg>
        <pc:spChg chg="mod">
          <ac:chgData name="Zehner, Bili" userId="S::bzehner@chamberlain.edu::6c622000-f880-4b35-a782-8cd2967e2099" providerId="AD" clId="Web-{591BC09F-9003-B000-FBC0-4AD7F42F78BC}" dt="2021-04-20T13:54:04.494" v="75" actId="20577"/>
          <ac:spMkLst>
            <pc:docMk/>
            <pc:sldMk cId="1738168345" sldId="263"/>
            <ac:spMk id="4" creationId="{00000000-0000-0000-0000-000000000000}"/>
          </ac:spMkLst>
        </pc:spChg>
      </pc:sldChg>
      <pc:sldChg chg="modSp">
        <pc:chgData name="Zehner, Bili" userId="S::bzehner@chamberlain.edu::6c622000-f880-4b35-a782-8cd2967e2099" providerId="AD" clId="Web-{591BC09F-9003-B000-FBC0-4AD7F42F78BC}" dt="2021-04-20T13:52:54.176" v="68" actId="20577"/>
        <pc:sldMkLst>
          <pc:docMk/>
          <pc:sldMk cId="1120488012" sldId="264"/>
        </pc:sldMkLst>
        <pc:spChg chg="mod">
          <ac:chgData name="Zehner, Bili" userId="S::bzehner@chamberlain.edu::6c622000-f880-4b35-a782-8cd2967e2099" providerId="AD" clId="Web-{591BC09F-9003-B000-FBC0-4AD7F42F78BC}" dt="2021-04-20T13:52:54.176" v="68" actId="20577"/>
          <ac:spMkLst>
            <pc:docMk/>
            <pc:sldMk cId="1120488012" sldId="264"/>
            <ac:spMk id="3" creationId="{00000000-0000-0000-0000-000000000000}"/>
          </ac:spMkLst>
        </pc:spChg>
      </pc:sldChg>
      <pc:sldChg chg="modSp">
        <pc:chgData name="Zehner, Bili" userId="S::bzehner@chamberlain.edu::6c622000-f880-4b35-a782-8cd2967e2099" providerId="AD" clId="Web-{591BC09F-9003-B000-FBC0-4AD7F42F78BC}" dt="2021-04-20T13:52:33.504" v="60" actId="20577"/>
        <pc:sldMkLst>
          <pc:docMk/>
          <pc:sldMk cId="1092880517" sldId="265"/>
        </pc:sldMkLst>
        <pc:spChg chg="mod">
          <ac:chgData name="Zehner, Bili" userId="S::bzehner@chamberlain.edu::6c622000-f880-4b35-a782-8cd2967e2099" providerId="AD" clId="Web-{591BC09F-9003-B000-FBC0-4AD7F42F78BC}" dt="2021-04-20T13:52:33.504" v="60" actId="20577"/>
          <ac:spMkLst>
            <pc:docMk/>
            <pc:sldMk cId="1092880517" sldId="265"/>
            <ac:spMk id="3" creationId="{00000000-0000-0000-0000-000000000000}"/>
          </ac:spMkLst>
        </pc:spChg>
      </pc:sldChg>
      <pc:sldChg chg="modSp">
        <pc:chgData name="Zehner, Bili" userId="S::bzehner@chamberlain.edu::6c622000-f880-4b35-a782-8cd2967e2099" providerId="AD" clId="Web-{591BC09F-9003-B000-FBC0-4AD7F42F78BC}" dt="2021-04-20T13:55:48.467" v="82" actId="20577"/>
        <pc:sldMkLst>
          <pc:docMk/>
          <pc:sldMk cId="1699365494" sldId="266"/>
        </pc:sldMkLst>
        <pc:spChg chg="mod">
          <ac:chgData name="Zehner, Bili" userId="S::bzehner@chamberlain.edu::6c622000-f880-4b35-a782-8cd2967e2099" providerId="AD" clId="Web-{591BC09F-9003-B000-FBC0-4AD7F42F78BC}" dt="2021-04-20T13:55:48.467" v="82" actId="20577"/>
          <ac:spMkLst>
            <pc:docMk/>
            <pc:sldMk cId="1699365494" sldId="266"/>
            <ac:spMk id="3" creationId="{00000000-0000-0000-0000-000000000000}"/>
          </ac:spMkLst>
        </pc:spChg>
      </pc:sldChg>
      <pc:sldChg chg="modSp">
        <pc:chgData name="Zehner, Bili" userId="S::bzehner@chamberlain.edu::6c622000-f880-4b35-a782-8cd2967e2099" providerId="AD" clId="Web-{591BC09F-9003-B000-FBC0-4AD7F42F78BC}" dt="2021-04-20T13:52:45.207" v="64" actId="20577"/>
        <pc:sldMkLst>
          <pc:docMk/>
          <pc:sldMk cId="2691947948" sldId="267"/>
        </pc:sldMkLst>
        <pc:spChg chg="mod">
          <ac:chgData name="Zehner, Bili" userId="S::bzehner@chamberlain.edu::6c622000-f880-4b35-a782-8cd2967e2099" providerId="AD" clId="Web-{591BC09F-9003-B000-FBC0-4AD7F42F78BC}" dt="2021-04-20T13:52:45.207" v="64" actId="20577"/>
          <ac:spMkLst>
            <pc:docMk/>
            <pc:sldMk cId="2691947948" sldId="267"/>
            <ac:spMk id="3" creationId="{46B18E78-D921-4700-B3B3-296757AF80F6}"/>
          </ac:spMkLst>
        </pc:spChg>
      </pc:sldChg>
    </pc:docChg>
  </pc:docChgLst>
  <pc:docChgLst>
    <pc:chgData name="Marquez, Beth" userId="S::bmarquez@chamberlain.edu::d6a2351d-d138-44d2-a6fd-92be75559cff" providerId="AD" clId="Web-{5E18D305-CFAC-45B6-8EC2-9E924E219D61}"/>
    <pc:docChg chg="modSld">
      <pc:chgData name="Marquez, Beth" userId="S::bmarquez@chamberlain.edu::d6a2351d-d138-44d2-a6fd-92be75559cff" providerId="AD" clId="Web-{5E18D305-CFAC-45B6-8EC2-9E924E219D61}" dt="2021-02-10T21:59:27.661" v="2" actId="20577"/>
      <pc:docMkLst>
        <pc:docMk/>
      </pc:docMkLst>
      <pc:sldChg chg="delSp">
        <pc:chgData name="Marquez, Beth" userId="S::bmarquez@chamberlain.edu::d6a2351d-d138-44d2-a6fd-92be75559cff" providerId="AD" clId="Web-{5E18D305-CFAC-45B6-8EC2-9E924E219D61}" dt="2021-02-10T21:58:41.956" v="0"/>
        <pc:sldMkLst>
          <pc:docMk/>
          <pc:sldMk cId="1227008142" sldId="256"/>
        </pc:sldMkLst>
        <pc:picChg chg="del">
          <ac:chgData name="Marquez, Beth" userId="S::bmarquez@chamberlain.edu::d6a2351d-d138-44d2-a6fd-92be75559cff" providerId="AD" clId="Web-{5E18D305-CFAC-45B6-8EC2-9E924E219D61}" dt="2021-02-10T21:58:41.956" v="0"/>
          <ac:picMkLst>
            <pc:docMk/>
            <pc:sldMk cId="1227008142" sldId="256"/>
            <ac:picMk id="5" creationId="{00000000-0000-0000-0000-000000000000}"/>
          </ac:picMkLst>
        </pc:picChg>
      </pc:sldChg>
      <pc:sldChg chg="modSp">
        <pc:chgData name="Marquez, Beth" userId="S::bmarquez@chamberlain.edu::d6a2351d-d138-44d2-a6fd-92be75559cff" providerId="AD" clId="Web-{5E18D305-CFAC-45B6-8EC2-9E924E219D61}" dt="2021-02-10T21:59:27.661" v="2" actId="20577"/>
        <pc:sldMkLst>
          <pc:docMk/>
          <pc:sldMk cId="108694059" sldId="262"/>
        </pc:sldMkLst>
        <pc:spChg chg="mod">
          <ac:chgData name="Marquez, Beth" userId="S::bmarquez@chamberlain.edu::d6a2351d-d138-44d2-a6fd-92be75559cff" providerId="AD" clId="Web-{5E18D305-CFAC-45B6-8EC2-9E924E219D61}" dt="2021-02-10T21:59:27.661" v="2" actId="20577"/>
          <ac:spMkLst>
            <pc:docMk/>
            <pc:sldMk cId="108694059" sldId="262"/>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0F0434-BD86-B545-830F-09FEFEE0420B}" type="datetimeFigureOut">
              <a:rPr lang="en-US" smtClean="0"/>
              <a:t>12/9/2023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6C3AE1-C1FB-F640-B9E0-6F99C9C86179}" type="slidenum">
              <a:rPr lang="en-US" smtClean="0"/>
              <a:t>‹#›</a:t>
            </a:fld>
            <a:endParaRPr lang="en-US"/>
          </a:p>
        </p:txBody>
      </p:sp>
    </p:spTree>
    <p:extLst>
      <p:ext uri="{BB962C8B-B14F-4D97-AF65-F5344CB8AC3E}">
        <p14:creationId xmlns:p14="http://schemas.microsoft.com/office/powerpoint/2010/main" val="506113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identified problem involves depression among adults 18 years and older. The project seeks to address the problem based on the following PICOT question: In adult</a:t>
            </a:r>
            <a:r>
              <a:rPr lang="en-US" baseline="0" dirty="0" smtClean="0"/>
              <a:t> patients age 18 and older with a diagnosis of depression, will implementing the National Institute of Health and Care excellence (NICE) guideline for exercise impact depression scores within 8-10 weeks? The population of interest includes adult patients aged 18 years or older with a confirmed diagnosis of depression. The proposed intervention involves physical exercise based on NICE (2013) guideline that involve 2-3 sessions of 45-60-minute exercise program for 10-14 weeks. The comparison would involve the standard care for adults with depression receiving no exercise intervention. The outcome is depression scores, with a timeline of 8-10 weeks. </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2</a:t>
            </a:fld>
            <a:endParaRPr lang="en-US"/>
          </a:p>
        </p:txBody>
      </p:sp>
    </p:spTree>
    <p:extLst>
      <p:ext uri="{BB962C8B-B14F-4D97-AF65-F5344CB8AC3E}">
        <p14:creationId xmlns:p14="http://schemas.microsoft.com/office/powerpoint/2010/main" val="1110358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 factors make the implementation of the project feasible.</a:t>
            </a:r>
            <a:r>
              <a:rPr lang="en-US" baseline="0" dirty="0" smtClean="0"/>
              <a:t> Firstly, there is a wealth of evidence supporting the intervention, with NICE (2013) endorsing its importance and scholarly research identifying it as a standalone or adjunct intervention for depression (</a:t>
            </a:r>
            <a:r>
              <a:rPr lang="en-US" dirty="0" smtClean="0"/>
              <a:t>Herbert et al., 2020; Hernandez et al., 2019; Neil et al., 2020). In addition, the availability of resources, including exercise facilities and qualified clinicians to guide and monitor the implementation</a:t>
            </a:r>
            <a:r>
              <a:rPr lang="en-US" baseline="0" dirty="0" smtClean="0"/>
              <a:t> of the program makes it highly feasible. Thirdly, evidence supports the financial viability of exercise, with </a:t>
            </a:r>
            <a:r>
              <a:rPr lang="en-US" baseline="0" dirty="0" err="1" smtClean="0"/>
              <a:t>Kuo</a:t>
            </a:r>
            <a:r>
              <a:rPr lang="en-US" baseline="0" dirty="0" smtClean="0"/>
              <a:t> et al. (2021) supporting its cost-effectiveness. Finally, an exercise program can be integrated with the existing services with ease, as supported by evidence (Blumenthal &amp; </a:t>
            </a:r>
            <a:r>
              <a:rPr lang="en-US" baseline="0" dirty="0" err="1" smtClean="0"/>
              <a:t>Rozanski</a:t>
            </a:r>
            <a:r>
              <a:rPr lang="en-US" baseline="0" dirty="0" smtClean="0"/>
              <a:t>, 2023; Smith &amp; </a:t>
            </a:r>
            <a:r>
              <a:rPr lang="en-US" baseline="0" dirty="0" err="1" smtClean="0"/>
              <a:t>Merwin</a:t>
            </a:r>
            <a:r>
              <a:rPr lang="en-US" baseline="0" dirty="0" smtClean="0"/>
              <a:t>, 2020). </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11</a:t>
            </a:fld>
            <a:endParaRPr lang="en-US"/>
          </a:p>
        </p:txBody>
      </p:sp>
    </p:spTree>
    <p:extLst>
      <p:ext uri="{BB962C8B-B14F-4D97-AF65-F5344CB8AC3E}">
        <p14:creationId xmlns:p14="http://schemas.microsoft.com/office/powerpoint/2010/main" val="4175040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conclusion, depression is among the most common mental health problems and has debilitating</a:t>
            </a:r>
            <a:r>
              <a:rPr lang="en-US" baseline="0" dirty="0" smtClean="0"/>
              <a:t> effects on individuals, families, and communities. Current evidence shows a high prevalence of the condition across the US, with the COVID-19 pandemic increasing its diagnosis. Implementing an exercise program could help in addressing depressive symptoms. However, the analysis shows the need to focus on the “People Involved” and “Methods Used” to guarantee optimal effects. Consequently, this would require adequate training of the staff involved and use of standardized protocols to address possible risks associated with the methods used. A focused and holistic approach is essential to ensure optimal outcomes. In addition, a range of barriers should be addressed adequately to minimize potential risks. </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12</a:t>
            </a:fld>
            <a:endParaRPr lang="en-US"/>
          </a:p>
        </p:txBody>
      </p:sp>
    </p:spTree>
    <p:extLst>
      <p:ext uri="{BB962C8B-B14F-4D97-AF65-F5344CB8AC3E}">
        <p14:creationId xmlns:p14="http://schemas.microsoft.com/office/powerpoint/2010/main" val="1456480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13</a:t>
            </a:fld>
            <a:endParaRPr lang="en-US"/>
          </a:p>
        </p:txBody>
      </p:sp>
    </p:spTree>
    <p:extLst>
      <p:ext uri="{BB962C8B-B14F-4D97-AF65-F5344CB8AC3E}">
        <p14:creationId xmlns:p14="http://schemas.microsoft.com/office/powerpoint/2010/main" val="2050634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 statistics</a:t>
            </a:r>
            <a:r>
              <a:rPr lang="en-US" baseline="0" dirty="0" smtClean="0"/>
              <a:t> show a rising trend in the prevalence of mental health disorders across the country. According to McDaid et al. (2019), mental health problems impose a significant burden on individuals, families, and communities. The COVID-19 pandemic exacerbated the risk and prevalence of many mental health problems (</a:t>
            </a:r>
            <a:r>
              <a:rPr lang="en-US" baseline="0" dirty="0" err="1" smtClean="0"/>
              <a:t>Chekore</a:t>
            </a:r>
            <a:r>
              <a:rPr lang="en-US" baseline="0" dirty="0" smtClean="0"/>
              <a:t> &amp; Abate, 2021), including psychological distress, depression, and anxiety (</a:t>
            </a:r>
            <a:r>
              <a:rPr lang="en-US" baseline="0" dirty="0" err="1" smtClean="0"/>
              <a:t>Nochaiwong</a:t>
            </a:r>
            <a:r>
              <a:rPr lang="en-US" baseline="0" dirty="0" smtClean="0"/>
              <a:t> et al., 2021). In their study, Lee et al. (2023) found a prevalence of 18.4% of depression among American adults. Depression is a significant mental health problem, with Moreno et al. (2020) identifying a range of adverse social, economic, and psychological consequences. </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3</a:t>
            </a:fld>
            <a:endParaRPr lang="en-US"/>
          </a:p>
        </p:txBody>
      </p:sp>
    </p:spTree>
    <p:extLst>
      <p:ext uri="{BB962C8B-B14F-4D97-AF65-F5344CB8AC3E}">
        <p14:creationId xmlns:p14="http://schemas.microsoft.com/office/powerpoint/2010/main" val="1942620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health consequences of depression are far reaching, with substantial effects on functioning and quality of life. For example, </a:t>
            </a:r>
            <a:r>
              <a:rPr lang="en-US" baseline="0" dirty="0" err="1" smtClean="0"/>
              <a:t>Gianfredi</a:t>
            </a:r>
            <a:r>
              <a:rPr lang="en-US" baseline="0" dirty="0" smtClean="0"/>
              <a:t> et al. (2022) noted the disabling effects of depression lead to lower levels of physical activity. Consequently, exercise has been proposed as an intervention that could address depressive symptoms. For the proposed project, the inclusion criteria includes adults aged 18 years and above with a confirmed diagnosis of depression, willing to adhere to NICE guidelines for exercise, and without physical, functional or cognitive limitations that would hinder engagement in exercise. Individuals aged below 18 years with mental health comorbidities or physical, cognitive, or functional limitations or comorbidities will be excluded. </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4</a:t>
            </a:fld>
            <a:endParaRPr lang="en-US"/>
          </a:p>
        </p:txBody>
      </p:sp>
    </p:spTree>
    <p:extLst>
      <p:ext uri="{BB962C8B-B14F-4D97-AF65-F5344CB8AC3E}">
        <p14:creationId xmlns:p14="http://schemas.microsoft.com/office/powerpoint/2010/main" val="2847717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The Failure Mode and Effects Analysis (FMEA) table identifies screening and recruitment of participants, implementation of the NICE guideline for exercise, and monitoring and follow-up</a:t>
            </a:r>
            <a:r>
              <a:rPr lang="en-US" b="0" baseline="0" dirty="0" smtClean="0"/>
              <a:t> of participants as the steps in the process where failure may occur. The gaps would occur due to insufficient training or resources for clinicians involved in participant screening and implementing the program and the lack of standardized monitoring tools or protocols. Consequently, this could result in the inclusion of ineligible participants that could skew the results and affect the validity of the study, participants not receiving the intended therapeutic benefits, and inaccurate assessment of the intervention effects. Each of the identified areas has a different risk score that would enable the prioritization of mitigation actions. </a:t>
            </a:r>
            <a:endParaRPr lang="en-US" b="0" dirty="0"/>
          </a:p>
        </p:txBody>
      </p:sp>
      <p:sp>
        <p:nvSpPr>
          <p:cNvPr id="4" name="Slide Number Placeholder 3"/>
          <p:cNvSpPr>
            <a:spLocks noGrp="1"/>
          </p:cNvSpPr>
          <p:nvPr>
            <p:ph type="sldNum" sz="quarter" idx="10"/>
          </p:nvPr>
        </p:nvSpPr>
        <p:spPr/>
        <p:txBody>
          <a:bodyPr/>
          <a:lstStyle/>
          <a:p>
            <a:fld id="{766C3AE1-C1FB-F640-B9E0-6F99C9C86179}" type="slidenum">
              <a:rPr lang="en-US" smtClean="0"/>
              <a:t>5</a:t>
            </a:fld>
            <a:endParaRPr lang="en-US"/>
          </a:p>
        </p:txBody>
      </p:sp>
    </p:spTree>
    <p:extLst>
      <p:ext uri="{BB962C8B-B14F-4D97-AF65-F5344CB8AC3E}">
        <p14:creationId xmlns:p14="http://schemas.microsoft.com/office/powerpoint/2010/main" val="65625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From the FMEA, Step</a:t>
            </a:r>
            <a:r>
              <a:rPr lang="en-US" b="0" baseline="0" dirty="0" smtClean="0"/>
              <a:t> 2 (Implementation of NICE guidelines) emerges as the most important step, with a risk profile of 336. Therefore, the step would require the prioritization of resources to mitigate the potential risks it poses on the success of the intervention. The FMEA analysis afforded several benefits in understanding the practice problem. Firstly, it enabled the identification of critical points prone to higher risks, highlighting where resources should be allocated to ensure optimal intervention effects. Secondly, it would allow the prioritization of efforts based on the quantification and understanding of the step carrying </a:t>
            </a:r>
            <a:r>
              <a:rPr lang="en-US" b="0" baseline="0" dirty="0" err="1" smtClean="0"/>
              <a:t>te</a:t>
            </a:r>
            <a:r>
              <a:rPr lang="en-US" b="0" baseline="0" dirty="0" smtClean="0"/>
              <a:t> highest potential for failure. In turn, this would guide where improvements are most urgently required. Thirdly, it provides an understanding of the vulnerabilities within the process, allowing targeted actions that would strengthen the areas and enhance the success of the project. In summary, FMEA allowed a structured approach to assessing potential areas of breakdown and errors, as well as the potential causes and consequences. In addition, it highlights the critical focal point that would guide strategic actions to minimize risk and ensure effectiveness. </a:t>
            </a:r>
            <a:endParaRPr lang="en-US" b="0" dirty="0"/>
          </a:p>
        </p:txBody>
      </p:sp>
      <p:sp>
        <p:nvSpPr>
          <p:cNvPr id="4" name="Slide Number Placeholder 3"/>
          <p:cNvSpPr>
            <a:spLocks noGrp="1"/>
          </p:cNvSpPr>
          <p:nvPr>
            <p:ph type="sldNum" sz="quarter" idx="10"/>
          </p:nvPr>
        </p:nvSpPr>
        <p:spPr/>
        <p:txBody>
          <a:bodyPr/>
          <a:lstStyle/>
          <a:p>
            <a:fld id="{766C3AE1-C1FB-F640-B9E0-6F99C9C86179}" type="slidenum">
              <a:rPr lang="en-US" smtClean="0"/>
              <a:t>6</a:t>
            </a:fld>
            <a:endParaRPr lang="en-US"/>
          </a:p>
        </p:txBody>
      </p:sp>
    </p:spTree>
    <p:extLst>
      <p:ext uri="{BB962C8B-B14F-4D97-AF65-F5344CB8AC3E}">
        <p14:creationId xmlns:p14="http://schemas.microsoft.com/office/powerpoint/2010/main" val="3995217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Ishikawa (Fishbone) diagram provides an additional understanding of</a:t>
            </a:r>
            <a:r>
              <a:rPr lang="en-US" baseline="0" dirty="0" smtClean="0"/>
              <a:t> the problem. It identified healthcare providers (clinicians), administrative staff, and patients as the people involved. The environment for implementation encompasses the clinical setting where screening, implementation, and follow-up would occur and the community/personal environment where participants would engage in the exercise program. The materials include screening tools and criteria for participant selection and exercise equipment that participants would use for the prescribed exercise regimen. Several methods would be involved, including screening methods to assess participant eligibility, exercise implementation methods based on NICE guideline, and monitoring methods to track and follow-up participant progress. The project would require exercise equipment and medical equipment.</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7</a:t>
            </a:fld>
            <a:endParaRPr lang="en-US"/>
          </a:p>
        </p:txBody>
      </p:sp>
    </p:spTree>
    <p:extLst>
      <p:ext uri="{BB962C8B-B14F-4D97-AF65-F5344CB8AC3E}">
        <p14:creationId xmlns:p14="http://schemas.microsoft.com/office/powerpoint/2010/main" val="3039731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the</a:t>
            </a:r>
            <a:r>
              <a:rPr lang="en-US" baseline="0" dirty="0" smtClean="0"/>
              <a:t> Ishikawa diagram, “People Involved” and “methods Used” emerged the most important categories. The people would play a pivotal role in the success of the intervention. Consequently, they would require adequate training, clear communication channels, and constant engagement to ensure success. The screening, exercise implementation, and monitoring methods could influence the quality and outcomes of the intervention. As such, this demands standardized and evidence-based methods to guarantee success. Analyzing the problem using the Ishikawa diagram allowed a holistic understanding of the problem, highlighting its multifaceted nature. In addition, it offers guidance for the prioritization of efforts, targeting key areas that would require immediate attention. It also highlights the interconnectedness of the categories and the importance of ensuring synergy. In summary, the analysis identifies “people” and “methods” as the critical categories requiring focus. Directing resources to the areas would mitigate the risk of failure and drive successful implementation.</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8</a:t>
            </a:fld>
            <a:endParaRPr lang="en-US"/>
          </a:p>
        </p:txBody>
      </p:sp>
    </p:spTree>
    <p:extLst>
      <p:ext uri="{BB962C8B-B14F-4D97-AF65-F5344CB8AC3E}">
        <p14:creationId xmlns:p14="http://schemas.microsoft.com/office/powerpoint/2010/main" val="2472239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Based on the above problem, the project</a:t>
            </a:r>
            <a:r>
              <a:rPr lang="en-US" baseline="0" dirty="0" smtClean="0"/>
              <a:t> proposes the implementation of exercise to address depressive symptoms. Current evidence identifies exercise as a suitable intervention for a range of mental health problems (Goldstein et al., 2020; Herbert et al., 2020). NICE recommends using regular exercise for individuals for depression. The guidelines recommends 2-3 sessions of 45-minute exercise for 10-14 weeks (NICE, 2013). The interventions could involve endurance exercises or aerobic exercises. Current evidence shows that exercise is suitable for adults aged 18 years and above 9Herbert et al., 2020; Hernandez et al., 2019). However, the effects may depend on the frequency and intensity of the exercise regimen (Neil et al., 2020). </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9</a:t>
            </a:fld>
            <a:endParaRPr lang="en-US"/>
          </a:p>
        </p:txBody>
      </p:sp>
    </p:spTree>
    <p:extLst>
      <p:ext uri="{BB962C8B-B14F-4D97-AF65-F5344CB8AC3E}">
        <p14:creationId xmlns:p14="http://schemas.microsoft.com/office/powerpoint/2010/main" val="1207276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However, the success of the intervention</a:t>
            </a:r>
            <a:r>
              <a:rPr lang="en-US" baseline="0" dirty="0" smtClean="0"/>
              <a:t> depends on the adequacy of strategies used to overcome several potential barriers. Insufficient training of the healthcare professionals delivering the intervention could compromise the success of the intervention. Secondly, the lack of standardized protocols, including participant screening, exercise implementation methods, and participant monitoring or follow-up, could lead to inconsistencies. Thirdly, the intervention could face barriers linked participant non-adherence to the exercise program. In addition, inadequate communication and engagement among the implementers and resistance from staff or participants towards new exercise-based interventions could affect the success of the program.</a:t>
            </a:r>
            <a:endParaRPr lang="en-US" dirty="0"/>
          </a:p>
        </p:txBody>
      </p:sp>
      <p:sp>
        <p:nvSpPr>
          <p:cNvPr id="4" name="Slide Number Placeholder 3"/>
          <p:cNvSpPr>
            <a:spLocks noGrp="1"/>
          </p:cNvSpPr>
          <p:nvPr>
            <p:ph type="sldNum" sz="quarter" idx="10"/>
          </p:nvPr>
        </p:nvSpPr>
        <p:spPr/>
        <p:txBody>
          <a:bodyPr/>
          <a:lstStyle/>
          <a:p>
            <a:fld id="{766C3AE1-C1FB-F640-B9E0-6F99C9C86179}" type="slidenum">
              <a:rPr lang="en-US" smtClean="0"/>
              <a:t>10</a:t>
            </a:fld>
            <a:endParaRPr lang="en-US"/>
          </a:p>
        </p:txBody>
      </p:sp>
    </p:spTree>
    <p:extLst>
      <p:ext uri="{BB962C8B-B14F-4D97-AF65-F5344CB8AC3E}">
        <p14:creationId xmlns:p14="http://schemas.microsoft.com/office/powerpoint/2010/main" val="1032006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9461EDB-74C7-4B4A-B2BC-29B18568A3B9}"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1390500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461EDB-74C7-4B4A-B2BC-29B18568A3B9}"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72644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461EDB-74C7-4B4A-B2BC-29B18568A3B9}"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1157803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461EDB-74C7-4B4A-B2BC-29B18568A3B9}"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240778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461EDB-74C7-4B4A-B2BC-29B18568A3B9}"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1980664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461EDB-74C7-4B4A-B2BC-29B18568A3B9}"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878087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461EDB-74C7-4B4A-B2BC-29B18568A3B9}" type="datetimeFigureOut">
              <a:rPr lang="en-US" smtClean="0"/>
              <a:t>12/9/2023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517242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461EDB-74C7-4B4A-B2BC-29B18568A3B9}" type="datetimeFigureOut">
              <a:rPr lang="en-US" smtClean="0"/>
              <a:t>12/9/2023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281785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461EDB-74C7-4B4A-B2BC-29B18568A3B9}" type="datetimeFigureOut">
              <a:rPr lang="en-US" smtClean="0"/>
              <a:t>12/9/2023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762666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461EDB-74C7-4B4A-B2BC-29B18568A3B9}"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1959678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461EDB-74C7-4B4A-B2BC-29B18568A3B9}"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690AF5-F0E2-1843-883D-64EA25DCD1C5}" type="slidenum">
              <a:rPr lang="en-US" smtClean="0"/>
              <a:t>‹#›</a:t>
            </a:fld>
            <a:endParaRPr lang="en-US"/>
          </a:p>
        </p:txBody>
      </p:sp>
    </p:spTree>
    <p:extLst>
      <p:ext uri="{BB962C8B-B14F-4D97-AF65-F5344CB8AC3E}">
        <p14:creationId xmlns:p14="http://schemas.microsoft.com/office/powerpoint/2010/main" val="364796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461EDB-74C7-4B4A-B2BC-29B18568A3B9}" type="datetimeFigureOut">
              <a:rPr lang="en-US" smtClean="0"/>
              <a:t>12/9/2023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690AF5-F0E2-1843-883D-64EA25DCD1C5}" type="slidenum">
              <a:rPr lang="en-US" smtClean="0"/>
              <a:t>‹#›</a:t>
            </a:fld>
            <a:endParaRPr lang="en-US"/>
          </a:p>
        </p:txBody>
      </p:sp>
    </p:spTree>
    <p:extLst>
      <p:ext uri="{BB962C8B-B14F-4D97-AF65-F5344CB8AC3E}">
        <p14:creationId xmlns:p14="http://schemas.microsoft.com/office/powerpoint/2010/main" val="18982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doi.org/10.1080/13607863.2018.1450833" TargetMode="External"/><Relationship Id="rId13" Type="http://schemas.openxmlformats.org/officeDocument/2006/relationships/hyperlink" Target="https://www.nice.org.uk/guidance/ph44/chapter/1-recommendations" TargetMode="External"/><Relationship Id="rId3" Type="http://schemas.openxmlformats.org/officeDocument/2006/relationships/hyperlink" Target="https://doi.org/10.1016/j.pcad.2023.02.008" TargetMode="External"/><Relationship Id="rId7" Type="http://schemas.openxmlformats.org/officeDocument/2006/relationships/hyperlink" Target="https://doi.org/10.3389/fpsyg.2020.00509" TargetMode="External"/><Relationship Id="rId12" Type="http://schemas.openxmlformats.org/officeDocument/2006/relationships/hyperlink" Target="https://doi.org/10.1016/S2215-366(20)30307-2" TargetMode="External"/><Relationship Id="rId2" Type="http://schemas.openxmlformats.org/officeDocument/2006/relationships/notesSlide" Target="../notesSlides/notesSlide12.xml"/><Relationship Id="rId16" Type="http://schemas.openxmlformats.org/officeDocument/2006/relationships/hyperlink" Target="https://doi.org/10.1146/annurev-med-060619-022943" TargetMode="External"/><Relationship Id="rId1" Type="http://schemas.openxmlformats.org/officeDocument/2006/relationships/slideLayout" Target="../slideLayouts/slideLayout2.xml"/><Relationship Id="rId6" Type="http://schemas.openxmlformats.org/officeDocument/2006/relationships/hyperlink" Target="https://doi.org/10.1177/1359105318772608" TargetMode="External"/><Relationship Id="rId11" Type="http://schemas.openxmlformats.org/officeDocument/2006/relationships/hyperlink" Target="https://doi.org/10.1146/annurev-publhealth040617-01362" TargetMode="External"/><Relationship Id="rId5" Type="http://schemas.openxmlformats.org/officeDocument/2006/relationships/hyperlink" Target="https://doi.org/10.3390/ijerph19116505" TargetMode="External"/><Relationship Id="rId15" Type="http://schemas.openxmlformats.org/officeDocument/2006/relationships/hyperlink" Target="https://doi.org/10.1038/s41598-021-89700-8" TargetMode="External"/><Relationship Id="rId10" Type="http://schemas.openxmlformats.org/officeDocument/2006/relationships/hyperlink" Target="http://dx.doi.org/10.15585/mmwr.mm7224a1" TargetMode="External"/><Relationship Id="rId4" Type="http://schemas.openxmlformats.org/officeDocument/2006/relationships/hyperlink" Target="https://doi.org/10.1016/j.amsu.2021.102634" TargetMode="External"/><Relationship Id="rId9" Type="http://schemas.openxmlformats.org/officeDocument/2006/relationships/hyperlink" Target="https://doi.org/10.2337/dc20-1639" TargetMode="External"/><Relationship Id="rId14" Type="http://schemas.openxmlformats.org/officeDocument/2006/relationships/hyperlink" Target="https://doi.org/10.1016/j.mhpa.2020.100359"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nicerecoomend/"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Implementation of NICE Guidelines for Exercise </a:t>
            </a:r>
            <a:r>
              <a:rPr lang="en-US" dirty="0" smtClean="0"/>
              <a:t>among Adults with Depression</a:t>
            </a:r>
            <a:endParaRPr lang="en-US" dirty="0"/>
          </a:p>
        </p:txBody>
      </p:sp>
      <p:sp>
        <p:nvSpPr>
          <p:cNvPr id="3" name="Subtitle 2"/>
          <p:cNvSpPr>
            <a:spLocks noGrp="1"/>
          </p:cNvSpPr>
          <p:nvPr>
            <p:ph type="subTitle" idx="1"/>
          </p:nvPr>
        </p:nvSpPr>
        <p:spPr/>
        <p:txBody>
          <a:bodyPr vert="horz" lIns="91440" tIns="45720" rIns="91440" bIns="45720" rtlCol="0" anchor="t">
            <a:normAutofit fontScale="77500" lnSpcReduction="20000"/>
          </a:bodyPr>
          <a:lstStyle/>
          <a:p>
            <a:r>
              <a:rPr lang="en-US" dirty="0"/>
              <a:t>Name and Credentials Here</a:t>
            </a:r>
          </a:p>
          <a:p>
            <a:r>
              <a:rPr lang="en-US" dirty="0"/>
              <a:t>NR706  Week 6 Practice Problem Analysis and Presentation Assignment</a:t>
            </a:r>
            <a:endParaRPr lang="en-US" dirty="0">
              <a:cs typeface="Calibri"/>
            </a:endParaRPr>
          </a:p>
          <a:p>
            <a:endParaRPr lang="en-US" dirty="0"/>
          </a:p>
          <a:p>
            <a:endParaRPr lang="en-US" dirty="0"/>
          </a:p>
          <a:p>
            <a:pPr algn="l"/>
            <a:r>
              <a:rPr lang="en-US" dirty="0"/>
              <a:t>Instructor’s Name Here</a:t>
            </a:r>
          </a:p>
        </p:txBody>
      </p:sp>
    </p:spTree>
    <p:extLst>
      <p:ext uri="{BB962C8B-B14F-4D97-AF65-F5344CB8AC3E}">
        <p14:creationId xmlns:p14="http://schemas.microsoft.com/office/powerpoint/2010/main" val="1227008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FC49C-D6A2-4647-B036-B2809C9AA5F2}"/>
              </a:ext>
            </a:extLst>
          </p:cNvPr>
          <p:cNvSpPr>
            <a:spLocks noGrp="1"/>
          </p:cNvSpPr>
          <p:nvPr>
            <p:ph type="title"/>
          </p:nvPr>
        </p:nvSpPr>
        <p:spPr>
          <a:xfrm>
            <a:off x="838200" y="0"/>
            <a:ext cx="10515600" cy="1325563"/>
          </a:xfrm>
        </p:spPr>
        <p:txBody>
          <a:bodyPr/>
          <a:lstStyle/>
          <a:p>
            <a:pPr algn="ctr"/>
            <a:r>
              <a:rPr lang="en-US" dirty="0"/>
              <a:t>Evidence-based Intervention</a:t>
            </a:r>
          </a:p>
        </p:txBody>
      </p:sp>
      <p:sp>
        <p:nvSpPr>
          <p:cNvPr id="3" name="Content Placeholder 2">
            <a:extLst>
              <a:ext uri="{FF2B5EF4-FFF2-40B4-BE49-F238E27FC236}">
                <a16:creationId xmlns:a16="http://schemas.microsoft.com/office/drawing/2014/main" id="{46B18E78-D921-4700-B3B3-296757AF80F6}"/>
              </a:ext>
            </a:extLst>
          </p:cNvPr>
          <p:cNvSpPr>
            <a:spLocks noGrp="1"/>
          </p:cNvSpPr>
          <p:nvPr>
            <p:ph idx="1"/>
          </p:nvPr>
        </p:nvSpPr>
        <p:spPr>
          <a:xfrm>
            <a:off x="545432" y="1171074"/>
            <a:ext cx="11085094" cy="5325979"/>
          </a:xfrm>
        </p:spPr>
        <p:txBody>
          <a:bodyPr vert="horz" lIns="91440" tIns="45720" rIns="91440" bIns="45720" rtlCol="0" anchor="t">
            <a:normAutofit/>
          </a:bodyPr>
          <a:lstStyle/>
          <a:p>
            <a:pPr marL="0" indent="0" algn="ctr">
              <a:buNone/>
            </a:pPr>
            <a:r>
              <a:rPr lang="en-US" sz="3200" b="1" dirty="0" smtClean="0"/>
              <a:t>Barriers</a:t>
            </a:r>
            <a:r>
              <a:rPr lang="en-US" sz="2600" dirty="0"/>
              <a:t> </a:t>
            </a:r>
            <a:endParaRPr lang="en-US" sz="2600" dirty="0">
              <a:cs typeface="Calibri" panose="020F0502020204030204"/>
            </a:endParaRPr>
          </a:p>
          <a:p>
            <a:r>
              <a:rPr lang="en-US" sz="2600" dirty="0" smtClean="0"/>
              <a:t>Insufficient training of the professionals delivering the intervention</a:t>
            </a:r>
          </a:p>
          <a:p>
            <a:r>
              <a:rPr lang="en-US" sz="2600" dirty="0" smtClean="0"/>
              <a:t>Lack of standardized protocols, leading to inconsistencies:</a:t>
            </a:r>
          </a:p>
          <a:p>
            <a:pPr lvl="1"/>
            <a:r>
              <a:rPr lang="en-US" dirty="0" smtClean="0"/>
              <a:t>Participant screening</a:t>
            </a:r>
          </a:p>
          <a:p>
            <a:pPr lvl="1"/>
            <a:r>
              <a:rPr lang="en-US" dirty="0" smtClean="0"/>
              <a:t>Exercise implementation</a:t>
            </a:r>
          </a:p>
          <a:p>
            <a:pPr lvl="1"/>
            <a:r>
              <a:rPr lang="en-US" dirty="0" smtClean="0"/>
              <a:t>Monitoring </a:t>
            </a:r>
          </a:p>
          <a:p>
            <a:r>
              <a:rPr lang="en-US" sz="2600" dirty="0" smtClean="0"/>
              <a:t>Participant non-adherence to the exercise progra</a:t>
            </a:r>
            <a:r>
              <a:rPr lang="en-US" sz="2600" dirty="0"/>
              <a:t>m</a:t>
            </a:r>
            <a:endParaRPr lang="en-US" sz="2600" dirty="0" smtClean="0"/>
          </a:p>
          <a:p>
            <a:r>
              <a:rPr lang="en-US" sz="2600" dirty="0" smtClean="0"/>
              <a:t>Inadequate communication and engagement among the implementers</a:t>
            </a:r>
          </a:p>
          <a:p>
            <a:r>
              <a:rPr lang="en-US" sz="2600" dirty="0" smtClean="0"/>
              <a:t>Resistance from staff or participants towards new exercise-based interventions</a:t>
            </a:r>
          </a:p>
          <a:p>
            <a:pPr marL="0" indent="0">
              <a:buNone/>
            </a:pPr>
            <a:endParaRPr lang="en-US" sz="2600" dirty="0"/>
          </a:p>
        </p:txBody>
      </p:sp>
    </p:spTree>
    <p:extLst>
      <p:ext uri="{BB962C8B-B14F-4D97-AF65-F5344CB8AC3E}">
        <p14:creationId xmlns:p14="http://schemas.microsoft.com/office/powerpoint/2010/main" val="571213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FC49C-D6A2-4647-B036-B2809C9AA5F2}"/>
              </a:ext>
            </a:extLst>
          </p:cNvPr>
          <p:cNvSpPr>
            <a:spLocks noGrp="1"/>
          </p:cNvSpPr>
          <p:nvPr>
            <p:ph type="title"/>
          </p:nvPr>
        </p:nvSpPr>
        <p:spPr>
          <a:xfrm>
            <a:off x="838200" y="0"/>
            <a:ext cx="10515600" cy="1325563"/>
          </a:xfrm>
        </p:spPr>
        <p:txBody>
          <a:bodyPr/>
          <a:lstStyle/>
          <a:p>
            <a:pPr algn="ctr"/>
            <a:r>
              <a:rPr lang="en-US" dirty="0"/>
              <a:t>Evidence-based Intervention</a:t>
            </a:r>
          </a:p>
        </p:txBody>
      </p:sp>
      <p:sp>
        <p:nvSpPr>
          <p:cNvPr id="3" name="Content Placeholder 2">
            <a:extLst>
              <a:ext uri="{FF2B5EF4-FFF2-40B4-BE49-F238E27FC236}">
                <a16:creationId xmlns:a16="http://schemas.microsoft.com/office/drawing/2014/main" id="{46B18E78-D921-4700-B3B3-296757AF80F6}"/>
              </a:ext>
            </a:extLst>
          </p:cNvPr>
          <p:cNvSpPr>
            <a:spLocks noGrp="1"/>
          </p:cNvSpPr>
          <p:nvPr>
            <p:ph idx="1"/>
          </p:nvPr>
        </p:nvSpPr>
        <p:spPr>
          <a:xfrm>
            <a:off x="545431" y="1171074"/>
            <a:ext cx="11438021" cy="5566610"/>
          </a:xfrm>
        </p:spPr>
        <p:txBody>
          <a:bodyPr vert="horz" lIns="91440" tIns="45720" rIns="91440" bIns="45720" rtlCol="0" anchor="t">
            <a:normAutofit/>
          </a:bodyPr>
          <a:lstStyle/>
          <a:p>
            <a:pPr marL="0" indent="0" algn="ctr">
              <a:buNone/>
            </a:pPr>
            <a:r>
              <a:rPr lang="en-US" sz="3200" b="1" dirty="0" smtClean="0"/>
              <a:t>Feasibility</a:t>
            </a:r>
            <a:r>
              <a:rPr lang="en-US" sz="2600" dirty="0"/>
              <a:t> </a:t>
            </a:r>
            <a:endParaRPr lang="en-US" sz="2600" dirty="0">
              <a:cs typeface="Calibri" panose="020F0502020204030204"/>
            </a:endParaRPr>
          </a:p>
          <a:p>
            <a:r>
              <a:rPr lang="en-US" sz="2600" dirty="0" smtClean="0"/>
              <a:t>Evidential support for the intervention</a:t>
            </a:r>
          </a:p>
          <a:p>
            <a:pPr lvl="1"/>
            <a:r>
              <a:rPr lang="en-US" dirty="0" smtClean="0"/>
              <a:t>Endorsement of exercise in guidelines (NICE, 2013) </a:t>
            </a:r>
          </a:p>
          <a:p>
            <a:pPr lvl="1"/>
            <a:r>
              <a:rPr lang="en-US" dirty="0" smtClean="0"/>
              <a:t>Research supporting it (Herbert et al., 2020; Hernandez et al., 2019; </a:t>
            </a:r>
            <a:r>
              <a:rPr lang="en-US" dirty="0"/>
              <a:t>N</a:t>
            </a:r>
            <a:r>
              <a:rPr lang="en-US" dirty="0" smtClean="0"/>
              <a:t>eil et al., 2020)</a:t>
            </a:r>
            <a:endParaRPr lang="en-US" sz="2200" dirty="0" smtClean="0"/>
          </a:p>
          <a:p>
            <a:r>
              <a:rPr lang="en-US" sz="2600" dirty="0" smtClean="0"/>
              <a:t>Availability of resources</a:t>
            </a:r>
          </a:p>
          <a:p>
            <a:pPr lvl="1"/>
            <a:r>
              <a:rPr lang="en-US" dirty="0" smtClean="0"/>
              <a:t>Implementation site has suitable exercise facilities</a:t>
            </a:r>
          </a:p>
          <a:p>
            <a:pPr lvl="1"/>
            <a:r>
              <a:rPr lang="en-US" dirty="0" smtClean="0"/>
              <a:t>Qualified clinicians who can guide and monitor the program</a:t>
            </a:r>
          </a:p>
          <a:p>
            <a:r>
              <a:rPr lang="en-US" sz="2600" dirty="0" smtClean="0"/>
              <a:t>Financial viability</a:t>
            </a:r>
          </a:p>
          <a:p>
            <a:pPr lvl="1"/>
            <a:r>
              <a:rPr lang="en-US" dirty="0" smtClean="0"/>
              <a:t>Evidence supporting the cost-effectiveness of exercise (</a:t>
            </a:r>
            <a:r>
              <a:rPr lang="en-US" dirty="0" err="1" smtClean="0"/>
              <a:t>Kuo</a:t>
            </a:r>
            <a:r>
              <a:rPr lang="en-US" dirty="0" smtClean="0"/>
              <a:t> et al., 2021) </a:t>
            </a:r>
          </a:p>
          <a:p>
            <a:r>
              <a:rPr lang="en-US" sz="2600" dirty="0" smtClean="0"/>
              <a:t>Integration with existing practices</a:t>
            </a:r>
          </a:p>
          <a:p>
            <a:pPr lvl="1"/>
            <a:r>
              <a:rPr lang="en-US" dirty="0" smtClean="0"/>
              <a:t>Exercise can be integrated into existing services or programs with ease (</a:t>
            </a:r>
            <a:r>
              <a:rPr lang="en-US" dirty="0" err="1" smtClean="0"/>
              <a:t>Bl</a:t>
            </a:r>
            <a:r>
              <a:rPr lang="en-US" dirty="0" err="1" smtClean="0"/>
              <a:t>umental</a:t>
            </a:r>
            <a:r>
              <a:rPr lang="en-US" dirty="0" smtClean="0"/>
              <a:t> &amp; </a:t>
            </a:r>
            <a:r>
              <a:rPr lang="en-US" dirty="0" err="1" smtClean="0"/>
              <a:t>Rozanski</a:t>
            </a:r>
            <a:r>
              <a:rPr lang="en-US" dirty="0" smtClean="0"/>
              <a:t>, 2023; Smith &amp; </a:t>
            </a:r>
            <a:r>
              <a:rPr lang="en-US" dirty="0" err="1" smtClean="0"/>
              <a:t>Merwin</a:t>
            </a:r>
            <a:r>
              <a:rPr lang="en-US" dirty="0" smtClean="0"/>
              <a:t>, 2020) </a:t>
            </a:r>
            <a:endParaRPr lang="en-US" dirty="0"/>
          </a:p>
        </p:txBody>
      </p:sp>
    </p:spTree>
    <p:extLst>
      <p:ext uri="{BB962C8B-B14F-4D97-AF65-F5344CB8AC3E}">
        <p14:creationId xmlns:p14="http://schemas.microsoft.com/office/powerpoint/2010/main" val="2416036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493"/>
            <a:ext cx="10515600" cy="1325563"/>
          </a:xfrm>
        </p:spPr>
        <p:txBody>
          <a:bodyPr/>
          <a:lstStyle/>
          <a:p>
            <a:pPr algn="ctr"/>
            <a:r>
              <a:rPr lang="en-US" dirty="0"/>
              <a:t>Conclusion</a:t>
            </a:r>
          </a:p>
        </p:txBody>
      </p:sp>
      <p:sp>
        <p:nvSpPr>
          <p:cNvPr id="3" name="Content Placeholder 2"/>
          <p:cNvSpPr>
            <a:spLocks noGrp="1"/>
          </p:cNvSpPr>
          <p:nvPr>
            <p:ph idx="1"/>
          </p:nvPr>
        </p:nvSpPr>
        <p:spPr>
          <a:xfrm>
            <a:off x="838200" y="1450056"/>
            <a:ext cx="10515600" cy="4726907"/>
          </a:xfrm>
        </p:spPr>
        <p:txBody>
          <a:bodyPr vert="horz" lIns="91440" tIns="45720" rIns="91440" bIns="45720" rtlCol="0" anchor="t">
            <a:normAutofit/>
          </a:bodyPr>
          <a:lstStyle/>
          <a:p>
            <a:pPr marL="457200" lvl="2" indent="-457200">
              <a:buFont typeface="Arial" panose="020B0604020202020204" pitchFamily="34" charset="0"/>
              <a:buChar char="•"/>
            </a:pPr>
            <a:r>
              <a:rPr lang="en-US" sz="2800" dirty="0" smtClean="0"/>
              <a:t>Depression has debilitating effects on individuals</a:t>
            </a:r>
          </a:p>
          <a:p>
            <a:pPr marL="457200" lvl="2" indent="-457200">
              <a:buFont typeface="Arial" panose="020B0604020202020204" pitchFamily="34" charset="0"/>
              <a:buChar char="•"/>
            </a:pPr>
            <a:r>
              <a:rPr lang="en-US" sz="2800" dirty="0" smtClean="0"/>
              <a:t>The prevalence remains high in the US</a:t>
            </a:r>
          </a:p>
          <a:p>
            <a:pPr marL="457200" lvl="2" indent="-457200">
              <a:buFont typeface="Arial" panose="020B0604020202020204" pitchFamily="34" charset="0"/>
              <a:buChar char="•"/>
            </a:pPr>
            <a:r>
              <a:rPr lang="en-US" sz="2800" dirty="0" smtClean="0"/>
              <a:t>Implementing an exercise program could address depressive symptoms</a:t>
            </a:r>
          </a:p>
          <a:p>
            <a:pPr marL="457200" lvl="2" indent="-457200">
              <a:buFont typeface="Arial" panose="020B0604020202020204" pitchFamily="34" charset="0"/>
              <a:buChar char="•"/>
            </a:pPr>
            <a:r>
              <a:rPr lang="en-US" sz="2800" dirty="0" smtClean="0"/>
              <a:t>Focus on people involved and methods used essential to success</a:t>
            </a:r>
          </a:p>
          <a:p>
            <a:pPr marL="914400" lvl="3" indent="-457200">
              <a:buFont typeface="Arial" panose="020B0604020202020204" pitchFamily="34" charset="0"/>
              <a:buChar char="•"/>
            </a:pPr>
            <a:r>
              <a:rPr lang="en-US" sz="2600" dirty="0" smtClean="0"/>
              <a:t>A</a:t>
            </a:r>
            <a:r>
              <a:rPr lang="en-US" sz="2600" dirty="0" smtClean="0"/>
              <a:t>dequate training for people involved </a:t>
            </a:r>
          </a:p>
          <a:p>
            <a:pPr marL="914400" lvl="3" indent="-457200">
              <a:buFont typeface="Arial" panose="020B0604020202020204" pitchFamily="34" charset="0"/>
              <a:buChar char="•"/>
            </a:pPr>
            <a:r>
              <a:rPr lang="en-US" sz="2600" dirty="0" smtClean="0"/>
              <a:t>Standardized protocols to address risks in methods </a:t>
            </a:r>
            <a:r>
              <a:rPr lang="en-US" sz="2600" dirty="0" smtClean="0"/>
              <a:t>used</a:t>
            </a:r>
            <a:endParaRPr lang="en-US" sz="2600" dirty="0"/>
          </a:p>
          <a:p>
            <a:pPr marL="457200" lvl="2" indent="-457200">
              <a:buFont typeface="Arial" panose="020B0604020202020204" pitchFamily="34" charset="0"/>
              <a:buChar char="•"/>
            </a:pPr>
            <a:r>
              <a:rPr lang="en-US" sz="2800" dirty="0" smtClean="0">
                <a:cs typeface="Calibri" panose="020F0502020204030204"/>
              </a:rPr>
              <a:t>A focused and holistic approach to implementation required</a:t>
            </a:r>
          </a:p>
          <a:p>
            <a:pPr marL="457200" lvl="2" indent="-457200">
              <a:buFont typeface="Arial" panose="020B0604020202020204" pitchFamily="34" charset="0"/>
              <a:buChar char="•"/>
            </a:pPr>
            <a:r>
              <a:rPr lang="en-US" sz="2800" dirty="0" smtClean="0">
                <a:cs typeface="Calibri" panose="020F0502020204030204"/>
              </a:rPr>
              <a:t>Barriers should be addressed to minimize potential risks</a:t>
            </a:r>
            <a:endParaRPr lang="en-US" sz="2800" dirty="0">
              <a:cs typeface="Calibri" panose="020F0502020204030204"/>
            </a:endParaRPr>
          </a:p>
          <a:p>
            <a:endParaRPr lang="en-US" sz="2000" dirty="0"/>
          </a:p>
        </p:txBody>
      </p:sp>
    </p:spTree>
    <p:extLst>
      <p:ext uri="{BB962C8B-B14F-4D97-AF65-F5344CB8AC3E}">
        <p14:creationId xmlns:p14="http://schemas.microsoft.com/office/powerpoint/2010/main" val="1120488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326"/>
            <a:ext cx="10515600" cy="1062622"/>
          </a:xfrm>
        </p:spPr>
        <p:txBody>
          <a:bodyPr/>
          <a:lstStyle/>
          <a:p>
            <a:pPr algn="ctr"/>
            <a:r>
              <a:rPr lang="en-US" dirty="0"/>
              <a:t>References</a:t>
            </a:r>
          </a:p>
        </p:txBody>
      </p:sp>
      <p:sp>
        <p:nvSpPr>
          <p:cNvPr id="3" name="Content Placeholder 2"/>
          <p:cNvSpPr>
            <a:spLocks noGrp="1"/>
          </p:cNvSpPr>
          <p:nvPr>
            <p:ph idx="1"/>
          </p:nvPr>
        </p:nvSpPr>
        <p:spPr>
          <a:xfrm>
            <a:off x="838199" y="1122948"/>
            <a:ext cx="10952747" cy="5534526"/>
          </a:xfrm>
        </p:spPr>
        <p:txBody>
          <a:bodyPr vert="horz" lIns="91440" tIns="45720" rIns="91440" bIns="45720" rtlCol="0" anchor="t">
            <a:normAutofit fontScale="40000" lnSpcReduction="20000"/>
          </a:bodyPr>
          <a:lstStyle/>
          <a:p>
            <a:r>
              <a:rPr lang="en-US" dirty="0"/>
              <a:t>Blumenthal, J. A., &amp; </a:t>
            </a:r>
            <a:r>
              <a:rPr lang="en-US" dirty="0" err="1"/>
              <a:t>Rozanski</a:t>
            </a:r>
            <a:r>
              <a:rPr lang="en-US" dirty="0"/>
              <a:t>, A. (2023). Exercise as a therapeutic modality for the prevention and treatment of depression. </a:t>
            </a:r>
            <a:r>
              <a:rPr lang="en-US" i="1" dirty="0"/>
              <a:t>Progress in Cardiovascular Diseases</a:t>
            </a:r>
            <a:r>
              <a:rPr lang="en-US" dirty="0"/>
              <a:t>, </a:t>
            </a:r>
            <a:r>
              <a:rPr lang="en-US" i="1" dirty="0"/>
              <a:t>77</a:t>
            </a:r>
            <a:r>
              <a:rPr lang="en-US" dirty="0"/>
              <a:t>, 50. </a:t>
            </a:r>
            <a:r>
              <a:rPr lang="en-US" u="sng" dirty="0">
                <a:hlinkClick r:id="rId3"/>
              </a:rPr>
              <a:t>https://doi.org/10.1016/j.pcad.2023.02.008</a:t>
            </a:r>
            <a:r>
              <a:rPr lang="en-US" dirty="0"/>
              <a:t> </a:t>
            </a:r>
          </a:p>
          <a:p>
            <a:r>
              <a:rPr lang="en-GB" dirty="0" err="1"/>
              <a:t>Chekole</a:t>
            </a:r>
            <a:r>
              <a:rPr lang="en-GB" dirty="0"/>
              <a:t>, Y. A., &amp; Abate, S. M. (2021). Global prevalence and determinants of mental health disorders during the COVID-19 pandemic: A systematic review and meta-analysis. </a:t>
            </a:r>
            <a:r>
              <a:rPr lang="en-GB" i="1" dirty="0"/>
              <a:t>Annals of Medicine and Surgery</a:t>
            </a:r>
            <a:r>
              <a:rPr lang="en-GB" dirty="0"/>
              <a:t>, </a:t>
            </a:r>
            <a:r>
              <a:rPr lang="en-GB" i="1" dirty="0"/>
              <a:t>68</a:t>
            </a:r>
            <a:r>
              <a:rPr lang="en-GB" dirty="0"/>
              <a:t>. </a:t>
            </a:r>
            <a:r>
              <a:rPr lang="en-GB" u="sng" dirty="0">
                <a:hlinkClick r:id="rId4"/>
              </a:rPr>
              <a:t>https://doi.org/10.1016/j.amsu.2021.102634</a:t>
            </a:r>
            <a:r>
              <a:rPr lang="en-GB" dirty="0"/>
              <a:t> </a:t>
            </a:r>
            <a:endParaRPr lang="en-US" sz="2000" dirty="0"/>
          </a:p>
          <a:p>
            <a:r>
              <a:rPr lang="en-US" dirty="0" err="1"/>
              <a:t>Gianfredi</a:t>
            </a:r>
            <a:r>
              <a:rPr lang="en-US" dirty="0"/>
              <a:t>, V., Ferrara, P., </a:t>
            </a:r>
            <a:r>
              <a:rPr lang="en-US" dirty="0" err="1"/>
              <a:t>Pennisi</a:t>
            </a:r>
            <a:r>
              <a:rPr lang="en-US" dirty="0"/>
              <a:t>, F., </a:t>
            </a:r>
            <a:r>
              <a:rPr lang="en-US" dirty="0" err="1"/>
              <a:t>Casu</a:t>
            </a:r>
            <a:r>
              <a:rPr lang="en-US" dirty="0"/>
              <a:t>, G., </a:t>
            </a:r>
            <a:r>
              <a:rPr lang="en-US" dirty="0" err="1"/>
              <a:t>Amerio</a:t>
            </a:r>
            <a:r>
              <a:rPr lang="en-US" dirty="0"/>
              <a:t>, A., </a:t>
            </a:r>
            <a:r>
              <a:rPr lang="en-US" dirty="0" err="1"/>
              <a:t>Odone</a:t>
            </a:r>
            <a:r>
              <a:rPr lang="en-US" dirty="0"/>
              <a:t>, A., </a:t>
            </a:r>
            <a:r>
              <a:rPr lang="en-US" dirty="0" err="1"/>
              <a:t>Nucci</a:t>
            </a:r>
            <a:r>
              <a:rPr lang="en-US" dirty="0"/>
              <a:t>, D., &amp; </a:t>
            </a:r>
            <a:r>
              <a:rPr lang="en-US" dirty="0" err="1"/>
              <a:t>Dinu</a:t>
            </a:r>
            <a:r>
              <a:rPr lang="en-US" dirty="0"/>
              <a:t>, M. (2022). Association between daily pattern of physical activity and depression: A systematic review. </a:t>
            </a:r>
            <a:r>
              <a:rPr lang="en-US" i="1" dirty="0"/>
              <a:t>International Journal of Environmental Research and Public Health</a:t>
            </a:r>
            <a:r>
              <a:rPr lang="en-US" dirty="0"/>
              <a:t>, </a:t>
            </a:r>
            <a:r>
              <a:rPr lang="en-US" i="1" dirty="0"/>
              <a:t>19</a:t>
            </a:r>
            <a:r>
              <a:rPr lang="en-US" dirty="0"/>
              <a:t>(11). </a:t>
            </a:r>
            <a:r>
              <a:rPr lang="en-US" u="sng" dirty="0">
                <a:hlinkClick r:id="rId5"/>
              </a:rPr>
              <a:t>https://doi.org/10.3390/ijerph19116505</a:t>
            </a:r>
            <a:r>
              <a:rPr lang="en-US" dirty="0"/>
              <a:t> </a:t>
            </a:r>
          </a:p>
          <a:p>
            <a:r>
              <a:rPr lang="en-GB" dirty="0"/>
              <a:t>Goldstein, E., </a:t>
            </a:r>
            <a:r>
              <a:rPr lang="en-GB" dirty="0" err="1"/>
              <a:t>Topitzes</a:t>
            </a:r>
            <a:r>
              <a:rPr lang="en-GB" dirty="0"/>
              <a:t>, J., Brown, R. L., &amp; Barrett, B. (2018). Mediational pathways of meditation and exercise on mental health and perceived stress: A randomized controlled trial. </a:t>
            </a:r>
            <a:r>
              <a:rPr lang="en-GB" i="1" dirty="0"/>
              <a:t>Journal of Health Psychology</a:t>
            </a:r>
            <a:r>
              <a:rPr lang="en-GB" dirty="0"/>
              <a:t>, </a:t>
            </a:r>
            <a:r>
              <a:rPr lang="en-GB" i="1" dirty="0"/>
              <a:t>25</a:t>
            </a:r>
            <a:r>
              <a:rPr lang="en-GB" dirty="0"/>
              <a:t>(12), 1816-1830. </a:t>
            </a:r>
            <a:r>
              <a:rPr lang="en-GB" u="sng" dirty="0">
                <a:hlinkClick r:id="rId6"/>
              </a:rPr>
              <a:t>https://doi.org/10.1177/1359105318772608</a:t>
            </a:r>
            <a:r>
              <a:rPr lang="en-GB" dirty="0"/>
              <a:t> </a:t>
            </a:r>
            <a:endParaRPr lang="en-US" dirty="0"/>
          </a:p>
          <a:p>
            <a:r>
              <a:rPr lang="en-GB" dirty="0"/>
              <a:t>Herbert, C., </a:t>
            </a:r>
            <a:r>
              <a:rPr lang="en-GB" dirty="0" err="1"/>
              <a:t>Meixner</a:t>
            </a:r>
            <a:r>
              <a:rPr lang="en-GB" dirty="0"/>
              <a:t>, F., </a:t>
            </a:r>
            <a:r>
              <a:rPr lang="en-GB" dirty="0" err="1"/>
              <a:t>Wiebking</a:t>
            </a:r>
            <a:r>
              <a:rPr lang="en-GB" dirty="0"/>
              <a:t>, C., &amp; </a:t>
            </a:r>
            <a:r>
              <a:rPr lang="en-GB" dirty="0" err="1"/>
              <a:t>Gilg</a:t>
            </a:r>
            <a:r>
              <a:rPr lang="en-GB" dirty="0"/>
              <a:t>, V. (2020). Regular physical activity, short-term exercise, mental health, and wellbeing among university students: The results of an online and a laboratory study. </a:t>
            </a:r>
            <a:r>
              <a:rPr lang="en-GB" i="1" dirty="0"/>
              <a:t>Frontiers in Psychology</a:t>
            </a:r>
            <a:r>
              <a:rPr lang="en-GB" dirty="0"/>
              <a:t>, </a:t>
            </a:r>
            <a:r>
              <a:rPr lang="en-GB" i="1" dirty="0"/>
              <a:t>11</a:t>
            </a:r>
            <a:r>
              <a:rPr lang="en-GB" dirty="0"/>
              <a:t>(509), 1-23. </a:t>
            </a:r>
            <a:r>
              <a:rPr lang="en-GB" u="sng" dirty="0">
                <a:hlinkClick r:id="rId7"/>
              </a:rPr>
              <a:t>https://doi.org/10.3389/fpsyg.2020.00509</a:t>
            </a:r>
            <a:r>
              <a:rPr lang="en-GB" dirty="0"/>
              <a:t> </a:t>
            </a:r>
            <a:endParaRPr lang="en-US" dirty="0"/>
          </a:p>
          <a:p>
            <a:r>
              <a:rPr lang="en-GB" dirty="0"/>
              <a:t>Hernandez, R., </a:t>
            </a:r>
            <a:r>
              <a:rPr lang="en-GB" dirty="0" err="1"/>
              <a:t>Drumond</a:t>
            </a:r>
            <a:r>
              <a:rPr lang="en-GB" dirty="0"/>
              <a:t> Andrade, F. C., </a:t>
            </a:r>
            <a:r>
              <a:rPr lang="en-GB" dirty="0" err="1"/>
              <a:t>Piedra</a:t>
            </a:r>
            <a:r>
              <a:rPr lang="en-GB" dirty="0"/>
              <a:t>, L. M., Tabb, K. M., Xu, S., &amp; </a:t>
            </a:r>
            <a:r>
              <a:rPr lang="en-GB" dirty="0" err="1"/>
              <a:t>Sarkisian</a:t>
            </a:r>
            <a:r>
              <a:rPr lang="en-GB" dirty="0"/>
              <a:t>, C. (2019). The Impact of exercise on depressive symptoms in older Hispanic/Latino adults: Results from the “¡</a:t>
            </a:r>
            <a:r>
              <a:rPr lang="en-GB" dirty="0" err="1"/>
              <a:t>Caminemos</a:t>
            </a:r>
            <a:r>
              <a:rPr lang="en-GB" dirty="0"/>
              <a:t>!” Study. </a:t>
            </a:r>
            <a:r>
              <a:rPr lang="en-GB" i="1" dirty="0"/>
              <a:t>Aging &amp; mental health</a:t>
            </a:r>
            <a:r>
              <a:rPr lang="en-GB" dirty="0"/>
              <a:t>, </a:t>
            </a:r>
            <a:r>
              <a:rPr lang="en-GB" i="1" dirty="0"/>
              <a:t>23</a:t>
            </a:r>
            <a:r>
              <a:rPr lang="en-GB" dirty="0"/>
              <a:t>(6), 680. </a:t>
            </a:r>
            <a:r>
              <a:rPr lang="en-GB" u="sng" dirty="0">
                <a:hlinkClick r:id="rId8"/>
              </a:rPr>
              <a:t>https://doi.org/10.1080/13607863.2018.1450833</a:t>
            </a:r>
            <a:r>
              <a:rPr lang="en-GB" dirty="0"/>
              <a:t> </a:t>
            </a:r>
            <a:endParaRPr lang="en-US" dirty="0"/>
          </a:p>
          <a:p>
            <a:r>
              <a:rPr lang="en-US" dirty="0" err="1"/>
              <a:t>Kuo</a:t>
            </a:r>
            <a:r>
              <a:rPr lang="en-US" dirty="0"/>
              <a:t>, S., Ye, W., </a:t>
            </a:r>
            <a:r>
              <a:rPr lang="en-US" dirty="0" err="1"/>
              <a:t>Saha</a:t>
            </a:r>
            <a:r>
              <a:rPr lang="en-US" dirty="0"/>
              <a:t>, C., </a:t>
            </a:r>
            <a:r>
              <a:rPr lang="en-US" dirty="0" err="1"/>
              <a:t>Shubrook</a:t>
            </a:r>
            <a:r>
              <a:rPr lang="en-US" dirty="0"/>
              <a:t>, J. H., Pillay, Y., Mather, K. J., &amp; Herman, W. H. (2021). Cost-effectiveness of community-based depression interventions for rural and urban adults with type 2 diabetes: Projections from program ACTIVE (Adults Coming Together to Increase Vital Exercise) II. </a:t>
            </a:r>
            <a:r>
              <a:rPr lang="en-US" i="1" dirty="0"/>
              <a:t>Diabetes Care</a:t>
            </a:r>
            <a:r>
              <a:rPr lang="en-US" dirty="0"/>
              <a:t>, </a:t>
            </a:r>
            <a:r>
              <a:rPr lang="en-US" i="1" dirty="0"/>
              <a:t>44</a:t>
            </a:r>
            <a:r>
              <a:rPr lang="en-US" dirty="0"/>
              <a:t>(4), 874-882. </a:t>
            </a:r>
            <a:r>
              <a:rPr lang="en-US" u="sng" dirty="0">
                <a:hlinkClick r:id="rId9"/>
              </a:rPr>
              <a:t>https://doi.org/10.2337/dc20-1639</a:t>
            </a:r>
            <a:r>
              <a:rPr lang="en-US" dirty="0"/>
              <a:t> </a:t>
            </a:r>
          </a:p>
          <a:p>
            <a:r>
              <a:rPr lang="en-GB" dirty="0"/>
              <a:t>Lee, B., Wang, Y., Carlson, S., </a:t>
            </a:r>
            <a:r>
              <a:rPr lang="en-GB" dirty="0" err="1"/>
              <a:t>Greenlund</a:t>
            </a:r>
            <a:r>
              <a:rPr lang="en-GB" dirty="0"/>
              <a:t>, K., Lu, H., Liu, Y., Croft. J., Eke, P., Town, M., &amp; Thomas, C. (2023). National, state-level, and county-level prevalence estimates of adults aged≥ 18 years self-reporting a lifetime diagnosis of depression—United States, 2020. </a:t>
            </a:r>
            <a:r>
              <a:rPr lang="en-GB" i="1" dirty="0"/>
              <a:t>MMWR. Morbidity and Mortality Weekly Report</a:t>
            </a:r>
            <a:r>
              <a:rPr lang="en-GB" dirty="0"/>
              <a:t>, </a:t>
            </a:r>
            <a:r>
              <a:rPr lang="en-GB" i="1" dirty="0"/>
              <a:t>72</a:t>
            </a:r>
            <a:r>
              <a:rPr lang="en-GB" dirty="0"/>
              <a:t>(24), 644-650. </a:t>
            </a:r>
            <a:r>
              <a:rPr lang="en-GB" u="sng" dirty="0">
                <a:hlinkClick r:id="rId10"/>
              </a:rPr>
              <a:t>http://dx.doi.org/10.15585/mmwr.mm7224a1</a:t>
            </a:r>
            <a:r>
              <a:rPr lang="en-GB" dirty="0"/>
              <a:t> </a:t>
            </a:r>
            <a:endParaRPr lang="en-US" dirty="0"/>
          </a:p>
          <a:p>
            <a:r>
              <a:rPr lang="en-GB" dirty="0"/>
              <a:t>McDaid, D., Park, A. L., &amp; </a:t>
            </a:r>
            <a:r>
              <a:rPr lang="en-GB" dirty="0" err="1"/>
              <a:t>Wahlbeck</a:t>
            </a:r>
            <a:r>
              <a:rPr lang="en-GB" dirty="0"/>
              <a:t>, K. (2019). The economic case for the prevention of mental illness. </a:t>
            </a:r>
            <a:r>
              <a:rPr lang="en-GB" i="1" dirty="0"/>
              <a:t>Annual Review of Public Health</a:t>
            </a:r>
            <a:r>
              <a:rPr lang="en-GB" dirty="0"/>
              <a:t>, </a:t>
            </a:r>
            <a:r>
              <a:rPr lang="en-GB" i="1" dirty="0"/>
              <a:t>40</a:t>
            </a:r>
            <a:r>
              <a:rPr lang="en-GB" dirty="0"/>
              <a:t>, 373-389. </a:t>
            </a:r>
            <a:r>
              <a:rPr lang="en-GB" u="sng" dirty="0">
                <a:hlinkClick r:id="rId11"/>
              </a:rPr>
              <a:t>https://doi.org/10.1146/annurev-publhealth040617-01362</a:t>
            </a:r>
            <a:endParaRPr lang="en-US" dirty="0"/>
          </a:p>
          <a:p>
            <a:r>
              <a:rPr lang="en-GB" dirty="0"/>
              <a:t>Moreno, C., </a:t>
            </a:r>
            <a:r>
              <a:rPr lang="en-GB" dirty="0" err="1"/>
              <a:t>Wykes</a:t>
            </a:r>
            <a:r>
              <a:rPr lang="en-GB" dirty="0"/>
              <a:t>, T., </a:t>
            </a:r>
            <a:r>
              <a:rPr lang="en-GB" dirty="0" err="1"/>
              <a:t>Galderisi</a:t>
            </a:r>
            <a:r>
              <a:rPr lang="en-GB" dirty="0"/>
              <a:t>, S., </a:t>
            </a:r>
            <a:r>
              <a:rPr lang="en-GB" dirty="0" err="1"/>
              <a:t>Nordentoft</a:t>
            </a:r>
            <a:r>
              <a:rPr lang="en-GB" dirty="0"/>
              <a:t>, M., Crossley, N., Jones, N., ... &amp; </a:t>
            </a:r>
            <a:r>
              <a:rPr lang="en-GB" dirty="0" err="1"/>
              <a:t>Arango</a:t>
            </a:r>
            <a:r>
              <a:rPr lang="en-GB" dirty="0"/>
              <a:t>, C. (2020). How mental health care should change as a consequence of the COVID-19 pandemic. </a:t>
            </a:r>
            <a:r>
              <a:rPr lang="en-GB" i="1" dirty="0"/>
              <a:t>The Lancet Psychiatry</a:t>
            </a:r>
            <a:r>
              <a:rPr lang="en-GB" dirty="0"/>
              <a:t>, </a:t>
            </a:r>
            <a:r>
              <a:rPr lang="en-GB" i="1" dirty="0"/>
              <a:t>7</a:t>
            </a:r>
            <a:r>
              <a:rPr lang="en-GB" dirty="0"/>
              <a:t>(9), 813-824. </a:t>
            </a:r>
            <a:r>
              <a:rPr lang="en-GB" u="sng" dirty="0">
                <a:hlinkClick r:id="rId12"/>
              </a:rPr>
              <a:t>https://doi.org/10.1016/S2215-366(20)30307-2</a:t>
            </a:r>
            <a:r>
              <a:rPr lang="en-GB" dirty="0"/>
              <a:t> </a:t>
            </a:r>
            <a:endParaRPr lang="en-US" dirty="0"/>
          </a:p>
          <a:p>
            <a:r>
              <a:rPr lang="en-US" dirty="0"/>
              <a:t>National Institute for Health and Care Excellence. (2013). </a:t>
            </a:r>
            <a:r>
              <a:rPr lang="en-US" i="1" dirty="0"/>
              <a:t>Physical activity: Brief advice for adults in primary care, Public Health Guideline PH44</a:t>
            </a:r>
            <a:r>
              <a:rPr lang="en-US" dirty="0"/>
              <a:t>. </a:t>
            </a:r>
            <a:r>
              <a:rPr lang="en-US" u="sng" dirty="0">
                <a:hlinkClick r:id="rId13"/>
              </a:rPr>
              <a:t>https://www.nice.org.uk/guidance/ph44/chapter/1-recommendations</a:t>
            </a:r>
            <a:r>
              <a:rPr lang="en-US" dirty="0"/>
              <a:t> </a:t>
            </a:r>
          </a:p>
          <a:p>
            <a:r>
              <a:rPr lang="en-GB" dirty="0"/>
              <a:t>Neill, R. D., Lloyd, K., Best, P., &amp; Tully, M. A. (2020). The effects of interventions with physical activity components on adolescent mental health: Systematic review and meta-analysis. </a:t>
            </a:r>
            <a:r>
              <a:rPr lang="en-GB" i="1" dirty="0"/>
              <a:t>Mental Health and Physical Activity</a:t>
            </a:r>
            <a:r>
              <a:rPr lang="en-GB" dirty="0"/>
              <a:t>, </a:t>
            </a:r>
            <a:r>
              <a:rPr lang="en-GB" i="1" dirty="0"/>
              <a:t>19</a:t>
            </a:r>
            <a:r>
              <a:rPr lang="en-GB" dirty="0"/>
              <a:t>, 100359. </a:t>
            </a:r>
            <a:r>
              <a:rPr lang="en-GB" u="sng" dirty="0">
                <a:hlinkClick r:id="rId14"/>
              </a:rPr>
              <a:t>https://doi.org/10.1016/j.mhpa.2020.100359</a:t>
            </a:r>
            <a:r>
              <a:rPr lang="en-GB" dirty="0"/>
              <a:t> </a:t>
            </a:r>
            <a:endParaRPr lang="en-US" dirty="0"/>
          </a:p>
          <a:p>
            <a:r>
              <a:rPr lang="en-GB" dirty="0" err="1"/>
              <a:t>Nochaiwong</a:t>
            </a:r>
            <a:r>
              <a:rPr lang="en-GB" dirty="0"/>
              <a:t>, S., </a:t>
            </a:r>
            <a:r>
              <a:rPr lang="en-GB" dirty="0" err="1"/>
              <a:t>Ruengorn</a:t>
            </a:r>
            <a:r>
              <a:rPr lang="en-GB" dirty="0"/>
              <a:t>, C., </a:t>
            </a:r>
            <a:r>
              <a:rPr lang="en-GB" dirty="0" err="1"/>
              <a:t>Thavorn</a:t>
            </a:r>
            <a:r>
              <a:rPr lang="en-GB" dirty="0"/>
              <a:t>, K., Hutton, B., </a:t>
            </a:r>
            <a:r>
              <a:rPr lang="en-GB" dirty="0" err="1"/>
              <a:t>Awiphan</a:t>
            </a:r>
            <a:r>
              <a:rPr lang="en-GB" dirty="0"/>
              <a:t>, R., </a:t>
            </a:r>
            <a:r>
              <a:rPr lang="en-GB" dirty="0" err="1"/>
              <a:t>Phosuya</a:t>
            </a:r>
            <a:r>
              <a:rPr lang="en-GB" dirty="0"/>
              <a:t>, C., </a:t>
            </a:r>
            <a:r>
              <a:rPr lang="en-GB" dirty="0" err="1"/>
              <a:t>Ruanta</a:t>
            </a:r>
            <a:r>
              <a:rPr lang="en-GB" dirty="0"/>
              <a:t>, Y., </a:t>
            </a:r>
            <a:r>
              <a:rPr lang="en-GB" dirty="0" err="1"/>
              <a:t>Wongpakaran</a:t>
            </a:r>
            <a:r>
              <a:rPr lang="en-GB" dirty="0"/>
              <a:t>, N., &amp; </a:t>
            </a:r>
            <a:r>
              <a:rPr lang="en-GB" dirty="0" err="1"/>
              <a:t>Wongpakaran</a:t>
            </a:r>
            <a:r>
              <a:rPr lang="en-GB" dirty="0"/>
              <a:t>, T. (2021). Global prevalence of mental health issues among the general population during the coronavirus disease-2019 pandemic: A systematic review and meta-analysis. </a:t>
            </a:r>
            <a:r>
              <a:rPr lang="en-GB" i="1" dirty="0"/>
              <a:t>Scientific Reports</a:t>
            </a:r>
            <a:r>
              <a:rPr lang="en-GB" dirty="0"/>
              <a:t>, </a:t>
            </a:r>
            <a:r>
              <a:rPr lang="en-GB" i="1" dirty="0"/>
              <a:t>11</a:t>
            </a:r>
            <a:r>
              <a:rPr lang="en-GB" dirty="0"/>
              <a:t>. </a:t>
            </a:r>
            <a:r>
              <a:rPr lang="en-GB" u="sng" dirty="0">
                <a:hlinkClick r:id="rId15"/>
              </a:rPr>
              <a:t>https://doi.org/10.1038/s41598-021-89700-8</a:t>
            </a:r>
            <a:r>
              <a:rPr lang="en-GB" dirty="0"/>
              <a:t> </a:t>
            </a:r>
            <a:endParaRPr lang="en-US" sz="2000" dirty="0"/>
          </a:p>
          <a:p>
            <a:r>
              <a:rPr lang="en-US" dirty="0"/>
              <a:t>Smith, P. J., &amp; </a:t>
            </a:r>
            <a:r>
              <a:rPr lang="en-US" dirty="0" err="1"/>
              <a:t>Merwin</a:t>
            </a:r>
            <a:r>
              <a:rPr lang="en-US" dirty="0"/>
              <a:t>, R. M. (2020). The Role of Exercise in Management of Mental Health Disorders: An Integrative Review. </a:t>
            </a:r>
            <a:r>
              <a:rPr lang="en-US" i="1" dirty="0"/>
              <a:t>Annual Review of Medicine</a:t>
            </a:r>
            <a:r>
              <a:rPr lang="en-US" dirty="0"/>
              <a:t>, </a:t>
            </a:r>
            <a:r>
              <a:rPr lang="en-US" i="1" dirty="0"/>
              <a:t>72</a:t>
            </a:r>
            <a:r>
              <a:rPr lang="en-US" dirty="0"/>
              <a:t>, 45. </a:t>
            </a:r>
            <a:r>
              <a:rPr lang="en-US" u="sng" dirty="0">
                <a:hlinkClick r:id="rId16"/>
              </a:rPr>
              <a:t>https://doi.org/10.1146/annurev-med-060619-022943</a:t>
            </a:r>
            <a:r>
              <a:rPr lang="en-US" dirty="0"/>
              <a:t> </a:t>
            </a:r>
          </a:p>
        </p:txBody>
      </p:sp>
    </p:spTree>
    <p:extLst>
      <p:ext uri="{BB962C8B-B14F-4D97-AF65-F5344CB8AC3E}">
        <p14:creationId xmlns:p14="http://schemas.microsoft.com/office/powerpoint/2010/main" val="1738168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327"/>
            <a:ext cx="10515600" cy="1325563"/>
          </a:xfrm>
        </p:spPr>
        <p:txBody>
          <a:bodyPr/>
          <a:lstStyle/>
          <a:p>
            <a:pPr algn="ctr"/>
            <a:r>
              <a:rPr lang="en-US" dirty="0"/>
              <a:t>Practice Problem </a:t>
            </a:r>
            <a:r>
              <a:rPr lang="en-US" dirty="0" smtClean="0"/>
              <a:t>Idea Identification</a:t>
            </a:r>
            <a:endParaRPr lang="en-US" dirty="0"/>
          </a:p>
        </p:txBody>
      </p:sp>
      <p:sp>
        <p:nvSpPr>
          <p:cNvPr id="3" name="Content Placeholder 2"/>
          <p:cNvSpPr>
            <a:spLocks noGrp="1"/>
          </p:cNvSpPr>
          <p:nvPr>
            <p:ph idx="1"/>
          </p:nvPr>
        </p:nvSpPr>
        <p:spPr>
          <a:xfrm>
            <a:off x="838200" y="1235242"/>
            <a:ext cx="10515600" cy="5277853"/>
          </a:xfrm>
        </p:spPr>
        <p:txBody>
          <a:bodyPr vert="horz" lIns="91440" tIns="45720" rIns="91440" bIns="45720" rtlCol="0" anchor="t">
            <a:noAutofit/>
          </a:bodyPr>
          <a:lstStyle/>
          <a:p>
            <a:pPr marL="228600" lvl="2">
              <a:lnSpc>
                <a:spcPct val="150000"/>
              </a:lnSpc>
            </a:pPr>
            <a:r>
              <a:rPr lang="en-US" sz="2400" dirty="0" smtClean="0"/>
              <a:t>In adult patients age 18 and older with diagnosis of depression, will implementing the National Institute of Health and Care Excellence (NICE) guideline for exercise impact depression score for 8-10 weeks?</a:t>
            </a:r>
            <a:endParaRPr lang="en-US" sz="2400" dirty="0"/>
          </a:p>
          <a:p>
            <a:pPr marL="228600" lvl="2">
              <a:lnSpc>
                <a:spcPct val="150000"/>
              </a:lnSpc>
            </a:pPr>
            <a:r>
              <a:rPr lang="en-US" sz="2400" dirty="0" smtClean="0"/>
              <a:t>Population: Adult patients 18 years and older diagnosed with depression</a:t>
            </a:r>
          </a:p>
          <a:p>
            <a:pPr marL="228600" lvl="2">
              <a:lnSpc>
                <a:spcPct val="150000"/>
              </a:lnSpc>
            </a:pPr>
            <a:r>
              <a:rPr lang="en-US" sz="2400" dirty="0" smtClean="0"/>
              <a:t>Intervention: Physical exercise based on NICE guidelines that involve 2-3 sessions of 45-60 minute exercise for 10-14 weeks (</a:t>
            </a:r>
            <a:r>
              <a:rPr lang="en-US" sz="2400" dirty="0" smtClean="0">
                <a:hlinkClick r:id="rId3"/>
              </a:rPr>
              <a:t>WWW.NICErecoomend</a:t>
            </a:r>
            <a:r>
              <a:rPr lang="en-US" sz="2400" dirty="0" smtClean="0"/>
              <a:t>) </a:t>
            </a:r>
          </a:p>
          <a:p>
            <a:pPr marL="228600" lvl="2">
              <a:lnSpc>
                <a:spcPct val="150000"/>
              </a:lnSpc>
            </a:pPr>
            <a:r>
              <a:rPr lang="en-US" sz="2400" dirty="0" smtClean="0"/>
              <a:t>Comparison: Standard care involving no exercise</a:t>
            </a:r>
          </a:p>
          <a:p>
            <a:pPr marL="228600" lvl="2">
              <a:lnSpc>
                <a:spcPct val="150000"/>
              </a:lnSpc>
            </a:pPr>
            <a:r>
              <a:rPr lang="en-US" sz="2400" dirty="0" smtClean="0"/>
              <a:t>Outcome: Depression scores</a:t>
            </a:r>
          </a:p>
          <a:p>
            <a:pPr marL="228600" lvl="2">
              <a:lnSpc>
                <a:spcPct val="150000"/>
              </a:lnSpc>
            </a:pPr>
            <a:r>
              <a:rPr lang="en-US" sz="2400" dirty="0" smtClean="0"/>
              <a:t>Time: 8-10 weeks</a:t>
            </a:r>
          </a:p>
        </p:txBody>
      </p:sp>
    </p:spTree>
    <p:extLst>
      <p:ext uri="{BB962C8B-B14F-4D97-AF65-F5344CB8AC3E}">
        <p14:creationId xmlns:p14="http://schemas.microsoft.com/office/powerpoint/2010/main" val="93288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369"/>
            <a:ext cx="10515600" cy="1325563"/>
          </a:xfrm>
        </p:spPr>
        <p:txBody>
          <a:bodyPr/>
          <a:lstStyle/>
          <a:p>
            <a:pPr algn="ctr"/>
            <a:r>
              <a:rPr lang="en-US" dirty="0"/>
              <a:t> Background and Significance</a:t>
            </a:r>
          </a:p>
        </p:txBody>
      </p:sp>
      <p:sp>
        <p:nvSpPr>
          <p:cNvPr id="3" name="Content Placeholder 2"/>
          <p:cNvSpPr>
            <a:spLocks noGrp="1"/>
          </p:cNvSpPr>
          <p:nvPr>
            <p:ph idx="1"/>
          </p:nvPr>
        </p:nvSpPr>
        <p:spPr>
          <a:xfrm>
            <a:off x="838199" y="1401932"/>
            <a:ext cx="10872537" cy="5175331"/>
          </a:xfrm>
        </p:spPr>
        <p:txBody>
          <a:bodyPr vert="horz" lIns="91440" tIns="45720" rIns="91440" bIns="45720" rtlCol="0" anchor="t">
            <a:normAutofit/>
          </a:bodyPr>
          <a:lstStyle/>
          <a:p>
            <a:pPr>
              <a:lnSpc>
                <a:spcPct val="150000"/>
              </a:lnSpc>
            </a:pPr>
            <a:r>
              <a:rPr lang="en-US" sz="2400" dirty="0" smtClean="0"/>
              <a:t>Mental health problems associated with a significant burden (McDaid et al., 2019)</a:t>
            </a:r>
          </a:p>
          <a:p>
            <a:pPr>
              <a:lnSpc>
                <a:spcPct val="150000"/>
              </a:lnSpc>
            </a:pPr>
            <a:r>
              <a:rPr lang="en-US" sz="2400" dirty="0" smtClean="0">
                <a:cs typeface="Calibri" panose="020F0502020204030204"/>
              </a:rPr>
              <a:t>COVID-19 pandemic increased the prevalence of mental health disorders (</a:t>
            </a:r>
            <a:r>
              <a:rPr lang="en-US" sz="2400" dirty="0" err="1" smtClean="0">
                <a:cs typeface="Calibri" panose="020F0502020204030204"/>
              </a:rPr>
              <a:t>Chekole</a:t>
            </a:r>
            <a:r>
              <a:rPr lang="en-US" sz="2400" dirty="0" smtClean="0">
                <a:cs typeface="Calibri" panose="020F0502020204030204"/>
              </a:rPr>
              <a:t> &amp; Abate, 2021)</a:t>
            </a:r>
          </a:p>
          <a:p>
            <a:pPr>
              <a:lnSpc>
                <a:spcPct val="150000"/>
              </a:lnSpc>
            </a:pPr>
            <a:r>
              <a:rPr lang="en-US" sz="2400" dirty="0" smtClean="0">
                <a:cs typeface="Calibri" panose="020F0502020204030204"/>
              </a:rPr>
              <a:t>Psychological distress, depression, anxiety (</a:t>
            </a:r>
            <a:r>
              <a:rPr lang="en-US" sz="2400" dirty="0" err="1" smtClean="0">
                <a:cs typeface="Calibri" panose="020F0502020204030204"/>
              </a:rPr>
              <a:t>Nochaiwong</a:t>
            </a:r>
            <a:r>
              <a:rPr lang="en-US" sz="2400" dirty="0" smtClean="0">
                <a:cs typeface="Calibri" panose="020F0502020204030204"/>
              </a:rPr>
              <a:t> et al., 2021)</a:t>
            </a:r>
          </a:p>
          <a:p>
            <a:pPr lvl="1">
              <a:lnSpc>
                <a:spcPct val="150000"/>
              </a:lnSpc>
            </a:pPr>
            <a:r>
              <a:rPr lang="en-US" sz="2200" dirty="0" smtClean="0">
                <a:cs typeface="Calibri" panose="020F0502020204030204"/>
              </a:rPr>
              <a:t>18.4% of American adults have depression (Lee et al., 2023)</a:t>
            </a:r>
          </a:p>
          <a:p>
            <a:pPr>
              <a:lnSpc>
                <a:spcPct val="150000"/>
              </a:lnSpc>
            </a:pPr>
            <a:r>
              <a:rPr lang="en-US" sz="2400" dirty="0" smtClean="0">
                <a:cs typeface="Calibri" panose="020F0502020204030204"/>
              </a:rPr>
              <a:t>Depression associated with a multiplicity negative effects</a:t>
            </a:r>
          </a:p>
          <a:p>
            <a:pPr lvl="1">
              <a:lnSpc>
                <a:spcPct val="150000"/>
              </a:lnSpc>
            </a:pPr>
            <a:r>
              <a:rPr lang="en-US" sz="2200" dirty="0" smtClean="0">
                <a:cs typeface="Calibri" panose="020F0502020204030204"/>
              </a:rPr>
              <a:t>Social, economic, and psychological problems (Moreno et al., 2020)</a:t>
            </a:r>
            <a:endParaRPr lang="en-US" sz="2200" dirty="0">
              <a:cs typeface="Calibri" panose="020F0502020204030204"/>
            </a:endParaRPr>
          </a:p>
        </p:txBody>
      </p:sp>
    </p:spTree>
    <p:extLst>
      <p:ext uri="{BB962C8B-B14F-4D97-AF65-F5344CB8AC3E}">
        <p14:creationId xmlns:p14="http://schemas.microsoft.com/office/powerpoint/2010/main" val="1699365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171"/>
            <a:ext cx="10515600" cy="1145257"/>
          </a:xfrm>
        </p:spPr>
        <p:txBody>
          <a:bodyPr/>
          <a:lstStyle/>
          <a:p>
            <a:pPr algn="ctr"/>
            <a:r>
              <a:rPr lang="en-US" dirty="0"/>
              <a:t> Background and Significance</a:t>
            </a:r>
          </a:p>
        </p:txBody>
      </p:sp>
      <p:sp>
        <p:nvSpPr>
          <p:cNvPr id="3" name="Content Placeholder 2"/>
          <p:cNvSpPr>
            <a:spLocks noGrp="1"/>
          </p:cNvSpPr>
          <p:nvPr>
            <p:ph idx="1"/>
          </p:nvPr>
        </p:nvSpPr>
        <p:spPr>
          <a:xfrm>
            <a:off x="838200" y="1347538"/>
            <a:ext cx="10808368" cy="5245768"/>
          </a:xfrm>
        </p:spPr>
        <p:txBody>
          <a:bodyPr vert="horz" lIns="91440" tIns="45720" rIns="91440" bIns="45720" rtlCol="0" anchor="t">
            <a:normAutofit/>
          </a:bodyPr>
          <a:lstStyle/>
          <a:p>
            <a:r>
              <a:rPr lang="en-US" sz="2400" dirty="0" smtClean="0"/>
              <a:t>Individuals with depression have lower levels of physical activity (</a:t>
            </a:r>
            <a:r>
              <a:rPr lang="en-US" sz="2400" dirty="0" err="1" smtClean="0"/>
              <a:t>Gianfredi</a:t>
            </a:r>
            <a:r>
              <a:rPr lang="en-US" sz="2400" dirty="0" smtClean="0"/>
              <a:t> et al., 2022)</a:t>
            </a:r>
          </a:p>
          <a:p>
            <a:r>
              <a:rPr lang="en-US" sz="2400" dirty="0" smtClean="0">
                <a:cs typeface="Calibri"/>
              </a:rPr>
              <a:t>Exercise is proposed as an intervention to reduce depressive symptoms</a:t>
            </a:r>
          </a:p>
          <a:p>
            <a:r>
              <a:rPr lang="en-US" sz="2400" dirty="0" smtClean="0">
                <a:cs typeface="Calibri"/>
              </a:rPr>
              <a:t>Inclusion criteria</a:t>
            </a:r>
          </a:p>
          <a:p>
            <a:pPr lvl="1"/>
            <a:r>
              <a:rPr lang="en-US" sz="2200" dirty="0" smtClean="0">
                <a:cs typeface="Calibri"/>
              </a:rPr>
              <a:t>Adults aged 18 years and above</a:t>
            </a:r>
          </a:p>
          <a:p>
            <a:pPr lvl="1"/>
            <a:r>
              <a:rPr lang="en-US" sz="2200" dirty="0" smtClean="0">
                <a:cs typeface="Calibri"/>
              </a:rPr>
              <a:t>Confirmed diagnosis of depression</a:t>
            </a:r>
          </a:p>
          <a:p>
            <a:pPr lvl="1"/>
            <a:r>
              <a:rPr lang="en-US" sz="2200" dirty="0" smtClean="0">
                <a:cs typeface="Calibri"/>
              </a:rPr>
              <a:t>Patients willing to adhere to the NICE guidelines for exercise</a:t>
            </a:r>
          </a:p>
          <a:p>
            <a:pPr lvl="1"/>
            <a:r>
              <a:rPr lang="en-US" sz="2200" dirty="0" smtClean="0">
                <a:cs typeface="Calibri"/>
              </a:rPr>
              <a:t>Absence of physical, functional, or cognitive limitations</a:t>
            </a:r>
          </a:p>
          <a:p>
            <a:r>
              <a:rPr lang="en-US" sz="2400" dirty="0" smtClean="0">
                <a:cs typeface="Calibri"/>
              </a:rPr>
              <a:t>Exclusion criteria</a:t>
            </a:r>
          </a:p>
          <a:p>
            <a:pPr lvl="1"/>
            <a:r>
              <a:rPr lang="en-US" sz="2200" dirty="0" smtClean="0">
                <a:cs typeface="Calibri"/>
              </a:rPr>
              <a:t>Patients below 18 years</a:t>
            </a:r>
          </a:p>
          <a:p>
            <a:pPr lvl="1"/>
            <a:r>
              <a:rPr lang="en-US" sz="2200" dirty="0" smtClean="0">
                <a:cs typeface="Calibri"/>
              </a:rPr>
              <a:t>Individuals with mental health comorbidities</a:t>
            </a:r>
          </a:p>
          <a:p>
            <a:pPr lvl="1"/>
            <a:r>
              <a:rPr lang="en-US" sz="2200" dirty="0" smtClean="0">
                <a:cs typeface="Calibri"/>
              </a:rPr>
              <a:t>Individuals with physical, cognitive, or functional limitations or comorbidities</a:t>
            </a:r>
            <a:endParaRPr lang="en-US" sz="2200" dirty="0">
              <a:cs typeface="Calibri"/>
            </a:endParaRPr>
          </a:p>
        </p:txBody>
      </p:sp>
    </p:spTree>
    <p:extLst>
      <p:ext uri="{BB962C8B-B14F-4D97-AF65-F5344CB8AC3E}">
        <p14:creationId xmlns:p14="http://schemas.microsoft.com/office/powerpoint/2010/main" val="107220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dirty="0"/>
              <a:t>Failure Mode &amp; Effects Analysis (FMEA)</a:t>
            </a:r>
          </a:p>
        </p:txBody>
      </p:sp>
      <p:sp>
        <p:nvSpPr>
          <p:cNvPr id="3" name="Content Placeholder 2"/>
          <p:cNvSpPr>
            <a:spLocks noGrp="1"/>
          </p:cNvSpPr>
          <p:nvPr>
            <p:ph idx="1"/>
          </p:nvPr>
        </p:nvSpPr>
        <p:spPr>
          <a:xfrm>
            <a:off x="208547" y="1122946"/>
            <a:ext cx="11790948" cy="5614737"/>
          </a:xfrm>
        </p:spPr>
        <p:txBody>
          <a:bodyPr vert="horz" lIns="91440" tIns="45720" rIns="91440" bIns="45720" rtlCol="0" anchor="t">
            <a:normAutofit/>
          </a:bodyPr>
          <a:lstStyle/>
          <a:p>
            <a:pPr marL="0" indent="0" fontAlgn="t">
              <a:buNone/>
            </a:pPr>
            <a:endParaRPr lang="en-US" b="1" dirty="0"/>
          </a:p>
          <a:p>
            <a:pPr marL="0" indent="0" fontAlgn="t">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896141488"/>
              </p:ext>
            </p:extLst>
          </p:nvPr>
        </p:nvGraphicFramePr>
        <p:xfrm>
          <a:off x="449180" y="1325563"/>
          <a:ext cx="11181347" cy="4914815"/>
        </p:xfrm>
        <a:graphic>
          <a:graphicData uri="http://schemas.openxmlformats.org/drawingml/2006/table">
            <a:tbl>
              <a:tblPr firstRow="1" firstCol="1" bandRow="1">
                <a:tableStyleId>{5C22544A-7EE6-4342-B048-85BDC9FD1C3A}</a:tableStyleId>
              </a:tblPr>
              <a:tblGrid>
                <a:gridCol w="1211350">
                  <a:extLst>
                    <a:ext uri="{9D8B030D-6E8A-4147-A177-3AD203B41FA5}">
                      <a16:colId xmlns:a16="http://schemas.microsoft.com/office/drawing/2014/main" val="2503882382"/>
                    </a:ext>
                  </a:extLst>
                </a:gridCol>
                <a:gridCol w="1215853">
                  <a:extLst>
                    <a:ext uri="{9D8B030D-6E8A-4147-A177-3AD203B41FA5}">
                      <a16:colId xmlns:a16="http://schemas.microsoft.com/office/drawing/2014/main" val="939754302"/>
                    </a:ext>
                  </a:extLst>
                </a:gridCol>
                <a:gridCol w="1215853">
                  <a:extLst>
                    <a:ext uri="{9D8B030D-6E8A-4147-A177-3AD203B41FA5}">
                      <a16:colId xmlns:a16="http://schemas.microsoft.com/office/drawing/2014/main" val="2081477804"/>
                    </a:ext>
                  </a:extLst>
                </a:gridCol>
                <a:gridCol w="972683">
                  <a:extLst>
                    <a:ext uri="{9D8B030D-6E8A-4147-A177-3AD203B41FA5}">
                      <a16:colId xmlns:a16="http://schemas.microsoft.com/office/drawing/2014/main" val="659215276"/>
                    </a:ext>
                  </a:extLst>
                </a:gridCol>
                <a:gridCol w="891626">
                  <a:extLst>
                    <a:ext uri="{9D8B030D-6E8A-4147-A177-3AD203B41FA5}">
                      <a16:colId xmlns:a16="http://schemas.microsoft.com/office/drawing/2014/main" val="1760905760"/>
                    </a:ext>
                  </a:extLst>
                </a:gridCol>
                <a:gridCol w="891626">
                  <a:extLst>
                    <a:ext uri="{9D8B030D-6E8A-4147-A177-3AD203B41FA5}">
                      <a16:colId xmlns:a16="http://schemas.microsoft.com/office/drawing/2014/main" val="716971918"/>
                    </a:ext>
                  </a:extLst>
                </a:gridCol>
                <a:gridCol w="729512">
                  <a:extLst>
                    <a:ext uri="{9D8B030D-6E8A-4147-A177-3AD203B41FA5}">
                      <a16:colId xmlns:a16="http://schemas.microsoft.com/office/drawing/2014/main" val="2828757773"/>
                    </a:ext>
                  </a:extLst>
                </a:gridCol>
                <a:gridCol w="729512">
                  <a:extLst>
                    <a:ext uri="{9D8B030D-6E8A-4147-A177-3AD203B41FA5}">
                      <a16:colId xmlns:a16="http://schemas.microsoft.com/office/drawing/2014/main" val="339173351"/>
                    </a:ext>
                  </a:extLst>
                </a:gridCol>
                <a:gridCol w="3323332">
                  <a:extLst>
                    <a:ext uri="{9D8B030D-6E8A-4147-A177-3AD203B41FA5}">
                      <a16:colId xmlns:a16="http://schemas.microsoft.com/office/drawing/2014/main" val="2565995726"/>
                    </a:ext>
                  </a:extLst>
                </a:gridCol>
              </a:tblGrid>
              <a:tr h="738371">
                <a:tc>
                  <a:txBody>
                    <a:bodyPr/>
                    <a:lstStyle/>
                    <a:p>
                      <a:pPr>
                        <a:spcAft>
                          <a:spcPts val="0"/>
                        </a:spcAft>
                      </a:pPr>
                      <a:r>
                        <a:rPr lang="en-US" sz="800">
                          <a:effectLst/>
                        </a:rPr>
                        <a:t>Step in Process</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Failure</a:t>
                      </a:r>
                      <a:endParaRPr lang="en-US" sz="1200">
                        <a:effectLst/>
                      </a:endParaRPr>
                    </a:p>
                    <a:p>
                      <a:pPr>
                        <a:spcAft>
                          <a:spcPts val="0"/>
                        </a:spcAft>
                      </a:pPr>
                      <a:r>
                        <a:rPr lang="en-US" sz="800">
                          <a:effectLst/>
                        </a:rPr>
                        <a:t>Mode</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Failure Cause</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Failure Effect</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Occurrence Likelihood</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Detection</a:t>
                      </a:r>
                      <a:endParaRPr lang="en-US" sz="1200">
                        <a:effectLst/>
                      </a:endParaRPr>
                    </a:p>
                    <a:p>
                      <a:pPr>
                        <a:spcAft>
                          <a:spcPts val="0"/>
                        </a:spcAft>
                      </a:pPr>
                      <a:r>
                        <a:rPr lang="en-US" sz="800">
                          <a:effectLst/>
                        </a:rPr>
                        <a:t>Likelihood</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Severity</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Risk Profile Number</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Actions to Mitigate Risk</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3028708717"/>
                  </a:ext>
                </a:extLst>
              </a:tr>
              <a:tr h="1392148">
                <a:tc>
                  <a:txBody>
                    <a:bodyPr/>
                    <a:lstStyle/>
                    <a:p>
                      <a:pPr>
                        <a:spcAft>
                          <a:spcPts val="0"/>
                        </a:spcAft>
                      </a:pPr>
                      <a:r>
                        <a:rPr lang="en-US" sz="800">
                          <a:effectLst/>
                        </a:rPr>
                        <a:t>Participants’ screening and recruitment</a:t>
                      </a:r>
                      <a:endParaRPr lang="en-US" sz="1200">
                        <a:effectLst/>
                      </a:endParaRPr>
                    </a:p>
                    <a:p>
                      <a:pPr>
                        <a:spcAft>
                          <a:spcPts val="0"/>
                        </a:spcAft>
                      </a:pPr>
                      <a:r>
                        <a:rPr lang="en-US" sz="800">
                          <a:effectLst/>
                        </a:rPr>
                        <a:t> </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Incorrect selection; participants not meeting inclusion criteria</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Insufficient training of staff responsible for screening</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Inclusion of ineligible participants would skew results and affect validity</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7</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5</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6</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210</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marL="342900" lvl="0" indent="-342900">
                        <a:spcAft>
                          <a:spcPts val="0"/>
                        </a:spcAft>
                        <a:buFont typeface="Symbol" panose="05050102010706020507" pitchFamily="18" charset="2"/>
                        <a:buChar char=""/>
                      </a:pPr>
                      <a:r>
                        <a:rPr lang="en-US" sz="800">
                          <a:effectLst/>
                        </a:rPr>
                        <a:t>Offer comprehensive training to the staff responsible for participant screening. </a:t>
                      </a:r>
                      <a:endParaRPr lang="en-US" sz="1200">
                        <a:effectLst/>
                      </a:endParaRPr>
                    </a:p>
                    <a:p>
                      <a:pPr marL="342900" lvl="0" indent="-342900">
                        <a:spcAft>
                          <a:spcPts val="0"/>
                        </a:spcAft>
                        <a:buFont typeface="Symbol" panose="05050102010706020507" pitchFamily="18" charset="2"/>
                        <a:buChar char=""/>
                      </a:pPr>
                      <a:r>
                        <a:rPr lang="en-US" sz="800">
                          <a:effectLst/>
                        </a:rPr>
                        <a:t>Use a standardized screening tool for screening of participants, for example, screening using PHQ-9</a:t>
                      </a:r>
                      <a:endParaRPr lang="en-US" sz="1200">
                        <a:effectLst/>
                      </a:endParaRPr>
                    </a:p>
                    <a:p>
                      <a:pPr marL="342900" lvl="0" indent="-342900">
                        <a:spcAft>
                          <a:spcPts val="0"/>
                        </a:spcAft>
                        <a:buFont typeface="Symbol" panose="05050102010706020507" pitchFamily="18" charset="2"/>
                        <a:buChar char=""/>
                      </a:pPr>
                      <a:r>
                        <a:rPr lang="en-US" sz="800">
                          <a:effectLst/>
                        </a:rPr>
                        <a:t>Double check with the existing EHR system to confirm the participants have a diagnosis of depression </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3172840640"/>
                  </a:ext>
                </a:extLst>
              </a:tr>
              <a:tr h="1392148">
                <a:tc>
                  <a:txBody>
                    <a:bodyPr/>
                    <a:lstStyle/>
                    <a:p>
                      <a:pPr>
                        <a:spcAft>
                          <a:spcPts val="0"/>
                        </a:spcAft>
                      </a:pPr>
                      <a:r>
                        <a:rPr lang="en-US" sz="800">
                          <a:effectLst/>
                        </a:rPr>
                        <a:t>Implementation of NICE guideline for exercise</a:t>
                      </a:r>
                      <a:endParaRPr lang="en-US" sz="1200">
                        <a:effectLst/>
                      </a:endParaRPr>
                    </a:p>
                    <a:p>
                      <a:pPr>
                        <a:spcAft>
                          <a:spcPts val="0"/>
                        </a:spcAft>
                      </a:pPr>
                      <a:r>
                        <a:rPr lang="en-US" sz="800">
                          <a:effectLst/>
                        </a:rPr>
                        <a:t> </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Inadequate guidance or resources resulting in incorrect exercise implementation</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Insufficient training or resources for healthcare providers delivering the intervention</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Participants not receiving the intended therapeutic benefits</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6</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8</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7</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336</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marL="342900" lvl="0" indent="-342900">
                        <a:spcAft>
                          <a:spcPts val="0"/>
                        </a:spcAft>
                        <a:buFont typeface="Symbol" panose="05050102010706020507" pitchFamily="18" charset="2"/>
                        <a:buChar char=""/>
                      </a:pPr>
                      <a:r>
                        <a:rPr lang="en-US" sz="800">
                          <a:effectLst/>
                        </a:rPr>
                        <a:t>Share the comprehensive NICE guideline and resources with the staff responsible for the implementation</a:t>
                      </a:r>
                      <a:endParaRPr lang="en-US" sz="1200">
                        <a:effectLst/>
                      </a:endParaRPr>
                    </a:p>
                    <a:p>
                      <a:pPr marL="342900" lvl="0" indent="-342900">
                        <a:spcAft>
                          <a:spcPts val="0"/>
                        </a:spcAft>
                        <a:buFont typeface="Symbol" panose="05050102010706020507" pitchFamily="18" charset="2"/>
                        <a:buChar char=""/>
                      </a:pPr>
                      <a:r>
                        <a:rPr lang="en-US" sz="800">
                          <a:effectLst/>
                        </a:rPr>
                        <a:t>Offer ongoing training and support for the healthcare professionals</a:t>
                      </a:r>
                      <a:endParaRPr lang="en-US" sz="1200">
                        <a:effectLst/>
                      </a:endParaRPr>
                    </a:p>
                    <a:p>
                      <a:pPr marL="342900" lvl="0" indent="-342900">
                        <a:spcAft>
                          <a:spcPts val="0"/>
                        </a:spcAft>
                        <a:buFont typeface="Symbol" panose="05050102010706020507" pitchFamily="18" charset="2"/>
                        <a:buChar char=""/>
                      </a:pPr>
                      <a:r>
                        <a:rPr lang="en-US" sz="800">
                          <a:effectLst/>
                        </a:rPr>
                        <a:t>Implement regular checks or audits of the exercise program</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2372805901"/>
                  </a:ext>
                </a:extLst>
              </a:tr>
              <a:tr h="1392148">
                <a:tc>
                  <a:txBody>
                    <a:bodyPr/>
                    <a:lstStyle/>
                    <a:p>
                      <a:pPr>
                        <a:spcAft>
                          <a:spcPts val="0"/>
                        </a:spcAft>
                      </a:pPr>
                      <a:r>
                        <a:rPr lang="en-US" sz="800">
                          <a:effectLst/>
                        </a:rPr>
                        <a:t>Monitoring and follow-up of participants</a:t>
                      </a:r>
                      <a:endParaRPr lang="en-US" sz="1200">
                        <a:effectLst/>
                      </a:endParaRPr>
                    </a:p>
                    <a:p>
                      <a:pPr>
                        <a:spcAft>
                          <a:spcPts val="0"/>
                        </a:spcAft>
                      </a:pPr>
                      <a:r>
                        <a:rPr lang="en-US" sz="800">
                          <a:effectLst/>
                        </a:rPr>
                        <a:t> </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Failure to track and follow-up on participants’  engagement and progress</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Lack of standardized monitoring tools or protocols</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Inability to assess the impact of the intervention accurately</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5</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a:effectLst/>
                        </a:rPr>
                        <a:t>7</a:t>
                      </a:r>
                      <a:endParaRPr lang="en-US" sz="120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dirty="0" smtClean="0">
                          <a:effectLst/>
                          <a:latin typeface="+mn-lt"/>
                          <a:ea typeface="+mn-ea"/>
                          <a:cs typeface="+mn-cs"/>
                        </a:rPr>
                        <a:t>5</a:t>
                      </a:r>
                      <a:endParaRPr lang="en-US" sz="120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a:spcAft>
                          <a:spcPts val="0"/>
                        </a:spcAft>
                      </a:pPr>
                      <a:r>
                        <a:rPr lang="en-US" sz="800" dirty="0" smtClean="0">
                          <a:effectLst/>
                          <a:latin typeface="+mn-lt"/>
                          <a:ea typeface="+mn-ea"/>
                          <a:cs typeface="+mn-cs"/>
                        </a:rPr>
                        <a:t>125</a:t>
                      </a:r>
                      <a:endParaRPr lang="en-US" sz="1200" dirty="0">
                        <a:effectLst/>
                        <a:latin typeface="Cambria" panose="02040503050406030204" pitchFamily="18" charset="0"/>
                        <a:ea typeface="MS Mincho"/>
                        <a:cs typeface="Times New Roman" panose="02020603050405020304" pitchFamily="18" charset="0"/>
                      </a:endParaRPr>
                    </a:p>
                  </a:txBody>
                  <a:tcPr marL="68580" marR="68580" marT="0" marB="0"/>
                </a:tc>
                <a:tc>
                  <a:txBody>
                    <a:bodyPr/>
                    <a:lstStyle/>
                    <a:p>
                      <a:pPr marL="342900" lvl="0" indent="-342900">
                        <a:spcAft>
                          <a:spcPts val="0"/>
                        </a:spcAft>
                        <a:buFont typeface="Symbol" panose="05050102010706020507" pitchFamily="18" charset="2"/>
                        <a:buChar char=""/>
                      </a:pPr>
                      <a:r>
                        <a:rPr lang="en-US" sz="800" dirty="0">
                          <a:effectLst/>
                        </a:rPr>
                        <a:t>Develop standardized protocols for monitoring participants’ adherence and progress</a:t>
                      </a:r>
                      <a:endParaRPr lang="en-US" sz="1200" dirty="0">
                        <a:effectLst/>
                      </a:endParaRPr>
                    </a:p>
                    <a:p>
                      <a:pPr marL="342900" lvl="0" indent="-342900">
                        <a:spcAft>
                          <a:spcPts val="0"/>
                        </a:spcAft>
                        <a:buFont typeface="Symbol" panose="05050102010706020507" pitchFamily="18" charset="2"/>
                        <a:buChar char=""/>
                      </a:pPr>
                      <a:r>
                        <a:rPr lang="en-US" sz="800" dirty="0">
                          <a:effectLst/>
                        </a:rPr>
                        <a:t>Incorporate technology for automated reminders and alerts for follow-up appointments or assessments</a:t>
                      </a:r>
                      <a:endParaRPr lang="en-US" sz="1200" dirty="0">
                        <a:effectLst/>
                      </a:endParaRPr>
                    </a:p>
                    <a:p>
                      <a:pPr marL="342900" lvl="0" indent="-342900">
                        <a:spcAft>
                          <a:spcPts val="0"/>
                        </a:spcAft>
                        <a:buFont typeface="Symbol" panose="05050102010706020507" pitchFamily="18" charset="2"/>
                        <a:buChar char=""/>
                      </a:pPr>
                      <a:r>
                        <a:rPr lang="en-US" sz="800" dirty="0">
                          <a:effectLst/>
                        </a:rPr>
                        <a:t>Conduct regular team meetings to review participants’ progress</a:t>
                      </a:r>
                      <a:endParaRPr lang="en-US" sz="1200" dirty="0">
                        <a:effectLst/>
                        <a:latin typeface="Cambria" panose="02040503050406030204" pitchFamily="18"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1380341645"/>
                  </a:ext>
                </a:extLst>
              </a:tr>
            </a:tbl>
          </a:graphicData>
        </a:graphic>
      </p:graphicFrame>
    </p:spTree>
    <p:extLst>
      <p:ext uri="{BB962C8B-B14F-4D97-AF65-F5344CB8AC3E}">
        <p14:creationId xmlns:p14="http://schemas.microsoft.com/office/powerpoint/2010/main" val="108694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283"/>
            <a:ext cx="10515600" cy="1325563"/>
          </a:xfrm>
        </p:spPr>
        <p:txBody>
          <a:bodyPr/>
          <a:lstStyle/>
          <a:p>
            <a:pPr algn="ctr"/>
            <a:r>
              <a:rPr lang="en-US" dirty="0"/>
              <a:t>Failure Mode &amp; Effects Analysis (FMEA)</a:t>
            </a:r>
          </a:p>
        </p:txBody>
      </p:sp>
      <p:sp>
        <p:nvSpPr>
          <p:cNvPr id="3" name="Content Placeholder 2"/>
          <p:cNvSpPr>
            <a:spLocks noGrp="1"/>
          </p:cNvSpPr>
          <p:nvPr>
            <p:ph idx="1"/>
          </p:nvPr>
        </p:nvSpPr>
        <p:spPr>
          <a:xfrm>
            <a:off x="577515" y="1369846"/>
            <a:ext cx="11181347" cy="5271586"/>
          </a:xfrm>
        </p:spPr>
        <p:txBody>
          <a:bodyPr vert="horz" lIns="91440" tIns="45720" rIns="91440" bIns="45720" rtlCol="0" anchor="t">
            <a:normAutofit/>
          </a:bodyPr>
          <a:lstStyle/>
          <a:p>
            <a:pPr fontAlgn="t"/>
            <a:r>
              <a:rPr lang="en-US" dirty="0" smtClean="0"/>
              <a:t>Most importan</a:t>
            </a:r>
            <a:r>
              <a:rPr lang="en-US" dirty="0" smtClean="0"/>
              <a:t>t step</a:t>
            </a:r>
            <a:endParaRPr lang="en-US" dirty="0" smtClean="0"/>
          </a:p>
          <a:p>
            <a:pPr lvl="1" fontAlgn="t"/>
            <a:r>
              <a:rPr lang="en-US" dirty="0" smtClean="0"/>
              <a:t>Step 2 (Implementation of NICE guidelines) with a risk profile of 336</a:t>
            </a:r>
          </a:p>
          <a:p>
            <a:pPr lvl="1" fontAlgn="t"/>
            <a:r>
              <a:rPr lang="en-US" dirty="0" smtClean="0"/>
              <a:t>Resources should focus on mitigating the potential risk</a:t>
            </a:r>
          </a:p>
          <a:p>
            <a:pPr fontAlgn="t"/>
            <a:r>
              <a:rPr lang="en-US" dirty="0" smtClean="0"/>
              <a:t>Benefits of the FMEA Analysis</a:t>
            </a:r>
          </a:p>
          <a:p>
            <a:pPr lvl="1" fontAlgn="t"/>
            <a:r>
              <a:rPr lang="en-US" dirty="0" smtClean="0"/>
              <a:t>Identification of critical points prone failure</a:t>
            </a:r>
          </a:p>
          <a:p>
            <a:pPr lvl="1" fontAlgn="t"/>
            <a:r>
              <a:rPr lang="en-US" dirty="0" smtClean="0"/>
              <a:t>Prioritization of efforts</a:t>
            </a:r>
          </a:p>
          <a:p>
            <a:pPr lvl="1" fontAlgn="t"/>
            <a:r>
              <a:rPr lang="en-US" dirty="0" smtClean="0"/>
              <a:t>Understanding of vulnerabilities</a:t>
            </a:r>
          </a:p>
          <a:p>
            <a:pPr fontAlgn="t"/>
            <a:r>
              <a:rPr lang="en-US" dirty="0" smtClean="0"/>
              <a:t>Summary of Analysis</a:t>
            </a:r>
          </a:p>
          <a:p>
            <a:pPr lvl="1" fontAlgn="t"/>
            <a:r>
              <a:rPr lang="en-US" dirty="0" smtClean="0"/>
              <a:t>Structured approach to assess breakdowns, errors, causes, and consequences</a:t>
            </a:r>
          </a:p>
          <a:p>
            <a:pPr lvl="1" fontAlgn="t"/>
            <a:r>
              <a:rPr lang="en-US" dirty="0" smtClean="0"/>
              <a:t>Guided strategic actions to minimize risk and ensure effectiveness</a:t>
            </a:r>
          </a:p>
          <a:p>
            <a:pPr fontAlgn="t"/>
            <a:endParaRPr lang="en-US" dirty="0"/>
          </a:p>
        </p:txBody>
      </p:sp>
    </p:spTree>
    <p:extLst>
      <p:ext uri="{BB962C8B-B14F-4D97-AF65-F5344CB8AC3E}">
        <p14:creationId xmlns:p14="http://schemas.microsoft.com/office/powerpoint/2010/main" val="2284779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325"/>
            <a:ext cx="10515600" cy="1325563"/>
          </a:xfrm>
        </p:spPr>
        <p:txBody>
          <a:bodyPr/>
          <a:lstStyle/>
          <a:p>
            <a:pPr algn="ctr"/>
            <a:r>
              <a:rPr lang="en-US" dirty="0"/>
              <a:t>Ishikawa (Fishbone) Diagram</a:t>
            </a:r>
          </a:p>
        </p:txBody>
      </p:sp>
      <p:pic>
        <p:nvPicPr>
          <p:cNvPr id="4" name="Content Placeholder 3"/>
          <p:cNvPicPr>
            <a:picLocks noGrp="1" noChangeAspect="1"/>
          </p:cNvPicPr>
          <p:nvPr>
            <p:ph idx="1"/>
          </p:nvPr>
        </p:nvPicPr>
        <p:blipFill>
          <a:blip r:embed="rId3"/>
          <a:stretch>
            <a:fillRect/>
          </a:stretch>
        </p:blipFill>
        <p:spPr>
          <a:xfrm>
            <a:off x="838200" y="1190624"/>
            <a:ext cx="10808368" cy="5178091"/>
          </a:xfrm>
          <a:prstGeom prst="rect">
            <a:avLst/>
          </a:prstGeom>
        </p:spPr>
      </p:pic>
    </p:spTree>
    <p:extLst>
      <p:ext uri="{BB962C8B-B14F-4D97-AF65-F5344CB8AC3E}">
        <p14:creationId xmlns:p14="http://schemas.microsoft.com/office/powerpoint/2010/main" val="1092880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367"/>
            <a:ext cx="10515600" cy="1190959"/>
          </a:xfrm>
        </p:spPr>
        <p:txBody>
          <a:bodyPr/>
          <a:lstStyle/>
          <a:p>
            <a:pPr algn="ctr"/>
            <a:r>
              <a:rPr lang="en-US" dirty="0"/>
              <a:t>Ishikawa (Fishbone) Diagram</a:t>
            </a:r>
          </a:p>
        </p:txBody>
      </p:sp>
      <p:sp>
        <p:nvSpPr>
          <p:cNvPr id="3" name="Content Placeholder 2"/>
          <p:cNvSpPr>
            <a:spLocks noGrp="1"/>
          </p:cNvSpPr>
          <p:nvPr>
            <p:ph idx="1"/>
          </p:nvPr>
        </p:nvSpPr>
        <p:spPr>
          <a:xfrm>
            <a:off x="465221" y="1138989"/>
            <a:ext cx="10888579" cy="5590674"/>
          </a:xfrm>
        </p:spPr>
        <p:txBody>
          <a:bodyPr vert="horz" lIns="91440" tIns="45720" rIns="91440" bIns="45720" rtlCol="0" anchor="t">
            <a:normAutofit fontScale="92500"/>
          </a:bodyPr>
          <a:lstStyle/>
          <a:p>
            <a:pPr marL="228600" lvl="2"/>
            <a:r>
              <a:rPr lang="en-US" sz="2400" dirty="0" smtClean="0"/>
              <a:t>Most Important Categories</a:t>
            </a:r>
          </a:p>
          <a:p>
            <a:pPr marL="685800" lvl="3"/>
            <a:r>
              <a:rPr lang="en-US" sz="2400" dirty="0" smtClean="0"/>
              <a:t>People Involved</a:t>
            </a:r>
          </a:p>
          <a:p>
            <a:pPr marL="1143000" lvl="4"/>
            <a:r>
              <a:rPr lang="en-US" sz="2400" dirty="0" smtClean="0"/>
              <a:t>Play a pivotal role in the success of the intervention</a:t>
            </a:r>
          </a:p>
          <a:p>
            <a:pPr marL="1143000" lvl="4"/>
            <a:r>
              <a:rPr lang="en-US" sz="2400" dirty="0" smtClean="0"/>
              <a:t>They require adequate training, clear communication, and engagement for success</a:t>
            </a:r>
          </a:p>
          <a:p>
            <a:pPr marL="685800" lvl="3"/>
            <a:r>
              <a:rPr lang="en-US" sz="2400" dirty="0" smtClean="0"/>
              <a:t>Methods used</a:t>
            </a:r>
          </a:p>
          <a:p>
            <a:pPr marL="1143000" lvl="4"/>
            <a:r>
              <a:rPr lang="en-US" sz="2400" dirty="0" smtClean="0"/>
              <a:t>The screening, exercise, and monitoring methods could influence intervention quality and outcomes</a:t>
            </a:r>
          </a:p>
          <a:p>
            <a:pPr marL="1143000" lvl="4"/>
            <a:r>
              <a:rPr lang="en-US" sz="2400" dirty="0" smtClean="0"/>
              <a:t>Standardized, evidence-based methods would ensure success</a:t>
            </a:r>
          </a:p>
          <a:p>
            <a:pPr marL="228600" lvl="2"/>
            <a:r>
              <a:rPr lang="en-US" sz="2400" dirty="0" smtClean="0"/>
              <a:t>Benefits of the Analysis</a:t>
            </a:r>
          </a:p>
          <a:p>
            <a:pPr marL="685800" lvl="3"/>
            <a:r>
              <a:rPr lang="en-US" sz="2400" dirty="0" smtClean="0"/>
              <a:t>Holistic understanding of the problem</a:t>
            </a:r>
          </a:p>
          <a:p>
            <a:pPr marL="685800" lvl="3"/>
            <a:r>
              <a:rPr lang="en-US" sz="2400" dirty="0" smtClean="0"/>
              <a:t>Prioritization guidance on areas needing resources and attention</a:t>
            </a:r>
          </a:p>
          <a:p>
            <a:pPr marL="685800" lvl="3"/>
            <a:r>
              <a:rPr lang="en-US" sz="2400" dirty="0" smtClean="0"/>
              <a:t>Awareness about the interconnectedness of the categories</a:t>
            </a:r>
          </a:p>
          <a:p>
            <a:pPr marL="228600" lvl="2"/>
            <a:r>
              <a:rPr lang="en-US" sz="2400" dirty="0" smtClean="0"/>
              <a:t>Summary</a:t>
            </a:r>
          </a:p>
          <a:p>
            <a:pPr marL="685800" lvl="3"/>
            <a:r>
              <a:rPr lang="en-US" sz="2400" dirty="0" smtClean="0"/>
              <a:t>People involved and methods used are critical focal points</a:t>
            </a:r>
          </a:p>
          <a:p>
            <a:pPr marL="685800" lvl="3"/>
            <a:r>
              <a:rPr lang="en-US" sz="2400" dirty="0" smtClean="0"/>
              <a:t>Addressing the factors essential for success</a:t>
            </a:r>
          </a:p>
          <a:p>
            <a:pPr fontAlgn="t"/>
            <a:endParaRPr lang="en-US" dirty="0"/>
          </a:p>
        </p:txBody>
      </p:sp>
    </p:spTree>
    <p:extLst>
      <p:ext uri="{BB962C8B-B14F-4D97-AF65-F5344CB8AC3E}">
        <p14:creationId xmlns:p14="http://schemas.microsoft.com/office/powerpoint/2010/main" val="1491506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FC49C-D6A2-4647-B036-B2809C9AA5F2}"/>
              </a:ext>
            </a:extLst>
          </p:cNvPr>
          <p:cNvSpPr>
            <a:spLocks noGrp="1"/>
          </p:cNvSpPr>
          <p:nvPr>
            <p:ph type="title"/>
          </p:nvPr>
        </p:nvSpPr>
        <p:spPr>
          <a:xfrm>
            <a:off x="838200" y="0"/>
            <a:ext cx="10515600" cy="1325563"/>
          </a:xfrm>
        </p:spPr>
        <p:txBody>
          <a:bodyPr/>
          <a:lstStyle/>
          <a:p>
            <a:pPr algn="ctr"/>
            <a:r>
              <a:rPr lang="en-US" dirty="0"/>
              <a:t>Evidence-based Intervention</a:t>
            </a:r>
          </a:p>
        </p:txBody>
      </p:sp>
      <p:sp>
        <p:nvSpPr>
          <p:cNvPr id="3" name="Content Placeholder 2">
            <a:extLst>
              <a:ext uri="{FF2B5EF4-FFF2-40B4-BE49-F238E27FC236}">
                <a16:creationId xmlns:a16="http://schemas.microsoft.com/office/drawing/2014/main" id="{46B18E78-D921-4700-B3B3-296757AF80F6}"/>
              </a:ext>
            </a:extLst>
          </p:cNvPr>
          <p:cNvSpPr>
            <a:spLocks noGrp="1"/>
          </p:cNvSpPr>
          <p:nvPr>
            <p:ph idx="1"/>
          </p:nvPr>
        </p:nvSpPr>
        <p:spPr>
          <a:xfrm>
            <a:off x="838200" y="1325563"/>
            <a:ext cx="10792326" cy="5171490"/>
          </a:xfrm>
        </p:spPr>
        <p:txBody>
          <a:bodyPr vert="horz" lIns="91440" tIns="45720" rIns="91440" bIns="45720" rtlCol="0" anchor="t">
            <a:normAutofit/>
          </a:bodyPr>
          <a:lstStyle/>
          <a:p>
            <a:pPr marL="0" indent="0" algn="ctr">
              <a:buNone/>
            </a:pPr>
            <a:r>
              <a:rPr lang="en-US" sz="3200" b="1" dirty="0" smtClean="0"/>
              <a:t>Intervention</a:t>
            </a:r>
          </a:p>
          <a:p>
            <a:r>
              <a:rPr lang="en-US" sz="2600" dirty="0" smtClean="0"/>
              <a:t>E</a:t>
            </a:r>
            <a:r>
              <a:rPr lang="en-US" sz="2600" dirty="0" smtClean="0"/>
              <a:t>xercise suitable for a range of mental health problems (</a:t>
            </a:r>
            <a:r>
              <a:rPr lang="en-US" sz="2600" dirty="0" err="1" smtClean="0"/>
              <a:t>Goldtein</a:t>
            </a:r>
            <a:r>
              <a:rPr lang="en-US" sz="2600" dirty="0" smtClean="0"/>
              <a:t> et al., 2020; Herbert et al., 2020)</a:t>
            </a:r>
          </a:p>
          <a:p>
            <a:r>
              <a:rPr lang="en-US" sz="2600" dirty="0" smtClean="0"/>
              <a:t>NICE </a:t>
            </a:r>
            <a:r>
              <a:rPr lang="en-US" sz="2600" dirty="0"/>
              <a:t>recommends regular exercise for </a:t>
            </a:r>
            <a:r>
              <a:rPr lang="en-US" sz="2600" dirty="0" smtClean="0"/>
              <a:t>depression</a:t>
            </a:r>
            <a:endParaRPr lang="en-US" sz="2600" dirty="0"/>
          </a:p>
          <a:p>
            <a:pPr lvl="1"/>
            <a:r>
              <a:rPr lang="en-US" dirty="0"/>
              <a:t>Two-three sessions of 45 minutes for 10-14 weeks </a:t>
            </a:r>
            <a:r>
              <a:rPr lang="en-US" dirty="0" smtClean="0"/>
              <a:t>(NICE, 2013) </a:t>
            </a:r>
          </a:p>
          <a:p>
            <a:r>
              <a:rPr lang="en-US" sz="2600" dirty="0"/>
              <a:t>Interventions could include endurance exercises or aerobic exercises </a:t>
            </a:r>
          </a:p>
          <a:p>
            <a:r>
              <a:rPr lang="en-US" sz="2600" dirty="0" smtClean="0"/>
              <a:t>Intervention suitable for all adults aged 18 and above (Herbert et al., 2020; Hernandez et al., 2019)</a:t>
            </a:r>
          </a:p>
          <a:p>
            <a:r>
              <a:rPr lang="en-US" sz="2600" dirty="0" smtClean="0"/>
              <a:t>Effects may depend on frequency and intensity of exercise (Neil et al., 2020)</a:t>
            </a:r>
          </a:p>
        </p:txBody>
      </p:sp>
    </p:spTree>
    <p:extLst>
      <p:ext uri="{BB962C8B-B14F-4D97-AF65-F5344CB8AC3E}">
        <p14:creationId xmlns:p14="http://schemas.microsoft.com/office/powerpoint/2010/main" val="2691947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010DF6E1070194191A624991E4EF4AB" ma:contentTypeVersion="18" ma:contentTypeDescription="Create a new document." ma:contentTypeScope="" ma:versionID="97defcc627e002be3f36112569fc2de9">
  <xsd:schema xmlns:xsd="http://www.w3.org/2001/XMLSchema" xmlns:xs="http://www.w3.org/2001/XMLSchema" xmlns:p="http://schemas.microsoft.com/office/2006/metadata/properties" xmlns:ns2="6b7365f8-9d75-4fd0-978c-5cab91dad93f" xmlns:ns3="206d4e98-133b-49dc-8987-a81603ec3b31" targetNamespace="http://schemas.microsoft.com/office/2006/metadata/properties" ma:root="true" ma:fieldsID="520b2f92a3aa610b0c7684c45c045dd7" ns2:_="" ns3:_="">
    <xsd:import namespace="6b7365f8-9d75-4fd0-978c-5cab91dad93f"/>
    <xsd:import namespace="206d4e98-133b-49dc-8987-a81603ec3b3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Notes" minOccurs="0"/>
                <xsd:element ref="ns2:Notes_x003a_" minOccurs="0"/>
                <xsd:element ref="ns2:SMEStatus" minOccurs="0"/>
                <xsd:element ref="ns2:Colleague" minOccurs="0"/>
                <xsd:element ref="ns2:DevelopmentStatus" minOccurs="0"/>
                <xsd:element ref="ns2:SMEStatus_x002a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7365f8-9d75-4fd0-978c-5cab91dad9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description="" ma:indexed="true" ma:internalName="MediaServiceLocation" ma:readOnly="true">
      <xsd:simpleType>
        <xsd:restriction base="dms:Text"/>
      </xsd:simpleType>
    </xsd:element>
    <xsd:element name="Notes" ma:index="20" nillable="true" ma:displayName="ID Reviewer" ma:description="Comments &amp; Notes " ma:format="Dropdown" ma:internalName="Notes">
      <xsd:simpleType>
        <xsd:restriction base="dms:Choice">
          <xsd:enumeration value="Alex"/>
          <xsd:enumeration value="Lori"/>
          <xsd:enumeration value="Lisa"/>
        </xsd:restriction>
      </xsd:simpleType>
    </xsd:element>
    <xsd:element name="Notes_x003a_" ma:index="21" nillable="true" ma:displayName="Edapt Builder" ma:format="Dropdown" ma:internalName="Notes_x003a_">
      <xsd:simpleType>
        <xsd:restriction base="dms:Choice">
          <xsd:enumeration value="Adam"/>
          <xsd:enumeration value="Narottam"/>
          <xsd:enumeration value="Erik"/>
        </xsd:restriction>
      </xsd:simpleType>
    </xsd:element>
    <xsd:element name="SMEStatus" ma:index="22" nillable="true" ma:displayName="SME Status" ma:format="Dropdown" ma:internalName="SMEStatus">
      <xsd:simpleType>
        <xsd:restriction base="dms:Choice">
          <xsd:enumeration value="Ready for Content"/>
          <xsd:enumeration value="Ready for Academic Review"/>
          <xsd:enumeration value="Ready for ID"/>
        </xsd:restriction>
      </xsd:simpleType>
    </xsd:element>
    <xsd:element name="Colleague" ma:index="23" nillable="true" ma:displayName="Colleague" ma:format="Dropdown" ma:internalName="Colleague">
      <xsd:simpleType>
        <xsd:restriction base="dms:Choice">
          <xsd:enumeration value="Darcy/Tara"/>
          <xsd:enumeration value="Shirley/Miti"/>
          <xsd:enumeration value="Audrie/Miti"/>
        </xsd:restriction>
      </xsd:simpleType>
    </xsd:element>
    <xsd:element name="DevelopmentStatus" ma:index="24" nillable="true" ma:displayName="Development Status" ma:format="Dropdown" ma:internalName="DevelopmentStatus">
      <xsd:simpleType>
        <xsd:restriction base="dms:Choice">
          <xsd:enumeration value="ID Review in Progress"/>
          <xsd:enumeration value="Media Storyboarded"/>
          <xsd:enumeration value="Edapt Built: Ready for Media"/>
          <xsd:enumeration value="Edapt Built: Ready for Review"/>
          <xsd:enumeration value="Academic Review Completed (No Punchlist)"/>
          <xsd:enumeration value="Academic Review (Added to Punchlist)"/>
          <xsd:enumeration value="Punchlist Completed (Ready for Academic Review)"/>
          <xsd:enumeration value="Fully Approved"/>
        </xsd:restriction>
      </xsd:simpleType>
    </xsd:element>
    <xsd:element name="SMEStatus_x002a_" ma:index="25" nillable="true" ma:displayName="SME Status*" ma:format="Dropdown" ma:internalName="SMEStatus_x002a_">
      <xsd:simpleType>
        <xsd:restriction base="dms:Choice">
          <xsd:enumeration value="In Progress"/>
          <xsd:enumeration value="Complete"/>
        </xsd:restriction>
      </xsd:simpleType>
    </xsd:element>
  </xsd:schema>
  <xsd:schema xmlns:xsd="http://www.w3.org/2001/XMLSchema" xmlns:xs="http://www.w3.org/2001/XMLSchema" xmlns:dms="http://schemas.microsoft.com/office/2006/documentManagement/types" xmlns:pc="http://schemas.microsoft.com/office/infopath/2007/PartnerControls" targetNamespace="206d4e98-133b-49dc-8987-a81603ec3b3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evelopmentStatus xmlns="6b7365f8-9d75-4fd0-978c-5cab91dad93f">SME: In Progress</DevelopmentStatus>
    <Notes xmlns="6b7365f8-9d75-4fd0-978c-5cab91dad93f" xsi:nil="true"/>
    <SMEStatus xmlns="6b7365f8-9d75-4fd0-978c-5cab91dad93f" xsi:nil="true"/>
    <Notes_x003a_ xmlns="6b7365f8-9d75-4fd0-978c-5cab91dad93f" xsi:nil="true"/>
    <Colleague xmlns="6b7365f8-9d75-4fd0-978c-5cab91dad93f" xsi:nil="true"/>
    <SMEStatus_x002a_ xmlns="6b7365f8-9d75-4fd0-978c-5cab91dad93f" xsi:nil="true"/>
  </documentManagement>
</p:properties>
</file>

<file path=customXml/itemProps1.xml><?xml version="1.0" encoding="utf-8"?>
<ds:datastoreItem xmlns:ds="http://schemas.openxmlformats.org/officeDocument/2006/customXml" ds:itemID="{D92AC1C3-2157-430A-8F16-ED1CE0AB1ECE}">
  <ds:schemaRefs>
    <ds:schemaRef ds:uri="http://schemas.microsoft.com/sharepoint/v3/contenttype/forms"/>
  </ds:schemaRefs>
</ds:datastoreItem>
</file>

<file path=customXml/itemProps2.xml><?xml version="1.0" encoding="utf-8"?>
<ds:datastoreItem xmlns:ds="http://schemas.openxmlformats.org/officeDocument/2006/customXml" ds:itemID="{CC35DB7A-F60F-4931-B7F5-5221FC5AFC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7365f8-9d75-4fd0-978c-5cab91dad93f"/>
    <ds:schemaRef ds:uri="206d4e98-133b-49dc-8987-a81603ec3b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292B20-0657-4D65-9F75-7AF9E8D44848}">
  <ds:schemaRefs>
    <ds:schemaRef ds:uri="http://schemas.microsoft.com/office/2006/metadata/properties"/>
    <ds:schemaRef ds:uri="http://schemas.microsoft.com/office/infopath/2007/PartnerControls"/>
    <ds:schemaRef ds:uri="de96e7a9-f8ab-41bf-9f1b-00bfbfe02866"/>
    <ds:schemaRef ds:uri="6b7365f8-9d75-4fd0-978c-5cab91dad93f"/>
  </ds:schemaRefs>
</ds:datastoreItem>
</file>

<file path=docProps/app.xml><?xml version="1.0" encoding="utf-8"?>
<Properties xmlns="http://schemas.openxmlformats.org/officeDocument/2006/extended-properties" xmlns:vt="http://schemas.openxmlformats.org/officeDocument/2006/docPropsVTypes">
  <TotalTime>2651</TotalTime>
  <Words>2584</Words>
  <Application>Microsoft Office PowerPoint</Application>
  <PresentationFormat>Widescreen</PresentationFormat>
  <Paragraphs>184</Paragraphs>
  <Slides>13</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Cambria</vt:lpstr>
      <vt:lpstr>MS Mincho</vt:lpstr>
      <vt:lpstr>Symbol</vt:lpstr>
      <vt:lpstr>Times New Roman</vt:lpstr>
      <vt:lpstr>Office Theme</vt:lpstr>
      <vt:lpstr>Implementation of NICE Guidelines for Exercise among Adults with Depression</vt:lpstr>
      <vt:lpstr>Practice Problem Idea Identification</vt:lpstr>
      <vt:lpstr> Background and Significance</vt:lpstr>
      <vt:lpstr> Background and Significance</vt:lpstr>
      <vt:lpstr>Failure Mode &amp; Effects Analysis (FMEA)</vt:lpstr>
      <vt:lpstr>Failure Mode &amp; Effects Analysis (FMEA)</vt:lpstr>
      <vt:lpstr>Ishikawa (Fishbone) Diagram</vt:lpstr>
      <vt:lpstr>Ishikawa (Fishbone) Diagram</vt:lpstr>
      <vt:lpstr>Evidence-based Intervention</vt:lpstr>
      <vt:lpstr>Evidence-based Intervention</vt:lpstr>
      <vt:lpstr>Evidence-based Intervention</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Put your Project Title Here</dc:title>
  <dc:creator>Sandy Allen</dc:creator>
  <cp:lastModifiedBy>Office</cp:lastModifiedBy>
  <cp:revision>119</cp:revision>
  <cp:lastPrinted>2019-05-22T19:31:23Z</cp:lastPrinted>
  <dcterms:created xsi:type="dcterms:W3CDTF">2019-03-16T12:16:47Z</dcterms:created>
  <dcterms:modified xsi:type="dcterms:W3CDTF">2023-12-09T14:33:45Z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0x0101008010DF6E1070194191A624991E4EF4AB</vt:lpwstr>
  </property>
  <property fmtid="{D5CDD505-2E9C-101B-9397-08002B2CF9AE}" pid="3" name="Order">
    <vt:r8>4700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ies>
</file>