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31"/>
  </p:notesMasterIdLst>
  <p:handoutMasterIdLst>
    <p:handoutMasterId r:id="rId32"/>
  </p:handoutMasterIdLst>
  <p:sldIdLst>
    <p:sldId id="274" r:id="rId5"/>
    <p:sldId id="294" r:id="rId6"/>
    <p:sldId id="279" r:id="rId7"/>
    <p:sldId id="307" r:id="rId8"/>
    <p:sldId id="301" r:id="rId9"/>
    <p:sldId id="302" r:id="rId10"/>
    <p:sldId id="300" r:id="rId11"/>
    <p:sldId id="303" r:id="rId12"/>
    <p:sldId id="304" r:id="rId13"/>
    <p:sldId id="310" r:id="rId14"/>
    <p:sldId id="309" r:id="rId15"/>
    <p:sldId id="308" r:id="rId16"/>
    <p:sldId id="280" r:id="rId17"/>
    <p:sldId id="311" r:id="rId18"/>
    <p:sldId id="283" r:id="rId19"/>
    <p:sldId id="298" r:id="rId20"/>
    <p:sldId id="306" r:id="rId21"/>
    <p:sldId id="305" r:id="rId22"/>
    <p:sldId id="296" r:id="rId23"/>
    <p:sldId id="299" r:id="rId24"/>
    <p:sldId id="286" r:id="rId25"/>
    <p:sldId id="297" r:id="rId26"/>
    <p:sldId id="272" r:id="rId27"/>
    <p:sldId id="269" r:id="rId28"/>
    <p:sldId id="312" r:id="rId29"/>
    <p:sldId id="313" r:id="rId30"/>
  </p:sldIdLst>
  <p:sldSz cx="9144000" cy="5143500" type="screen16x9"/>
  <p:notesSz cx="6858000" cy="9144000"/>
  <p:embeddedFontLst>
    <p:embeddedFont>
      <p:font typeface="Gill Sans"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4A"/>
    <a:srgbClr val="D1D1D3"/>
    <a:srgbClr val="008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7673" autoAdjust="0"/>
  </p:normalViewPr>
  <p:slideViewPr>
    <p:cSldViewPr snapToGrid="0">
      <p:cViewPr varScale="1">
        <p:scale>
          <a:sx n="70" d="100"/>
          <a:sy n="70" d="100"/>
        </p:scale>
        <p:origin x="106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E537A-C52D-47E3-B7A6-524DC719DC67}" type="datetimeFigureOut">
              <a:rPr lang="en-US" smtClean="0"/>
              <a:t>12/17/2023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7C5309-8850-4B64-A946-BA7CE31F76AA}" type="slidenum">
              <a:rPr lang="en-US" smtClean="0"/>
              <a:t>‹#›</a:t>
            </a:fld>
            <a:endParaRPr lang="en-US" dirty="0"/>
          </a:p>
        </p:txBody>
      </p:sp>
    </p:spTree>
    <p:extLst>
      <p:ext uri="{BB962C8B-B14F-4D97-AF65-F5344CB8AC3E}">
        <p14:creationId xmlns:p14="http://schemas.microsoft.com/office/powerpoint/2010/main" val="2962194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488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Specifically, most of the examined research studies concluded that the use of SMS notification reminders was effective in reducing the cases of no-shows, did not attendance, appointment nonattendance, thereby being an effective intervention for addressing this practice issue (</a:t>
            </a:r>
            <a:r>
              <a:rPr lang="en-US" sz="1200" b="0" i="0" u="none" strike="noStrike" cap="none" dirty="0" err="1">
                <a:solidFill>
                  <a:schemeClr val="dk1"/>
                </a:solidFill>
                <a:effectLst/>
                <a:latin typeface="Calibri"/>
                <a:ea typeface="Calibri"/>
                <a:cs typeface="Calibri"/>
                <a:sym typeface="Calibri"/>
              </a:rPr>
              <a:t>Gullo</a:t>
            </a:r>
            <a:r>
              <a:rPr lang="en-US" sz="1200" b="0" i="0" u="none" strike="noStrike" cap="none" dirty="0">
                <a:solidFill>
                  <a:schemeClr val="dk1"/>
                </a:solidFill>
                <a:effectLst/>
                <a:latin typeface="Calibri"/>
                <a:ea typeface="Calibri"/>
                <a:cs typeface="Calibri"/>
                <a:sym typeface="Calibri"/>
              </a:rPr>
              <a:t> et al., 2018; </a:t>
            </a:r>
            <a:r>
              <a:rPr lang="en-US" sz="1200" b="0" i="0" u="none" strike="noStrike" cap="none" dirty="0" err="1">
                <a:solidFill>
                  <a:schemeClr val="dk1"/>
                </a:solidFill>
                <a:effectLst/>
                <a:latin typeface="Calibri"/>
                <a:ea typeface="Calibri"/>
                <a:cs typeface="Calibri"/>
                <a:sym typeface="Calibri"/>
              </a:rPr>
              <a:t>Robatham</a:t>
            </a:r>
            <a:r>
              <a:rPr lang="en-US" sz="1200" b="0" i="0" u="none" strike="noStrike" cap="none" dirty="0">
                <a:solidFill>
                  <a:schemeClr val="dk1"/>
                </a:solidFill>
                <a:effectLst/>
                <a:latin typeface="Calibri"/>
                <a:ea typeface="Calibri"/>
                <a:cs typeface="Calibri"/>
                <a:sym typeface="Calibri"/>
              </a:rPr>
              <a:t> et al., 2016; Lam et a., 2021; and Singh et al., 2017). The use of SMS notification reminders was also identified as an effective intervention for promoting the use of follow-up care as the community clinics, alcohol dependence facilities, and promoting medication adherence among individuals struggling with schizophrenia (</a:t>
            </a:r>
            <a:r>
              <a:rPr lang="en-US" sz="1200" b="0" i="0" u="none" strike="noStrike" cap="none" dirty="0" err="1">
                <a:solidFill>
                  <a:schemeClr val="dk1"/>
                </a:solidFill>
                <a:effectLst/>
                <a:latin typeface="Calibri"/>
                <a:ea typeface="Calibri"/>
                <a:cs typeface="Calibri"/>
                <a:sym typeface="Calibri"/>
              </a:rPr>
              <a:t>Gullo</a:t>
            </a:r>
            <a:r>
              <a:rPr lang="en-US" sz="1200" b="0" i="0" u="none" strike="noStrike" cap="none" dirty="0">
                <a:solidFill>
                  <a:schemeClr val="dk1"/>
                </a:solidFill>
                <a:effectLst/>
                <a:latin typeface="Calibri"/>
                <a:ea typeface="Calibri"/>
                <a:cs typeface="Calibri"/>
                <a:sym typeface="Calibri"/>
              </a:rPr>
              <a:t> et al., 2018; Singh et al., 2017; and Xu et al., 2018). The reviewed literature also revealed that sending SMS notification reminders was a significant strategy of promoting engagement of individuals struggling with mental health conditions in their treatment process and service seeking (Xu et al., 2018; </a:t>
            </a:r>
            <a:r>
              <a:rPr lang="en-US" sz="1200" b="0" i="0" u="none" strike="noStrike" cap="none" dirty="0" err="1">
                <a:solidFill>
                  <a:schemeClr val="dk1"/>
                </a:solidFill>
                <a:effectLst/>
                <a:latin typeface="Calibri"/>
                <a:ea typeface="Calibri"/>
                <a:cs typeface="Calibri"/>
                <a:sym typeface="Calibri"/>
              </a:rPr>
              <a:t>Kravariti</a:t>
            </a:r>
            <a:r>
              <a:rPr lang="en-US" sz="1200" b="0" i="0" u="none" strike="noStrike" cap="none" dirty="0">
                <a:solidFill>
                  <a:schemeClr val="dk1"/>
                </a:solidFill>
                <a:effectLst/>
                <a:latin typeface="Calibri"/>
                <a:ea typeface="Calibri"/>
                <a:cs typeface="Calibri"/>
                <a:sym typeface="Calibri"/>
              </a:rPr>
              <a:t> et al., 2017). The reviewed literature also concluded that the use of SMS notification reminders was a significant intervention for reducing the rate of outpatient appointment nonattendance (</a:t>
            </a:r>
            <a:r>
              <a:rPr lang="en-US" sz="1200" b="0" i="0" u="none" strike="noStrike" cap="none" dirty="0" err="1">
                <a:solidFill>
                  <a:schemeClr val="dk1"/>
                </a:solidFill>
                <a:effectLst/>
                <a:latin typeface="Calibri"/>
                <a:ea typeface="Calibri"/>
                <a:cs typeface="Calibri"/>
                <a:sym typeface="Calibri"/>
              </a:rPr>
              <a:t>Robatham</a:t>
            </a:r>
            <a:r>
              <a:rPr lang="en-US" sz="1200" b="0" i="0" u="none" strike="noStrike" cap="none" dirty="0">
                <a:solidFill>
                  <a:schemeClr val="dk1"/>
                </a:solidFill>
                <a:effectLst/>
                <a:latin typeface="Calibri"/>
                <a:ea typeface="Calibri"/>
                <a:cs typeface="Calibri"/>
                <a:sym typeface="Calibri"/>
              </a:rPr>
              <a:t> et al., 2016). The articles explored herein also noted that the use of SMS notification reminders offers patients with scheduled appointments with the opportunity of canceling or rescheduling their appointments beforehand, thereby enabling the rescheduling of the appointment with other clients, which reduces the wastage of resources and time (</a:t>
            </a:r>
            <a:r>
              <a:rPr lang="en-US" sz="1200" b="0" i="0" u="none" strike="noStrike" cap="none" dirty="0" err="1">
                <a:solidFill>
                  <a:schemeClr val="dk1"/>
                </a:solidFill>
                <a:effectLst/>
                <a:latin typeface="Calibri"/>
                <a:ea typeface="Calibri"/>
                <a:cs typeface="Calibri"/>
                <a:sym typeface="Calibri"/>
              </a:rPr>
              <a:t>Robatham</a:t>
            </a:r>
            <a:r>
              <a:rPr lang="en-US" sz="1200" b="0" i="0" u="none" strike="noStrike" cap="none" dirty="0">
                <a:solidFill>
                  <a:schemeClr val="dk1"/>
                </a:solidFill>
                <a:effectLst/>
                <a:latin typeface="Calibri"/>
                <a:ea typeface="Calibri"/>
                <a:cs typeface="Calibri"/>
                <a:sym typeface="Calibri"/>
              </a:rPr>
              <a:t> et al., 2016; </a:t>
            </a:r>
            <a:r>
              <a:rPr lang="en-US" sz="1200" b="0" i="0" u="none" strike="noStrike" cap="none" dirty="0" err="1">
                <a:solidFill>
                  <a:schemeClr val="dk1"/>
                </a:solidFill>
                <a:effectLst/>
                <a:latin typeface="Calibri"/>
                <a:ea typeface="Calibri"/>
                <a:cs typeface="Calibri"/>
                <a:sym typeface="Calibri"/>
              </a:rPr>
              <a:t>Gullo</a:t>
            </a:r>
            <a:r>
              <a:rPr lang="en-US" sz="1200" b="0" i="0" u="none" strike="noStrike" cap="none" dirty="0">
                <a:solidFill>
                  <a:schemeClr val="dk1"/>
                </a:solidFill>
                <a:effectLst/>
                <a:latin typeface="Calibri"/>
                <a:ea typeface="Calibri"/>
                <a:cs typeface="Calibri"/>
                <a:sym typeface="Calibri"/>
              </a:rPr>
              <a:t> et al., 2018).</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970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integration of the SMS notification reminders into the routine care was also identified as a paramount strategy of promoting medication adherence (Xu et al., 2019). The reviewed literature noted that the timing of the SMS notification reminder played a key role in influencing the possibility of the clients attending their scheduled appointments (</a:t>
            </a:r>
            <a:r>
              <a:rPr lang="en-US" sz="1200" b="0" i="0" u="none" strike="noStrike" cap="none" dirty="0" err="1">
                <a:solidFill>
                  <a:schemeClr val="dk1"/>
                </a:solidFill>
                <a:effectLst/>
                <a:latin typeface="Calibri"/>
                <a:ea typeface="Calibri"/>
                <a:cs typeface="Calibri"/>
                <a:sym typeface="Calibri"/>
              </a:rPr>
              <a:t>Robatham</a:t>
            </a:r>
            <a:r>
              <a:rPr lang="en-US" sz="1200" b="0" i="0" u="none" strike="noStrike" cap="none" dirty="0">
                <a:solidFill>
                  <a:schemeClr val="dk1"/>
                </a:solidFill>
                <a:effectLst/>
                <a:latin typeface="Calibri"/>
                <a:ea typeface="Calibri"/>
                <a:cs typeface="Calibri"/>
                <a:sym typeface="Calibri"/>
              </a:rPr>
              <a:t> et al., 2016; </a:t>
            </a:r>
            <a:r>
              <a:rPr lang="en-US" sz="1200" b="0" i="0" u="none" strike="noStrike" cap="none" dirty="0" err="1">
                <a:solidFill>
                  <a:schemeClr val="dk1"/>
                </a:solidFill>
                <a:effectLst/>
                <a:latin typeface="Calibri"/>
                <a:ea typeface="Calibri"/>
                <a:cs typeface="Calibri"/>
                <a:sym typeface="Calibri"/>
              </a:rPr>
              <a:t>Kravariti</a:t>
            </a:r>
            <a:r>
              <a:rPr lang="en-US" sz="1200" b="0" i="0" u="none" strike="noStrike" cap="none" dirty="0">
                <a:solidFill>
                  <a:schemeClr val="dk1"/>
                </a:solidFill>
                <a:effectLst/>
                <a:latin typeface="Calibri"/>
                <a:ea typeface="Calibri"/>
                <a:cs typeface="Calibri"/>
                <a:sym typeface="Calibri"/>
              </a:rPr>
              <a:t> et al., 2017; and Singh et al., 2017). Some of the examined literature noted that sending of the multiple reminders before the appointment date was paramount in increasing the chances of the patients honoring their scheduled appointments (</a:t>
            </a:r>
            <a:r>
              <a:rPr lang="en-US" sz="1200" b="0" i="0" u="none" strike="noStrike" cap="none" dirty="0" err="1">
                <a:solidFill>
                  <a:schemeClr val="dk1"/>
                </a:solidFill>
                <a:effectLst/>
                <a:latin typeface="Calibri"/>
                <a:ea typeface="Calibri"/>
                <a:cs typeface="Calibri"/>
                <a:sym typeface="Calibri"/>
              </a:rPr>
              <a:t>Robotham</a:t>
            </a:r>
            <a:r>
              <a:rPr lang="en-US" sz="1200" b="0" i="0" u="none" strike="noStrike" cap="none" dirty="0">
                <a:solidFill>
                  <a:schemeClr val="dk1"/>
                </a:solidFill>
                <a:effectLst/>
                <a:latin typeface="Calibri"/>
                <a:ea typeface="Calibri"/>
                <a:cs typeface="Calibri"/>
                <a:sym typeface="Calibri"/>
              </a:rPr>
              <a:t> et al., 2016; and </a:t>
            </a:r>
            <a:r>
              <a:rPr lang="en-US" sz="1200" b="0" i="0" u="none" strike="noStrike" cap="none" dirty="0" err="1">
                <a:solidFill>
                  <a:schemeClr val="dk1"/>
                </a:solidFill>
                <a:effectLst/>
                <a:latin typeface="Calibri"/>
                <a:ea typeface="Calibri"/>
                <a:cs typeface="Calibri"/>
                <a:sym typeface="Calibri"/>
              </a:rPr>
              <a:t>Kravariti</a:t>
            </a:r>
            <a:r>
              <a:rPr lang="en-US" sz="1200" b="0" i="0" u="none" strike="noStrike" cap="none" dirty="0">
                <a:solidFill>
                  <a:schemeClr val="dk1"/>
                </a:solidFill>
                <a:effectLst/>
                <a:latin typeface="Calibri"/>
                <a:ea typeface="Calibri"/>
                <a:cs typeface="Calibri"/>
                <a:sym typeface="Calibri"/>
              </a:rPr>
              <a:t> et al., 2017). The examined literature also suggested that the sending of the SMS notification reminders a day prior to the appointment date would be efficient in increasing the chances of the patients honoring their appointments (</a:t>
            </a:r>
            <a:r>
              <a:rPr lang="en-US" sz="1200" b="0" i="0" u="none" strike="noStrike" cap="none" dirty="0" err="1">
                <a:solidFill>
                  <a:schemeClr val="dk1"/>
                </a:solidFill>
                <a:effectLst/>
                <a:latin typeface="Calibri"/>
                <a:ea typeface="Calibri"/>
                <a:cs typeface="Calibri"/>
                <a:sym typeface="Calibri"/>
              </a:rPr>
              <a:t>Kravariti</a:t>
            </a:r>
            <a:r>
              <a:rPr lang="en-US" sz="1200" b="0" i="0" u="none" strike="noStrike" cap="none" dirty="0">
                <a:solidFill>
                  <a:schemeClr val="dk1"/>
                </a:solidFill>
                <a:effectLst/>
                <a:latin typeface="Calibri"/>
                <a:ea typeface="Calibri"/>
                <a:cs typeface="Calibri"/>
                <a:sym typeface="Calibri"/>
              </a:rPr>
              <a:t> et al., 2017; Singh et al., 2017). Other research studies examined didn’t recommend the preferable timing of the appointment sending (</a:t>
            </a:r>
            <a:r>
              <a:rPr lang="en-US" sz="1200" b="0" i="0" u="none" strike="noStrike" cap="none" dirty="0" err="1">
                <a:solidFill>
                  <a:schemeClr val="dk1"/>
                </a:solidFill>
                <a:effectLst/>
                <a:latin typeface="Calibri"/>
                <a:ea typeface="Calibri"/>
                <a:cs typeface="Calibri"/>
                <a:sym typeface="Calibri"/>
              </a:rPr>
              <a:t>Gullo</a:t>
            </a:r>
            <a:r>
              <a:rPr lang="en-US" sz="1200" b="0" i="0" u="none" strike="noStrike" cap="none" dirty="0">
                <a:solidFill>
                  <a:schemeClr val="dk1"/>
                </a:solidFill>
                <a:effectLst/>
                <a:latin typeface="Calibri"/>
                <a:ea typeface="Calibri"/>
                <a:cs typeface="Calibri"/>
                <a:sym typeface="Calibri"/>
              </a:rPr>
              <a:t> et el., 2017).</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347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cap="none" dirty="0">
                <a:solidFill>
                  <a:schemeClr val="dk1"/>
                </a:solidFill>
                <a:effectLst/>
                <a:latin typeface="Calibri"/>
                <a:ea typeface="Calibri"/>
                <a:cs typeface="Calibri"/>
                <a:sym typeface="Calibri"/>
              </a:rPr>
              <a:t>Reduction in the risk of disease exacerbation as evidenced by a reduction in emergency room visits by clients experiencing mental health illnesses. </a:t>
            </a:r>
          </a:p>
          <a:p>
            <a:r>
              <a:rPr lang="en-US" sz="1200" b="0" i="0" u="none" strike="noStrike" cap="none" dirty="0">
                <a:solidFill>
                  <a:schemeClr val="dk1"/>
                </a:solidFill>
                <a:effectLst/>
                <a:latin typeface="Calibri"/>
                <a:ea typeface="Calibri"/>
                <a:cs typeface="Calibri"/>
                <a:sym typeface="Calibri"/>
              </a:rPr>
              <a:t>Notably, missed appointments prevent patients from having their conditions reassessed and effectively treated. </a:t>
            </a:r>
            <a:r>
              <a:rPr lang="en-US" sz="1200" b="0" i="0" u="none" strike="noStrike" cap="none" dirty="0" err="1">
                <a:solidFill>
                  <a:schemeClr val="dk1"/>
                </a:solidFill>
                <a:effectLst/>
                <a:latin typeface="Calibri"/>
                <a:ea typeface="Calibri"/>
                <a:cs typeface="Calibri"/>
                <a:sym typeface="Calibri"/>
              </a:rPr>
              <a:t>McQueenie</a:t>
            </a:r>
            <a:r>
              <a:rPr lang="en-US" sz="1200" b="0" i="0" u="none" strike="noStrike" cap="none" dirty="0">
                <a:solidFill>
                  <a:schemeClr val="dk1"/>
                </a:solidFill>
                <a:effectLst/>
                <a:latin typeface="Calibri"/>
                <a:ea typeface="Calibri"/>
                <a:cs typeface="Calibri"/>
                <a:sym typeface="Calibri"/>
              </a:rPr>
              <a:t> et al. (2019) report that delaying treatment results in deteriorating health conditions that necessitate visits to the emergency room (ER).</a:t>
            </a:r>
          </a:p>
          <a:p>
            <a:pPr lvl="0"/>
            <a:r>
              <a:rPr lang="en-US" sz="1200" b="0" i="0" u="none" strike="noStrike" cap="none" dirty="0">
                <a:solidFill>
                  <a:schemeClr val="dk1"/>
                </a:solidFill>
                <a:effectLst/>
                <a:latin typeface="Calibri"/>
                <a:ea typeface="Calibri"/>
                <a:cs typeface="Calibri"/>
                <a:sym typeface="Calibri"/>
              </a:rPr>
              <a:t>Reduction in the rate of readmissions, all-cause mortality, and morbidity among clients with mental health conditions. </a:t>
            </a:r>
          </a:p>
          <a:p>
            <a:r>
              <a:rPr lang="en-US" sz="1200" b="0" i="0" u="none" strike="noStrike" cap="none" dirty="0">
                <a:solidFill>
                  <a:schemeClr val="dk1"/>
                </a:solidFill>
                <a:effectLst/>
                <a:latin typeface="Calibri"/>
                <a:ea typeface="Calibri"/>
                <a:cs typeface="Calibri"/>
                <a:sym typeface="Calibri"/>
              </a:rPr>
              <a:t>Notably, appointment attendance is crucial because it improves continuity of care, which is crucial for promoting recovery from mental health disorders and other presented conditions. Appointment non-compliance worsens the prognosis of patients, leading to higher levels of morbidity, mortality, and even high readmission rates (</a:t>
            </a:r>
            <a:r>
              <a:rPr lang="en-US" sz="1200" b="0" i="0" u="none" strike="noStrike" cap="none" dirty="0" err="1">
                <a:solidFill>
                  <a:schemeClr val="dk1"/>
                </a:solidFill>
                <a:effectLst/>
                <a:latin typeface="Calibri"/>
                <a:ea typeface="Calibri"/>
                <a:cs typeface="Calibri"/>
                <a:sym typeface="Calibri"/>
              </a:rPr>
              <a:t>Gunzler</a:t>
            </a:r>
            <a:r>
              <a:rPr lang="en-US" sz="1200" b="0" i="0" u="none" strike="noStrike" cap="none" dirty="0">
                <a:solidFill>
                  <a:schemeClr val="dk1"/>
                </a:solidFill>
                <a:effectLst/>
                <a:latin typeface="Calibri"/>
                <a:ea typeface="Calibri"/>
                <a:cs typeface="Calibri"/>
                <a:sym typeface="Calibri"/>
              </a:rPr>
              <a:t> et al., 2017). </a:t>
            </a:r>
          </a:p>
          <a:p>
            <a:pPr lvl="0"/>
            <a:r>
              <a:rPr lang="en-US" sz="1200" b="0" i="0" u="none" strike="noStrike" cap="none" dirty="0">
                <a:solidFill>
                  <a:schemeClr val="dk1"/>
                </a:solidFill>
                <a:effectLst/>
                <a:latin typeface="Calibri"/>
                <a:ea typeface="Calibri"/>
                <a:cs typeface="Calibri"/>
                <a:sym typeface="Calibri"/>
              </a:rPr>
              <a:t>Increase the financial profits by mental health outpatient facility.</a:t>
            </a:r>
          </a:p>
          <a:p>
            <a:r>
              <a:rPr lang="en-US" sz="1200" b="0" i="0" u="none" strike="noStrike" cap="none" dirty="0">
                <a:solidFill>
                  <a:schemeClr val="dk1"/>
                </a:solidFill>
                <a:effectLst/>
                <a:latin typeface="Calibri"/>
                <a:ea typeface="Calibri"/>
                <a:cs typeface="Calibri"/>
                <a:sym typeface="Calibri"/>
              </a:rPr>
              <a:t>It is crucial to recognize that no-shows place a financial burden on outpatient mental health facilities. As a result, addressing the issue of no-shows will be crucial for increasing the organization's profit and enhancing its capacity to provide safe, timely, and high-quality mental health services (</a:t>
            </a:r>
            <a:r>
              <a:rPr lang="en-US" sz="1200" b="0" i="0" u="none" strike="noStrike" cap="none" dirty="0" err="1">
                <a:solidFill>
                  <a:schemeClr val="dk1"/>
                </a:solidFill>
                <a:effectLst/>
                <a:latin typeface="Calibri"/>
                <a:ea typeface="Calibri"/>
                <a:cs typeface="Calibri"/>
                <a:sym typeface="Calibri"/>
              </a:rPr>
              <a:t>Blaauw</a:t>
            </a:r>
            <a:r>
              <a:rPr lang="en-US" sz="1200" b="0" i="0" u="none" strike="noStrike" cap="none" dirty="0">
                <a:solidFill>
                  <a:schemeClr val="dk1"/>
                </a:solidFill>
                <a:effectLst/>
                <a:latin typeface="Calibri"/>
                <a:ea typeface="Calibri"/>
                <a:cs typeface="Calibri"/>
                <a:sym typeface="Calibri"/>
              </a:rPr>
              <a:t> et al., 2019).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944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96846"/>
          <a:stretch/>
        </p:blipFill>
        <p:spPr>
          <a:xfrm>
            <a:off x="0" y="4982767"/>
            <a:ext cx="9144000" cy="162257"/>
          </a:xfrm>
          <a:prstGeom prst="rect">
            <a:avLst/>
          </a:prstGeom>
        </p:spPr>
      </p:pic>
    </p:spTree>
    <p:extLst>
      <p:ext uri="{BB962C8B-B14F-4D97-AF65-F5344CB8AC3E}">
        <p14:creationId xmlns:p14="http://schemas.microsoft.com/office/powerpoint/2010/main" val="26759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35885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5" name="Google Shape;29;p9"/>
          <p:cNvSpPr txBox="1">
            <a:spLocks noGrp="1"/>
          </p:cNvSpPr>
          <p:nvPr>
            <p:ph type="title"/>
          </p:nvPr>
        </p:nvSpPr>
        <p:spPr>
          <a:xfrm>
            <a:off x="650422" y="404447"/>
            <a:ext cx="7886700" cy="562707"/>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Gill Sans"/>
              <a:buNone/>
              <a:defRPr sz="27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6" name="Google Shape;30;p9"/>
          <p:cNvSpPr txBox="1">
            <a:spLocks noGrp="1"/>
          </p:cNvSpPr>
          <p:nvPr>
            <p:ph type="subTitle" idx="1"/>
          </p:nvPr>
        </p:nvSpPr>
        <p:spPr>
          <a:xfrm>
            <a:off x="650422" y="1055076"/>
            <a:ext cx="7886700" cy="38024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Gill Sans"/>
              <a:buNone/>
              <a:defRPr sz="150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31;p9"/>
          <p:cNvSpPr txBox="1">
            <a:spLocks noGrp="1"/>
          </p:cNvSpPr>
          <p:nvPr>
            <p:ph type="body" idx="2"/>
          </p:nvPr>
        </p:nvSpPr>
        <p:spPr>
          <a:xfrm>
            <a:off x="650082" y="1644161"/>
            <a:ext cx="7887041" cy="237392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50000"/>
              </a:lnSpc>
              <a:spcBef>
                <a:spcPts val="750"/>
              </a:spcBef>
              <a:spcAft>
                <a:spcPts val="0"/>
              </a:spcAft>
              <a:buClr>
                <a:srgbClr val="FDB718"/>
              </a:buClr>
              <a:buSzPts val="2000"/>
              <a:buFont typeface="Gill Sans"/>
              <a:buNone/>
              <a:defRPr sz="1500" i="0" u="none" strike="noStrike" cap="none">
                <a:solidFill>
                  <a:schemeClr val="lt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chemeClr val="lt1"/>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chemeClr val="lt1"/>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chemeClr val="lt1"/>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a:p>
        </p:txBody>
      </p:sp>
    </p:spTree>
    <p:extLst>
      <p:ext uri="{BB962C8B-B14F-4D97-AF65-F5344CB8AC3E}">
        <p14:creationId xmlns:p14="http://schemas.microsoft.com/office/powerpoint/2010/main" val="73075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8" name="Google Shape;37;p11"/>
          <p:cNvSpPr txBox="1">
            <a:spLocks noGrp="1"/>
          </p:cNvSpPr>
          <p:nvPr>
            <p:ph type="sldNum" idx="12"/>
          </p:nvPr>
        </p:nvSpPr>
        <p:spPr>
          <a:xfrm>
            <a:off x="8301807" y="346349"/>
            <a:ext cx="548775" cy="39375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1pPr>
            <a:lvl2pPr marL="0" marR="0" lvl="1"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2pPr>
            <a:lvl3pPr marL="0" marR="0" lvl="2"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3pPr>
            <a:lvl4pPr marL="0" marR="0" lvl="3"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4pPr>
            <a:lvl5pPr marL="0" marR="0" lvl="4"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5pPr>
            <a:lvl6pPr marL="0" marR="0" lvl="5"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6pPr>
            <a:lvl7pPr marL="0" marR="0" lvl="6"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7pPr>
            <a:lvl8pPr marL="0" marR="0" lvl="7"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8pPr>
            <a:lvl9pPr marL="0" marR="0" lvl="8"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9pPr>
          </a:lstStyle>
          <a:p>
            <a:fld id="{00000000-1234-1234-1234-123412341234}" type="slidenum">
              <a:rPr lang="en-US"/>
              <a:pPr/>
              <a:t>‹#›</a:t>
            </a:fld>
            <a:endParaRPr dirty="0"/>
          </a:p>
        </p:txBody>
      </p:sp>
      <p:sp>
        <p:nvSpPr>
          <p:cNvPr id="9" name="Google Shape;38;p11"/>
          <p:cNvSpPr txBox="1">
            <a:spLocks noGrp="1"/>
          </p:cNvSpPr>
          <p:nvPr>
            <p:ph type="body" idx="1"/>
          </p:nvPr>
        </p:nvSpPr>
        <p:spPr>
          <a:xfrm>
            <a:off x="348342" y="1292469"/>
            <a:ext cx="8365352" cy="300697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50000"/>
              </a:lnSpc>
              <a:spcBef>
                <a:spcPts val="750"/>
              </a:spcBef>
              <a:spcAft>
                <a:spcPts val="0"/>
              </a:spcAft>
              <a:buClr>
                <a:srgbClr val="FDB718"/>
              </a:buClr>
              <a:buSzPts val="2000"/>
              <a:buFont typeface="Gill Sans"/>
              <a:buNone/>
              <a:defRPr sz="1500" i="0" u="none" strike="noStrike" cap="none">
                <a:solidFill>
                  <a:srgbClr val="003A4D"/>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a:p>
        </p:txBody>
      </p:sp>
      <p:sp>
        <p:nvSpPr>
          <p:cNvPr id="10" name="Google Shape;39;p11"/>
          <p:cNvSpPr txBox="1">
            <a:spLocks noGrp="1"/>
          </p:cNvSpPr>
          <p:nvPr>
            <p:ph type="ctrTitle"/>
          </p:nvPr>
        </p:nvSpPr>
        <p:spPr>
          <a:xfrm>
            <a:off x="348343" y="323766"/>
            <a:ext cx="752909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5247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 Blank" type="obj">
  <p:cSld name="OBJEC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800"/>
              <a:buFont typeface="Gill Sans"/>
              <a:buNone/>
              <a:defRPr sz="1500" i="0" u="none" strike="noStrike" cap="none">
                <a:solidFill>
                  <a:srgbClr val="003A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52" name="Google Shape;52;p15"/>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Gill Sans"/>
              <a:buNone/>
              <a:defRPr sz="105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dirty="0"/>
          </a:p>
        </p:txBody>
      </p:sp>
      <p:sp>
        <p:nvSpPr>
          <p:cNvPr id="53" name="Google Shape;53;p15"/>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Gill Sans"/>
              <a:buNone/>
              <a:defRPr sz="105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dirty="0"/>
          </a:p>
        </p:txBody>
      </p:sp>
      <p:sp>
        <p:nvSpPr>
          <p:cNvPr id="54" name="Google Shape;54;p1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latin typeface="Gill Sans"/>
              <a:ea typeface="Gill Sans"/>
              <a:cs typeface="Gill Sans"/>
              <a:sym typeface="Gill Sans"/>
            </a:endParaRPr>
          </a:p>
        </p:txBody>
      </p:sp>
      <p:sp>
        <p:nvSpPr>
          <p:cNvPr id="55" name="Google Shape;55;p15"/>
          <p:cNvSpPr txBox="1">
            <a:spLocks noGrp="1"/>
          </p:cNvSpPr>
          <p:nvPr>
            <p:ph type="body" idx="1"/>
          </p:nvPr>
        </p:nvSpPr>
        <p:spPr>
          <a:xfrm>
            <a:off x="628651" y="1268119"/>
            <a:ext cx="7886700" cy="300697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003A4D"/>
              </a:buClr>
              <a:buSzPts val="2000"/>
              <a:buFont typeface="Gill Sans"/>
              <a:buNone/>
              <a:defRPr sz="1500" i="0" u="none" strike="noStrike" cap="none">
                <a:solidFill>
                  <a:srgbClr val="003A4D"/>
                </a:solidFill>
                <a:latin typeface="Gill Sans"/>
                <a:ea typeface="Gill Sans"/>
                <a:cs typeface="Gill Sans"/>
                <a:sym typeface="Gill Sans"/>
              </a:defRPr>
            </a:lvl1pPr>
            <a:lvl2pPr marL="685800" marR="0" lvl="1" indent="-266700" algn="l" rtl="0">
              <a:lnSpc>
                <a:spcPct val="90000"/>
              </a:lnSpc>
              <a:spcBef>
                <a:spcPts val="375"/>
              </a:spcBef>
              <a:spcAft>
                <a:spcPts val="0"/>
              </a:spcAft>
              <a:buClr>
                <a:srgbClr val="003A4D"/>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90000"/>
              </a:lnSpc>
              <a:spcBef>
                <a:spcPts val="375"/>
              </a:spcBef>
              <a:spcAft>
                <a:spcPts val="0"/>
              </a:spcAft>
              <a:buClr>
                <a:srgbClr val="003A4D"/>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90000"/>
              </a:lnSpc>
              <a:spcBef>
                <a:spcPts val="375"/>
              </a:spcBef>
              <a:spcAft>
                <a:spcPts val="0"/>
              </a:spcAft>
              <a:buClr>
                <a:srgbClr val="003A4D"/>
              </a:buClr>
              <a:buSzPts val="1800"/>
              <a:buFont typeface="Gill Sans"/>
              <a:buChar char="•"/>
              <a:defRPr sz="135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96846"/>
          <a:stretch/>
        </p:blipFill>
        <p:spPr>
          <a:xfrm>
            <a:off x="0" y="4982767"/>
            <a:ext cx="9144000" cy="162257"/>
          </a:xfrm>
          <a:prstGeom prst="rect">
            <a:avLst/>
          </a:prstGeom>
        </p:spPr>
      </p:pic>
    </p:spTree>
    <p:extLst>
      <p:ext uri="{BB962C8B-B14F-4D97-AF65-F5344CB8AC3E}">
        <p14:creationId xmlns:p14="http://schemas.microsoft.com/office/powerpoint/2010/main" val="38010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96846"/>
          <a:stretch/>
        </p:blipFill>
        <p:spPr>
          <a:xfrm>
            <a:off x="0" y="4982767"/>
            <a:ext cx="9144000" cy="162257"/>
          </a:xfrm>
          <a:prstGeom prst="rect">
            <a:avLst/>
          </a:prstGeom>
        </p:spPr>
      </p:pic>
    </p:spTree>
    <p:extLst>
      <p:ext uri="{BB962C8B-B14F-4D97-AF65-F5344CB8AC3E}">
        <p14:creationId xmlns:p14="http://schemas.microsoft.com/office/powerpoint/2010/main" val="869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Option 1" preserve="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267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Option 1" preserve="1" userDrawn="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7"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8900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 Option 1" preserve="1" userDrawn="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7"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87404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10" name="Google Shape;23;p6">
            <a:extLst>
              <a:ext uri="{FF2B5EF4-FFF2-40B4-BE49-F238E27FC236}">
                <a16:creationId xmlns:a16="http://schemas.microsoft.com/office/drawing/2014/main" id="{16EC104C-8CC4-42F6-A22E-E4E7702561B4}"/>
              </a:ext>
            </a:extLst>
          </p:cNvPr>
          <p:cNvSpPr txBox="1">
            <a:spLocks noGrp="1"/>
          </p:cNvSpPr>
          <p:nvPr>
            <p:ph type="title"/>
          </p:nvPr>
        </p:nvSpPr>
        <p:spPr>
          <a:xfrm>
            <a:off x="298938" y="211827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90736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11715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115785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 id="2147483707" r:id="rId2"/>
    <p:sldLayoutId id="2147483706" r:id="rId3"/>
    <p:sldLayoutId id="2147483690" r:id="rId4"/>
    <p:sldLayoutId id="2147483668" r:id="rId5"/>
    <p:sldLayoutId id="2147483692" r:id="rId6"/>
    <p:sldLayoutId id="2147483708" r:id="rId7"/>
    <p:sldLayoutId id="2147483700" r:id="rId8"/>
    <p:sldLayoutId id="2147483697" r:id="rId9"/>
    <p:sldLayoutId id="2147483696" r:id="rId10"/>
    <p:sldLayoutId id="2147483704" r:id="rId11"/>
    <p:sldLayoutId id="2147483705"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io.com/news/psychiatry/20200924/scheduling-mental-health-outpatient-appointment-beneficial-following-psychiatric-discharge" TargetMode="External"/><Relationship Id="rId2" Type="http://schemas.openxmlformats.org/officeDocument/2006/relationships/hyperlink" Target="http://dx.doi.org/10.1080/10826084.2019.1650774" TargetMode="External"/><Relationship Id="rId1" Type="http://schemas.openxmlformats.org/officeDocument/2006/relationships/slideLayout" Target="../slideLayouts/slideLayout13.xml"/><Relationship Id="rId5" Type="http://schemas.openxmlformats.org/officeDocument/2006/relationships/hyperlink" Target="https://doi.org/10.1177/20503121221135990" TargetMode="External"/><Relationship Id="rId4" Type="http://schemas.openxmlformats.org/officeDocument/2006/relationships/hyperlink" Target="https://doi.org/10.1016/j.addbeh.2018.06.02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11/jgh.15218" TargetMode="External"/><Relationship Id="rId2" Type="http://schemas.openxmlformats.org/officeDocument/2006/relationships/hyperlink" Target="http://dx.doi.org/10.1192/bjo.2017.7" TargetMode="External"/><Relationship Id="rId1" Type="http://schemas.openxmlformats.org/officeDocument/2006/relationships/slideLayout" Target="../slideLayouts/slideLayout13.xml"/><Relationship Id="rId5" Type="http://schemas.openxmlformats.org/officeDocument/2006/relationships/hyperlink" Target="https://doi.org/10.1007/s11845-017-1710-0" TargetMode="External"/><Relationship Id="rId4" Type="http://schemas.openxmlformats.org/officeDocument/2006/relationships/hyperlink" Target="https://doi.org/10.1186/s12916-018-123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jmc.com/view/optimizing-number-and-timing-of-appointment-reminders-a-randomized-trial" TargetMode="External"/><Relationship Id="rId2" Type="http://schemas.openxmlformats.org/officeDocument/2006/relationships/hyperlink" Target="http://dx.doi.org/10.1136/bmjopen-2016-012116" TargetMode="External"/><Relationship Id="rId1" Type="http://schemas.openxmlformats.org/officeDocument/2006/relationships/slideLayout" Target="../slideLayouts/slideLayout13.xml"/><Relationship Id="rId4" Type="http://schemas.openxmlformats.org/officeDocument/2006/relationships/hyperlink" Target="https://doi.org/10.1371/journal.pone.02531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4A12D-4DAB-440B-AC4A-91A8875598AB}"/>
              </a:ext>
            </a:extLst>
          </p:cNvPr>
          <p:cNvSpPr>
            <a:spLocks noGrp="1"/>
          </p:cNvSpPr>
          <p:nvPr>
            <p:ph type="title"/>
          </p:nvPr>
        </p:nvSpPr>
        <p:spPr/>
        <p:txBody>
          <a:bodyPr/>
          <a:lstStyle/>
          <a:p>
            <a:r>
              <a:rPr lang="en-US" dirty="0"/>
              <a:t>Project Title</a:t>
            </a:r>
            <a:br>
              <a:rPr lang="en-US" dirty="0"/>
            </a:br>
            <a:r>
              <a:rPr lang="en-US" dirty="0"/>
              <a:t>Action Plan Review Meeting</a:t>
            </a:r>
          </a:p>
        </p:txBody>
      </p:sp>
      <p:sp>
        <p:nvSpPr>
          <p:cNvPr id="5" name="Subtitle 4">
            <a:extLst>
              <a:ext uri="{FF2B5EF4-FFF2-40B4-BE49-F238E27FC236}">
                <a16:creationId xmlns:a16="http://schemas.microsoft.com/office/drawing/2014/main" id="{D512A4B7-6303-4D68-A3B7-F73197166DBA}"/>
              </a:ext>
            </a:extLst>
          </p:cNvPr>
          <p:cNvSpPr>
            <a:spLocks noGrp="1"/>
          </p:cNvSpPr>
          <p:nvPr>
            <p:ph type="subTitle" idx="1"/>
          </p:nvPr>
        </p:nvSpPr>
        <p:spPr/>
        <p:txBody>
          <a:bodyPr/>
          <a:lstStyle/>
          <a:p>
            <a:r>
              <a:rPr lang="en-US" dirty="0"/>
              <a:t>Student name</a:t>
            </a:r>
          </a:p>
        </p:txBody>
      </p:sp>
    </p:spTree>
    <p:extLst>
      <p:ext uri="{BB962C8B-B14F-4D97-AF65-F5344CB8AC3E}">
        <p14:creationId xmlns:p14="http://schemas.microsoft.com/office/powerpoint/2010/main" val="3205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5C-D72F-469C-8D03-15EC1B73BE8F}"/>
              </a:ext>
            </a:extLst>
          </p:cNvPr>
          <p:cNvSpPr>
            <a:spLocks noGrp="1"/>
          </p:cNvSpPr>
          <p:nvPr>
            <p:ph type="ctrTitle"/>
          </p:nvPr>
        </p:nvSpPr>
        <p:spPr/>
        <p:txBody>
          <a:bodyPr/>
          <a:lstStyle/>
          <a:p>
            <a:r>
              <a:rPr lang="en-US" dirty="0"/>
              <a:t>SWOT: Weaknesses </a:t>
            </a:r>
          </a:p>
        </p:txBody>
      </p:sp>
      <p:sp>
        <p:nvSpPr>
          <p:cNvPr id="3" name="Text Placeholder 2">
            <a:extLst>
              <a:ext uri="{FF2B5EF4-FFF2-40B4-BE49-F238E27FC236}">
                <a16:creationId xmlns:a16="http://schemas.microsoft.com/office/drawing/2014/main" id="{6FCB778A-70EB-4D5E-86D6-986DB00CF35C}"/>
              </a:ext>
            </a:extLst>
          </p:cNvPr>
          <p:cNvSpPr>
            <a:spLocks noGrp="1"/>
          </p:cNvSpPr>
          <p:nvPr>
            <p:ph type="body" idx="1"/>
          </p:nvPr>
        </p:nvSpPr>
        <p:spPr/>
        <p:txBody>
          <a:bodyPr/>
          <a:lstStyle/>
          <a:p>
            <a:r>
              <a:rPr lang="en-US" dirty="0"/>
              <a:t>The timing between one reminder and the next needs to be improved to reduce the rate of appointment nonattendance.</a:t>
            </a:r>
          </a:p>
          <a:p>
            <a:r>
              <a:rPr lang="en-US" dirty="0"/>
              <a:t>More financing to the information technology department is required. </a:t>
            </a:r>
          </a:p>
          <a:p>
            <a:r>
              <a:rPr lang="en-US" dirty="0"/>
              <a:t>More financing and resources support to this department will promote the adoption and integration of better working systems to backup the project’s success.</a:t>
            </a:r>
          </a:p>
          <a:p>
            <a:r>
              <a:rPr lang="en-US" dirty="0"/>
              <a:t>Lack of training in using the communication system might undermine the success of the project. </a:t>
            </a:r>
          </a:p>
        </p:txBody>
      </p:sp>
    </p:spTree>
    <p:extLst>
      <p:ext uri="{BB962C8B-B14F-4D97-AF65-F5344CB8AC3E}">
        <p14:creationId xmlns:p14="http://schemas.microsoft.com/office/powerpoint/2010/main" val="257749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3DAB-CE8B-4038-88F4-AA395D402453}"/>
              </a:ext>
            </a:extLst>
          </p:cNvPr>
          <p:cNvSpPr>
            <a:spLocks noGrp="1"/>
          </p:cNvSpPr>
          <p:nvPr>
            <p:ph type="ctrTitle"/>
          </p:nvPr>
        </p:nvSpPr>
        <p:spPr/>
        <p:txBody>
          <a:bodyPr/>
          <a:lstStyle/>
          <a:p>
            <a:r>
              <a:rPr lang="en-US" dirty="0"/>
              <a:t>SWOT Analysis: Opportunities </a:t>
            </a:r>
          </a:p>
        </p:txBody>
      </p:sp>
      <p:sp>
        <p:nvSpPr>
          <p:cNvPr id="3" name="Text Placeholder 2">
            <a:extLst>
              <a:ext uri="{FF2B5EF4-FFF2-40B4-BE49-F238E27FC236}">
                <a16:creationId xmlns:a16="http://schemas.microsoft.com/office/drawing/2014/main" id="{7F3FC96F-E0AA-4733-A6C5-A1B7E941B81F}"/>
              </a:ext>
            </a:extLst>
          </p:cNvPr>
          <p:cNvSpPr>
            <a:spLocks noGrp="1"/>
          </p:cNvSpPr>
          <p:nvPr>
            <p:ph type="body" idx="1"/>
          </p:nvPr>
        </p:nvSpPr>
        <p:spPr>
          <a:xfrm>
            <a:off x="348343" y="1132114"/>
            <a:ext cx="5146850" cy="3852262"/>
          </a:xfrm>
        </p:spPr>
        <p:txBody>
          <a:bodyPr/>
          <a:lstStyle/>
          <a:p>
            <a:r>
              <a:rPr lang="en-US" dirty="0"/>
              <a:t>Establishing a separate phone line for cancelation utilizing smart communication.</a:t>
            </a:r>
          </a:p>
          <a:p>
            <a:r>
              <a:rPr lang="en-US" dirty="0"/>
              <a:t>Adding or integrating automated reminders to the EHRs will significantly promote the likelihood of the patients honoring their appointments or canceling them in time to allow for rescheduling with other patients.</a:t>
            </a:r>
          </a:p>
          <a:p>
            <a:r>
              <a:rPr lang="en-US" dirty="0"/>
              <a:t>It is significant for the engagement of the stakeholders in improving the EHR system to avoid overbooking and facilitate an automated updating system of the patient information and SMS reminders sending.</a:t>
            </a:r>
          </a:p>
        </p:txBody>
      </p:sp>
    </p:spTree>
    <p:extLst>
      <p:ext uri="{BB962C8B-B14F-4D97-AF65-F5344CB8AC3E}">
        <p14:creationId xmlns:p14="http://schemas.microsoft.com/office/powerpoint/2010/main" val="31137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A1E7-E725-4B97-883A-49A5B076B17B}"/>
              </a:ext>
            </a:extLst>
          </p:cNvPr>
          <p:cNvSpPr>
            <a:spLocks noGrp="1"/>
          </p:cNvSpPr>
          <p:nvPr>
            <p:ph type="ctrTitle"/>
          </p:nvPr>
        </p:nvSpPr>
        <p:spPr/>
        <p:txBody>
          <a:bodyPr/>
          <a:lstStyle/>
          <a:p>
            <a:r>
              <a:rPr lang="en-US" dirty="0"/>
              <a:t>SWOT Analysis: </a:t>
            </a:r>
          </a:p>
        </p:txBody>
      </p:sp>
      <p:sp>
        <p:nvSpPr>
          <p:cNvPr id="3" name="Text Placeholder 2">
            <a:extLst>
              <a:ext uri="{FF2B5EF4-FFF2-40B4-BE49-F238E27FC236}">
                <a16:creationId xmlns:a16="http://schemas.microsoft.com/office/drawing/2014/main" id="{08E099B6-64AB-4817-B1C2-E46A80395251}"/>
              </a:ext>
            </a:extLst>
          </p:cNvPr>
          <p:cNvSpPr>
            <a:spLocks noGrp="1"/>
          </p:cNvSpPr>
          <p:nvPr>
            <p:ph type="body" idx="1"/>
          </p:nvPr>
        </p:nvSpPr>
        <p:spPr>
          <a:xfrm>
            <a:off x="348343" y="1132114"/>
            <a:ext cx="5146850" cy="4011385"/>
          </a:xfrm>
        </p:spPr>
        <p:txBody>
          <a:bodyPr/>
          <a:lstStyle/>
          <a:p>
            <a:r>
              <a:rPr lang="en-US" dirty="0"/>
              <a:t>The lack of urgency and responsibility in honoring the scheduled appointments among the care providers.</a:t>
            </a:r>
          </a:p>
          <a:p>
            <a:r>
              <a:rPr lang="en-US" dirty="0"/>
              <a:t>This threat can be addressed by educating patients on the need to honor scheduled appointments.</a:t>
            </a:r>
          </a:p>
          <a:p>
            <a:r>
              <a:rPr lang="en-US" dirty="0"/>
              <a:t>Facilitation of the finances whereby lack funds, and staff shortage challenges can undermine the project's success.</a:t>
            </a:r>
          </a:p>
          <a:p>
            <a:r>
              <a:rPr lang="en-US" dirty="0"/>
              <a:t>This threat can be addressed by working towards incentive provision and awareness campaigns will be paramount in promoting the improvement in scheduled appointment attendance. </a:t>
            </a:r>
          </a:p>
        </p:txBody>
      </p:sp>
    </p:spTree>
    <p:extLst>
      <p:ext uri="{BB962C8B-B14F-4D97-AF65-F5344CB8AC3E}">
        <p14:creationId xmlns:p14="http://schemas.microsoft.com/office/powerpoint/2010/main" val="150358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89894-95ED-451A-B777-2529A4DF510B}"/>
              </a:ext>
            </a:extLst>
          </p:cNvPr>
          <p:cNvSpPr>
            <a:spLocks noGrp="1"/>
          </p:cNvSpPr>
          <p:nvPr>
            <p:ph type="ctrTitle"/>
          </p:nvPr>
        </p:nvSpPr>
        <p:spPr/>
        <p:txBody>
          <a:bodyPr/>
          <a:lstStyle/>
          <a:p>
            <a:r>
              <a:rPr lang="en-US" dirty="0"/>
              <a:t>Brief Summary of Evidence </a:t>
            </a:r>
          </a:p>
        </p:txBody>
      </p:sp>
      <p:sp>
        <p:nvSpPr>
          <p:cNvPr id="5" name="Text Placeholder 4">
            <a:extLst>
              <a:ext uri="{FF2B5EF4-FFF2-40B4-BE49-F238E27FC236}">
                <a16:creationId xmlns:a16="http://schemas.microsoft.com/office/drawing/2014/main" id="{FDC4AA02-E9A6-4F00-80CC-12831C218CAF}"/>
              </a:ext>
            </a:extLst>
          </p:cNvPr>
          <p:cNvSpPr>
            <a:spLocks noGrp="1"/>
          </p:cNvSpPr>
          <p:nvPr>
            <p:ph type="body" idx="1"/>
          </p:nvPr>
        </p:nvSpPr>
        <p:spPr/>
        <p:txBody>
          <a:bodyPr/>
          <a:lstStyle/>
          <a:p>
            <a:r>
              <a:rPr lang="en-US" dirty="0"/>
              <a:t>Specifically, most of the examined research studies concluded that the use of SMS notification reminders was effective in reducing the cases of no-shows, did not attendance, appointment nonattendance, thereby being an effective intervention for addressing this practice issue (</a:t>
            </a:r>
            <a:r>
              <a:rPr lang="en-US" dirty="0" err="1"/>
              <a:t>Gullo</a:t>
            </a:r>
            <a:r>
              <a:rPr lang="en-US" dirty="0"/>
              <a:t> et al., 2018; </a:t>
            </a:r>
            <a:r>
              <a:rPr lang="en-US" dirty="0" err="1"/>
              <a:t>Robatham</a:t>
            </a:r>
            <a:r>
              <a:rPr lang="en-US" dirty="0"/>
              <a:t> et al., 2016; Lam et a., 2021; and Singh et al., 2017).</a:t>
            </a:r>
          </a:p>
        </p:txBody>
      </p:sp>
    </p:spTree>
    <p:extLst>
      <p:ext uri="{BB962C8B-B14F-4D97-AF65-F5344CB8AC3E}">
        <p14:creationId xmlns:p14="http://schemas.microsoft.com/office/powerpoint/2010/main" val="248511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2A6D-F31F-4C8E-BB96-055DD85C1D4D}"/>
              </a:ext>
            </a:extLst>
          </p:cNvPr>
          <p:cNvSpPr>
            <a:spLocks noGrp="1"/>
          </p:cNvSpPr>
          <p:nvPr>
            <p:ph type="ctrTitle"/>
          </p:nvPr>
        </p:nvSpPr>
        <p:spPr/>
        <p:txBody>
          <a:bodyPr/>
          <a:lstStyle/>
          <a:p>
            <a:r>
              <a:rPr lang="en-US" dirty="0"/>
              <a:t>Brief Summary of Evidence </a:t>
            </a:r>
          </a:p>
        </p:txBody>
      </p:sp>
      <p:sp>
        <p:nvSpPr>
          <p:cNvPr id="3" name="Text Placeholder 2">
            <a:extLst>
              <a:ext uri="{FF2B5EF4-FFF2-40B4-BE49-F238E27FC236}">
                <a16:creationId xmlns:a16="http://schemas.microsoft.com/office/drawing/2014/main" id="{8BAD7EAE-8E6A-482D-9AB6-FDCC46238F57}"/>
              </a:ext>
            </a:extLst>
          </p:cNvPr>
          <p:cNvSpPr>
            <a:spLocks noGrp="1"/>
          </p:cNvSpPr>
          <p:nvPr>
            <p:ph type="body" idx="1"/>
          </p:nvPr>
        </p:nvSpPr>
        <p:spPr/>
        <p:txBody>
          <a:bodyPr/>
          <a:lstStyle/>
          <a:p>
            <a:r>
              <a:rPr lang="en-US" dirty="0"/>
              <a:t>The integration of the SMS notification reminders into the routine care was also identified as a paramount strategy of promoting medication adherence (Xu et al., 2019). </a:t>
            </a:r>
          </a:p>
          <a:p>
            <a:r>
              <a:rPr lang="en-US" dirty="0"/>
              <a:t>The reviewed literature noted that the timing of the SMS notification reminder played a key role in influencing the possibility of the clients attending their scheduled appointments (</a:t>
            </a:r>
            <a:r>
              <a:rPr lang="en-US" dirty="0" err="1"/>
              <a:t>Robatham</a:t>
            </a:r>
            <a:r>
              <a:rPr lang="en-US" dirty="0"/>
              <a:t> et al., 2016; </a:t>
            </a:r>
            <a:r>
              <a:rPr lang="en-US" dirty="0" err="1"/>
              <a:t>Kravariti</a:t>
            </a:r>
            <a:r>
              <a:rPr lang="en-US" dirty="0"/>
              <a:t> et al., 2017; and Singh et al., 2017).</a:t>
            </a:r>
          </a:p>
        </p:txBody>
      </p:sp>
    </p:spTree>
    <p:extLst>
      <p:ext uri="{BB962C8B-B14F-4D97-AF65-F5344CB8AC3E}">
        <p14:creationId xmlns:p14="http://schemas.microsoft.com/office/powerpoint/2010/main" val="366791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6B19-8FB0-49F3-A723-128EDEA021F8}"/>
              </a:ext>
            </a:extLst>
          </p:cNvPr>
          <p:cNvSpPr>
            <a:spLocks noGrp="1"/>
          </p:cNvSpPr>
          <p:nvPr>
            <p:ph type="title"/>
          </p:nvPr>
        </p:nvSpPr>
        <p:spPr>
          <a:xfrm>
            <a:off x="650422" y="404447"/>
            <a:ext cx="7886700" cy="3447117"/>
          </a:xfrm>
        </p:spPr>
        <p:txBody>
          <a:bodyPr/>
          <a:lstStyle/>
          <a:p>
            <a:r>
              <a:rPr lang="en-US" dirty="0"/>
              <a:t/>
            </a:r>
            <a:br>
              <a:rPr lang="en-US" dirty="0"/>
            </a:br>
            <a:r>
              <a:rPr lang="en-US" dirty="0"/>
              <a:t/>
            </a:r>
            <a:br>
              <a:rPr lang="en-US" dirty="0"/>
            </a:br>
            <a:r>
              <a:rPr lang="en-US" dirty="0"/>
              <a:t/>
            </a:r>
            <a:br>
              <a:rPr lang="en-US" dirty="0"/>
            </a:br>
            <a:r>
              <a:rPr lang="en-US" sz="3600" dirty="0"/>
              <a:t>Phase 2 Planning</a:t>
            </a:r>
            <a:endParaRPr lang="en-US" dirty="0"/>
          </a:p>
        </p:txBody>
      </p:sp>
    </p:spTree>
    <p:extLst>
      <p:ext uri="{BB962C8B-B14F-4D97-AF65-F5344CB8AC3E}">
        <p14:creationId xmlns:p14="http://schemas.microsoft.com/office/powerpoint/2010/main" val="236166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2F72-26F5-4AF5-A3DF-47A36E7BAF13}"/>
              </a:ext>
            </a:extLst>
          </p:cNvPr>
          <p:cNvSpPr>
            <a:spLocks noGrp="1"/>
          </p:cNvSpPr>
          <p:nvPr>
            <p:ph type="ctrTitle"/>
          </p:nvPr>
        </p:nvSpPr>
        <p:spPr/>
        <p:txBody>
          <a:bodyPr/>
          <a:lstStyle/>
          <a:p>
            <a:r>
              <a:rPr lang="en-US" dirty="0"/>
              <a:t>Project Implementation Overview</a:t>
            </a:r>
          </a:p>
        </p:txBody>
      </p:sp>
      <p:sp>
        <p:nvSpPr>
          <p:cNvPr id="3" name="Text Placeholder 2">
            <a:extLst>
              <a:ext uri="{FF2B5EF4-FFF2-40B4-BE49-F238E27FC236}">
                <a16:creationId xmlns:a16="http://schemas.microsoft.com/office/drawing/2014/main" id="{5CFB34FE-6089-4B57-BEE9-1C16DB262E03}"/>
              </a:ext>
            </a:extLst>
          </p:cNvPr>
          <p:cNvSpPr>
            <a:spLocks noGrp="1"/>
          </p:cNvSpPr>
          <p:nvPr>
            <p:ph type="body" idx="1"/>
          </p:nvPr>
        </p:nvSpPr>
        <p:spPr>
          <a:xfrm>
            <a:off x="348343" y="781469"/>
            <a:ext cx="5146850" cy="3580562"/>
          </a:xfrm>
        </p:spPr>
        <p:txBody>
          <a:bodyPr/>
          <a:lstStyle/>
          <a:p>
            <a:r>
              <a:rPr lang="en-US" b="1" dirty="0"/>
              <a:t>Program objectives</a:t>
            </a:r>
          </a:p>
          <a:p>
            <a:r>
              <a:rPr lang="en-US" dirty="0"/>
              <a:t>Reduction in the risk of disease exacerbation as evidenced by a reduction in emergency room visits by clients experiencing mental health illnesses. </a:t>
            </a:r>
          </a:p>
          <a:p>
            <a:r>
              <a:rPr lang="en-US" dirty="0"/>
              <a:t>Reduction in the rate of readmissions, all-cause mortality, and morbidity among clients with mental health conditions. </a:t>
            </a:r>
          </a:p>
          <a:p>
            <a:r>
              <a:rPr lang="en-US" dirty="0"/>
              <a:t>Increase the financial profits by mental health outpatient facility.</a:t>
            </a:r>
          </a:p>
          <a:p>
            <a:endParaRPr lang="en-US" dirty="0"/>
          </a:p>
          <a:p>
            <a:endParaRPr lang="en-US" dirty="0"/>
          </a:p>
        </p:txBody>
      </p:sp>
    </p:spTree>
    <p:extLst>
      <p:ext uri="{BB962C8B-B14F-4D97-AF65-F5344CB8AC3E}">
        <p14:creationId xmlns:p14="http://schemas.microsoft.com/office/powerpoint/2010/main" val="236097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E79F-3BAC-437E-B310-49BDFEE03C1F}"/>
              </a:ext>
            </a:extLst>
          </p:cNvPr>
          <p:cNvSpPr>
            <a:spLocks noGrp="1"/>
          </p:cNvSpPr>
          <p:nvPr>
            <p:ph type="ctrTitle"/>
          </p:nvPr>
        </p:nvSpPr>
        <p:spPr/>
        <p:txBody>
          <a:bodyPr/>
          <a:lstStyle/>
          <a:p>
            <a:r>
              <a:rPr lang="en-US" dirty="0"/>
              <a:t>Participants</a:t>
            </a:r>
          </a:p>
        </p:txBody>
      </p:sp>
      <p:sp>
        <p:nvSpPr>
          <p:cNvPr id="3" name="Text Placeholder 2">
            <a:extLst>
              <a:ext uri="{FF2B5EF4-FFF2-40B4-BE49-F238E27FC236}">
                <a16:creationId xmlns:a16="http://schemas.microsoft.com/office/drawing/2014/main" id="{576AF90B-E097-4906-ABE6-3814CC2AD406}"/>
              </a:ext>
            </a:extLst>
          </p:cNvPr>
          <p:cNvSpPr>
            <a:spLocks noGrp="1"/>
          </p:cNvSpPr>
          <p:nvPr>
            <p:ph type="body" idx="1"/>
          </p:nvPr>
        </p:nvSpPr>
        <p:spPr/>
        <p:txBody>
          <a:bodyPr/>
          <a:lstStyle/>
          <a:p>
            <a:r>
              <a:rPr lang="en-US" dirty="0"/>
              <a:t>The participants involved in the project will include individuals with scheduled appointments with the mental health care provider.</a:t>
            </a:r>
          </a:p>
          <a:p>
            <a:r>
              <a:rPr lang="en-US" dirty="0"/>
              <a:t>The patients involved in this research will be required to consent their involvement in the project and to receive the SMS notification reminders.</a:t>
            </a:r>
          </a:p>
          <a:p>
            <a:r>
              <a:rPr lang="en-US" dirty="0"/>
              <a:t>No patient identifying information will be included in the SMS appointment reminder.</a:t>
            </a:r>
          </a:p>
          <a:p>
            <a:pPr marL="76200" indent="0">
              <a:buNone/>
            </a:pPr>
            <a:endParaRPr lang="en-US" dirty="0"/>
          </a:p>
        </p:txBody>
      </p:sp>
    </p:spTree>
    <p:extLst>
      <p:ext uri="{BB962C8B-B14F-4D97-AF65-F5344CB8AC3E}">
        <p14:creationId xmlns:p14="http://schemas.microsoft.com/office/powerpoint/2010/main" val="274603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34BC-93C1-4106-8455-86434D4B6A58}"/>
              </a:ext>
            </a:extLst>
          </p:cNvPr>
          <p:cNvSpPr>
            <a:spLocks noGrp="1"/>
          </p:cNvSpPr>
          <p:nvPr>
            <p:ph type="ctrTitle"/>
          </p:nvPr>
        </p:nvSpPr>
        <p:spPr/>
        <p:txBody>
          <a:bodyPr/>
          <a:lstStyle/>
          <a:p>
            <a:r>
              <a:rPr lang="en-US" dirty="0"/>
              <a:t>Evaluation Methods </a:t>
            </a:r>
          </a:p>
        </p:txBody>
      </p:sp>
      <p:sp>
        <p:nvSpPr>
          <p:cNvPr id="3" name="Text Placeholder 2">
            <a:extLst>
              <a:ext uri="{FF2B5EF4-FFF2-40B4-BE49-F238E27FC236}">
                <a16:creationId xmlns:a16="http://schemas.microsoft.com/office/drawing/2014/main" id="{1FE74916-4695-4C23-8CF8-66355BD9C75E}"/>
              </a:ext>
            </a:extLst>
          </p:cNvPr>
          <p:cNvSpPr>
            <a:spLocks noGrp="1"/>
          </p:cNvSpPr>
          <p:nvPr>
            <p:ph type="body" idx="1"/>
          </p:nvPr>
        </p:nvSpPr>
        <p:spPr>
          <a:xfrm>
            <a:off x="348343" y="1004048"/>
            <a:ext cx="5299422" cy="4410634"/>
          </a:xfrm>
        </p:spPr>
        <p:txBody>
          <a:bodyPr/>
          <a:lstStyle/>
          <a:p>
            <a:r>
              <a:rPr lang="en-US" dirty="0"/>
              <a:t>In evaluating the success of the project, both formative and summative evaluation methods will be utilized.</a:t>
            </a:r>
          </a:p>
          <a:p>
            <a:r>
              <a:rPr lang="en-US" dirty="0"/>
              <a:t>Stepwise evaluation of projects is significant as it helps determine if the project meets all the expected criteria for achieving the desired practice change within the different project stages and if any alterations are required to help achieve the targeted practice transformation.</a:t>
            </a:r>
          </a:p>
          <a:p>
            <a:r>
              <a:rPr lang="en-US" dirty="0"/>
              <a:t>Specifically, I will evaluate the impact of the intervention by comparing the appointment nonattendance rates prior to the implementation, immediately after the intervention, and months later after the intervention implementation.</a:t>
            </a:r>
          </a:p>
          <a:p>
            <a:endParaRPr lang="en-US" dirty="0"/>
          </a:p>
        </p:txBody>
      </p:sp>
    </p:spTree>
    <p:extLst>
      <p:ext uri="{BB962C8B-B14F-4D97-AF65-F5344CB8AC3E}">
        <p14:creationId xmlns:p14="http://schemas.microsoft.com/office/powerpoint/2010/main" val="336201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8342" y="950259"/>
            <a:ext cx="8365352" cy="4193241"/>
          </a:xfrm>
        </p:spPr>
        <p:txBody>
          <a:bodyPr/>
          <a:lstStyle/>
          <a:p>
            <a:r>
              <a:rPr lang="en-US" dirty="0"/>
              <a:t>The resources that will be required to facilitate an effective implementation of the project include:</a:t>
            </a:r>
          </a:p>
          <a:p>
            <a:pPr lvl="1"/>
            <a:r>
              <a:rPr lang="en-US" dirty="0"/>
              <a:t>Human resources: will include the clinic operations coordinator, the direct of clinic operations, RN coordinators, and the healthcare providers including nurses, and physicians. </a:t>
            </a:r>
          </a:p>
          <a:p>
            <a:pPr lvl="1"/>
            <a:r>
              <a:rPr lang="en-US" dirty="0"/>
              <a:t>Financial resources: To implement my change proposal, the funds required will be geared towards purchasing the SMS sending systems including computers and the enhancement of the EHR system to enable the acquisition of patient data and records relating to the scheduled appointments.</a:t>
            </a:r>
          </a:p>
          <a:p>
            <a:pPr lvl="1"/>
            <a:r>
              <a:rPr lang="en-US" dirty="0"/>
              <a:t>Time resource: The change proposal will take different phases to be effectively implemented. </a:t>
            </a:r>
          </a:p>
          <a:p>
            <a:pPr lvl="1"/>
            <a:r>
              <a:rPr lang="en-US" dirty="0"/>
              <a:t>The physical space: The training sessions and committee meetings will be conducted at the conference hall while the staff will utilize the different workstations within the facility to access the telephone and the EHR system.</a:t>
            </a:r>
          </a:p>
          <a:p>
            <a:pPr lvl="1"/>
            <a:endParaRPr lang="en-US" dirty="0"/>
          </a:p>
          <a:p>
            <a:endParaRPr lang="en-US" dirty="0"/>
          </a:p>
        </p:txBody>
      </p:sp>
      <p:sp>
        <p:nvSpPr>
          <p:cNvPr id="5" name="Title 4"/>
          <p:cNvSpPr>
            <a:spLocks noGrp="1"/>
          </p:cNvSpPr>
          <p:nvPr>
            <p:ph type="ctrTitle"/>
          </p:nvPr>
        </p:nvSpPr>
        <p:spPr/>
        <p:txBody>
          <a:bodyPr/>
          <a:lstStyle/>
          <a:p>
            <a:r>
              <a:rPr lang="en-US" dirty="0"/>
              <a:t>Materials and Delivery Method(s)</a:t>
            </a:r>
          </a:p>
        </p:txBody>
      </p:sp>
    </p:spTree>
    <p:extLst>
      <p:ext uri="{BB962C8B-B14F-4D97-AF65-F5344CB8AC3E}">
        <p14:creationId xmlns:p14="http://schemas.microsoft.com/office/powerpoint/2010/main" val="237813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54A12D-4DAB-440B-AC4A-91A8875598AB}"/>
              </a:ext>
            </a:extLst>
          </p:cNvPr>
          <p:cNvSpPr>
            <a:spLocks noGrp="1"/>
          </p:cNvSpPr>
          <p:nvPr>
            <p:ph type="title"/>
          </p:nvPr>
        </p:nvSpPr>
        <p:spPr/>
        <p:txBody>
          <a:bodyPr/>
          <a:lstStyle/>
          <a:p>
            <a:r>
              <a:rPr lang="en-US" dirty="0"/>
              <a:t>Introduction of Meeting Participants and Roles</a:t>
            </a:r>
          </a:p>
        </p:txBody>
      </p:sp>
      <p:sp>
        <p:nvSpPr>
          <p:cNvPr id="5" name="Subtitle 4">
            <a:extLst>
              <a:ext uri="{FF2B5EF4-FFF2-40B4-BE49-F238E27FC236}">
                <a16:creationId xmlns:a16="http://schemas.microsoft.com/office/drawing/2014/main" id="{D512A4B7-6303-4D68-A3B7-F73197166DBA}"/>
              </a:ext>
            </a:extLst>
          </p:cNvPr>
          <p:cNvSpPr>
            <a:spLocks noGrp="1"/>
          </p:cNvSpPr>
          <p:nvPr>
            <p:ph type="subTitle" idx="1"/>
          </p:nvPr>
        </p:nvSpPr>
        <p:spPr/>
        <p:txBody>
          <a:bodyPr/>
          <a:lstStyle/>
          <a:p>
            <a:r>
              <a:rPr lang="en-US" dirty="0"/>
              <a:t>Names</a:t>
            </a:r>
          </a:p>
        </p:txBody>
      </p:sp>
    </p:spTree>
    <p:extLst>
      <p:ext uri="{BB962C8B-B14F-4D97-AF65-F5344CB8AC3E}">
        <p14:creationId xmlns:p14="http://schemas.microsoft.com/office/powerpoint/2010/main" val="28813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3DB55-2163-4756-8369-9F5FAA931905}"/>
              </a:ext>
            </a:extLst>
          </p:cNvPr>
          <p:cNvSpPr>
            <a:spLocks noGrp="1"/>
          </p:cNvSpPr>
          <p:nvPr>
            <p:ph type="body" idx="1"/>
          </p:nvPr>
        </p:nvSpPr>
        <p:spPr/>
        <p:txBody>
          <a:bodyPr/>
          <a:lstStyle/>
          <a:p>
            <a:r>
              <a:rPr lang="en-US" dirty="0"/>
              <a:t>The activities that will facilitate the success of the project include: having a project leader, identification of change champions, scheduling time for complete milestones, and identification of outcome measures. </a:t>
            </a:r>
          </a:p>
          <a:p>
            <a:r>
              <a:rPr lang="en-US" dirty="0"/>
              <a:t>Collaboration between the different stakeholders will significantly promote support towards the initiative and will be paramount in addressing the barriers towards project implementation. </a:t>
            </a:r>
          </a:p>
          <a:p>
            <a:r>
              <a:rPr lang="en-US" dirty="0"/>
              <a:t>The funds and resources required or the success of the project include equipment, technology, photocopying, education, and the dissemination related costs. </a:t>
            </a:r>
          </a:p>
          <a:p>
            <a:endParaRPr lang="en-US" dirty="0"/>
          </a:p>
          <a:p>
            <a:endParaRPr lang="en-US" dirty="0"/>
          </a:p>
        </p:txBody>
      </p:sp>
      <p:sp>
        <p:nvSpPr>
          <p:cNvPr id="3" name="Title 2">
            <a:extLst>
              <a:ext uri="{FF2B5EF4-FFF2-40B4-BE49-F238E27FC236}">
                <a16:creationId xmlns:a16="http://schemas.microsoft.com/office/drawing/2014/main" id="{B0B3E251-46E2-4CEE-9EF6-B83BF23E50AB}"/>
              </a:ext>
            </a:extLst>
          </p:cNvPr>
          <p:cNvSpPr>
            <a:spLocks noGrp="1"/>
          </p:cNvSpPr>
          <p:nvPr>
            <p:ph type="ctrTitle"/>
          </p:nvPr>
        </p:nvSpPr>
        <p:spPr/>
        <p:txBody>
          <a:bodyPr/>
          <a:lstStyle/>
          <a:p>
            <a:r>
              <a:rPr lang="en-US" dirty="0"/>
              <a:t>Action Plan Summary</a:t>
            </a:r>
          </a:p>
        </p:txBody>
      </p:sp>
    </p:spTree>
    <p:extLst>
      <p:ext uri="{BB962C8B-B14F-4D97-AF65-F5344CB8AC3E}">
        <p14:creationId xmlns:p14="http://schemas.microsoft.com/office/powerpoint/2010/main" val="168635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8342" y="1292469"/>
            <a:ext cx="8365352" cy="3387107"/>
          </a:xfrm>
        </p:spPr>
        <p:txBody>
          <a:bodyPr/>
          <a:lstStyle/>
          <a:p>
            <a:pPr marL="171450" indent="0"/>
            <a:r>
              <a:rPr lang="en-US" dirty="0"/>
              <a:t>The project will be completed in three phases namely: initiation of the project including its planning, conducting the project and project implementation, as well as project evaluation. Some of the activities included at the start of the project include: identification of required resources, identification and recruitment of change champions, and development of the SMS notification reminder content. The implementation phase of the project will include: educating the stakeholders and the participants, acquiring patient contact details to be used, and implementing the project. The evaluation phase will include: initial assessment of the appointment attendance rates, establish strategies for addressing patient’s concerns, make required changes, continually assess the appointment attendance rates, and disseminate the assessed data. </a:t>
            </a:r>
          </a:p>
        </p:txBody>
      </p:sp>
      <p:sp>
        <p:nvSpPr>
          <p:cNvPr id="5" name="Title 4"/>
          <p:cNvSpPr>
            <a:spLocks noGrp="1"/>
          </p:cNvSpPr>
          <p:nvPr>
            <p:ph type="ctrTitle"/>
          </p:nvPr>
        </p:nvSpPr>
        <p:spPr/>
        <p:txBody>
          <a:bodyPr/>
          <a:lstStyle/>
          <a:p>
            <a:r>
              <a:rPr lang="en-US" dirty="0"/>
              <a:t>Timeline</a:t>
            </a:r>
          </a:p>
        </p:txBody>
      </p:sp>
    </p:spTree>
    <p:extLst>
      <p:ext uri="{BB962C8B-B14F-4D97-AF65-F5344CB8AC3E}">
        <p14:creationId xmlns:p14="http://schemas.microsoft.com/office/powerpoint/2010/main" val="374094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marL="457200" indent="-285750">
              <a:buFont typeface="Wingdings" panose="05000000000000000000" pitchFamily="2" charset="2"/>
              <a:buChar char="v"/>
            </a:pPr>
            <a:r>
              <a:rPr lang="en-US" dirty="0"/>
              <a:t>The next steps include: </a:t>
            </a:r>
          </a:p>
          <a:p>
            <a:pPr marL="800100" lvl="1" indent="-285750">
              <a:buFont typeface="Wingdings" panose="05000000000000000000" pitchFamily="2" charset="2"/>
              <a:buChar char="v"/>
            </a:pPr>
            <a:r>
              <a:rPr lang="en-US" dirty="0"/>
              <a:t>Continouos collaboration with the stakeholder team towards achieving the set timelines of the project</a:t>
            </a:r>
          </a:p>
          <a:p>
            <a:pPr marL="800100" lvl="1" indent="-285750">
              <a:buFont typeface="Wingdings" panose="05000000000000000000" pitchFamily="2" charset="2"/>
              <a:buChar char="v"/>
            </a:pPr>
            <a:r>
              <a:rPr lang="en-US" dirty="0"/>
              <a:t>Continuing using the guidance and support of the supervisor in completing the project.</a:t>
            </a:r>
          </a:p>
          <a:p>
            <a:pPr marL="800100" lvl="1" indent="-285750">
              <a:buFont typeface="Wingdings" panose="05000000000000000000" pitchFamily="2" charset="2"/>
              <a:buChar char="v"/>
            </a:pPr>
            <a:r>
              <a:rPr lang="en-US" dirty="0"/>
              <a:t>Incorporating the feedback received to improve the project. </a:t>
            </a:r>
          </a:p>
        </p:txBody>
      </p:sp>
      <p:sp>
        <p:nvSpPr>
          <p:cNvPr id="5" name="Title 4"/>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21875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74483F-DB54-487C-BFBF-96F3F723E66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6692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 </a:t>
            </a:r>
          </a:p>
        </p:txBody>
      </p:sp>
      <p:sp>
        <p:nvSpPr>
          <p:cNvPr id="5" name="Text Placeholder 4"/>
          <p:cNvSpPr>
            <a:spLocks noGrp="1"/>
          </p:cNvSpPr>
          <p:nvPr>
            <p:ph type="body" idx="1"/>
          </p:nvPr>
        </p:nvSpPr>
        <p:spPr/>
        <p:txBody>
          <a:bodyPr/>
          <a:lstStyle/>
          <a:p>
            <a:r>
              <a:rPr lang="en-US" dirty="0" err="1"/>
              <a:t>Blaauw</a:t>
            </a:r>
            <a:r>
              <a:rPr lang="en-US" dirty="0"/>
              <a:t>, E., </a:t>
            </a:r>
            <a:r>
              <a:rPr lang="en-US" dirty="0" err="1"/>
              <a:t>Riemersma</a:t>
            </a:r>
            <a:r>
              <a:rPr lang="en-US" dirty="0"/>
              <a:t>, Y., </a:t>
            </a:r>
            <a:r>
              <a:rPr lang="en-US" dirty="0" err="1"/>
              <a:t>Hartsuiker</a:t>
            </a:r>
            <a:r>
              <a:rPr lang="en-US" dirty="0"/>
              <a:t>, C., </a:t>
            </a:r>
            <a:r>
              <a:rPr lang="en-US" dirty="0" err="1"/>
              <a:t>Hoiting</a:t>
            </a:r>
            <a:r>
              <a:rPr lang="en-US" dirty="0"/>
              <a:t>, J., &amp; </a:t>
            </a:r>
            <a:r>
              <a:rPr lang="en-US" dirty="0" err="1"/>
              <a:t>Venema</a:t>
            </a:r>
            <a:r>
              <a:rPr lang="en-US" dirty="0"/>
              <a:t>, S. (2019). The Influence of a Short Message Service Reminder on Nonattendance in Addiction Care. Substance Use &amp; Misuse, 54(14), 2420-2424. </a:t>
            </a:r>
            <a:r>
              <a:rPr lang="en-US" u="sng" dirty="0">
                <a:hlinkClick r:id="rId2"/>
              </a:rPr>
              <a:t>http://dx.doi.org/10.1080/10826084.2019.1650774</a:t>
            </a:r>
            <a:r>
              <a:rPr lang="en-US" dirty="0"/>
              <a:t> </a:t>
            </a:r>
          </a:p>
          <a:p>
            <a:r>
              <a:rPr lang="en-US" dirty="0" err="1"/>
              <a:t>Gramigna</a:t>
            </a:r>
            <a:r>
              <a:rPr lang="en-US" dirty="0"/>
              <a:t>, J. (2020). </a:t>
            </a:r>
            <a:r>
              <a:rPr lang="en-US" i="1" dirty="0"/>
              <a:t>Scheduling mental health outpatient appointments beneficial following psychiatric discharge</a:t>
            </a:r>
            <a:r>
              <a:rPr lang="en-US" dirty="0"/>
              <a:t>. Healio: Medical News, Journals, and Free CME. </a:t>
            </a:r>
            <a:r>
              <a:rPr lang="en-US" u="sng" dirty="0">
                <a:hlinkClick r:id="rId3"/>
              </a:rPr>
              <a:t>https://www.healio.com/news/psychiatry/20200924/scheduling-mental-health-outpatient-appointment-beneficial-following-psychiatric-discharge</a:t>
            </a:r>
            <a:r>
              <a:rPr lang="en-US" dirty="0"/>
              <a:t>  </a:t>
            </a:r>
          </a:p>
          <a:p>
            <a:r>
              <a:rPr lang="en-US" dirty="0"/>
              <a:t> </a:t>
            </a:r>
            <a:r>
              <a:rPr lang="en-US" dirty="0" err="1"/>
              <a:t>Gullo</a:t>
            </a:r>
            <a:r>
              <a:rPr lang="en-US" dirty="0"/>
              <a:t>, M. J., Irvine, K., Feeney, G. F. X., &amp; Connor, J. P. (2018). Short message service (SMS) reminders improve treatment attendance in alcohol dependence, but are less effective for patients high in impulsivity. Addictive Behaviors, 87, 97–100. </a:t>
            </a:r>
            <a:r>
              <a:rPr lang="en-US" u="sng" dirty="0">
                <a:hlinkClick r:id="rId4"/>
              </a:rPr>
              <a:t>https://doi.org/10.1016/j.addbeh.2018.06.025</a:t>
            </a:r>
            <a:endParaRPr lang="en-US" dirty="0"/>
          </a:p>
          <a:p>
            <a:r>
              <a:rPr lang="en-US" dirty="0" err="1"/>
              <a:t>Kontar</a:t>
            </a:r>
            <a:r>
              <a:rPr lang="en-US" dirty="0"/>
              <a:t>, J., </a:t>
            </a:r>
            <a:r>
              <a:rPr lang="en-US" dirty="0" err="1"/>
              <a:t>Osseiran</a:t>
            </a:r>
            <a:r>
              <a:rPr lang="en-US" dirty="0"/>
              <a:t>, A., </a:t>
            </a:r>
            <a:r>
              <a:rPr lang="en-US" dirty="0" err="1"/>
              <a:t>Makki</a:t>
            </a:r>
            <a:r>
              <a:rPr lang="en-US" dirty="0"/>
              <a:t>, F., &amp; El </a:t>
            </a:r>
            <a:r>
              <a:rPr lang="en-US" dirty="0" err="1"/>
              <a:t>Chammay</a:t>
            </a:r>
            <a:r>
              <a:rPr lang="en-US" dirty="0"/>
              <a:t>, R. (2022). Promoting follow-up attendance among mental health patients at a primary healthcare center in Lebanon: A randomized controlled trial. </a:t>
            </a:r>
            <a:r>
              <a:rPr lang="en-US" i="1" dirty="0"/>
              <a:t>SAGE Open Medicine</a:t>
            </a:r>
            <a:r>
              <a:rPr lang="en-US" dirty="0"/>
              <a:t>, </a:t>
            </a:r>
            <a:r>
              <a:rPr lang="en-US" i="1" dirty="0"/>
              <a:t>10</a:t>
            </a:r>
            <a:r>
              <a:rPr lang="en-US" dirty="0"/>
              <a:t>, 20503121221135990. </a:t>
            </a:r>
            <a:r>
              <a:rPr lang="en-US" u="sng" dirty="0">
                <a:hlinkClick r:id="rId5"/>
              </a:rPr>
              <a:t>https://doi.org/10.1177%2F20503121221135990</a:t>
            </a:r>
            <a:endParaRPr lang="en-US" dirty="0"/>
          </a:p>
          <a:p>
            <a:endParaRPr lang="en-US" dirty="0"/>
          </a:p>
        </p:txBody>
      </p:sp>
    </p:spTree>
    <p:extLst>
      <p:ext uri="{BB962C8B-B14F-4D97-AF65-F5344CB8AC3E}">
        <p14:creationId xmlns:p14="http://schemas.microsoft.com/office/powerpoint/2010/main" val="282219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25B0-83B9-43B6-B33B-BDDA6EC81854}"/>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A377D864-228F-4BDA-98E7-F4A10D426069}"/>
              </a:ext>
            </a:extLst>
          </p:cNvPr>
          <p:cNvSpPr>
            <a:spLocks noGrp="1"/>
          </p:cNvSpPr>
          <p:nvPr>
            <p:ph type="body" idx="1"/>
          </p:nvPr>
        </p:nvSpPr>
        <p:spPr/>
        <p:txBody>
          <a:bodyPr/>
          <a:lstStyle/>
          <a:p>
            <a:r>
              <a:rPr lang="en-US" dirty="0" err="1"/>
              <a:t>Kravariti</a:t>
            </a:r>
            <a:r>
              <a:rPr lang="en-US" dirty="0"/>
              <a:t>, E., Reeve-Mates, C., Pires, R. D. G., </a:t>
            </a:r>
            <a:r>
              <a:rPr lang="en-US" dirty="0" err="1"/>
              <a:t>Tsakanikos</a:t>
            </a:r>
            <a:r>
              <a:rPr lang="en-US" dirty="0"/>
              <a:t>, E., Hayes, D., Renshaw, S., ... &amp; Stewart, J. (2018). Effectiveness of automated appointment reminders in psychosis community services: a randomized controlled trial. </a:t>
            </a:r>
            <a:r>
              <a:rPr lang="en-US" i="1" dirty="0" err="1"/>
              <a:t>BJPsych</a:t>
            </a:r>
            <a:r>
              <a:rPr lang="en-US" i="1" dirty="0"/>
              <a:t> Open</a:t>
            </a:r>
            <a:r>
              <a:rPr lang="en-US" dirty="0"/>
              <a:t>, </a:t>
            </a:r>
            <a:r>
              <a:rPr lang="en-US" i="1" dirty="0"/>
              <a:t>4</a:t>
            </a:r>
            <a:r>
              <a:rPr lang="en-US" dirty="0"/>
              <a:t>(1), 15-17. </a:t>
            </a:r>
            <a:r>
              <a:rPr lang="en-US" u="sng" dirty="0">
                <a:hlinkClick r:id="rId2"/>
              </a:rPr>
              <a:t>http://dx.doi.org/10.1192/bjo.2017.7</a:t>
            </a:r>
            <a:endParaRPr lang="en-US" dirty="0"/>
          </a:p>
          <a:p>
            <a:r>
              <a:rPr lang="en-US" dirty="0"/>
              <a:t>Lam, T. Y. T., Hui, A. J., Sia, F., Wong, M. Y., Lee, C. C. P., Chung, K. W., Lau, J. Y. W., Wu, P. I., &amp; Sung, J. J. Y. (2021). Short Message Service reminders reduce outpatient colonoscopy nonattendance rate: A randomized controlled study. Journal of Gastroenterology &amp; Hepatology, 36(4), 1044–1050. </a:t>
            </a:r>
            <a:r>
              <a:rPr lang="en-US" u="sng" dirty="0">
                <a:hlinkClick r:id="rId3"/>
              </a:rPr>
              <a:t>https://doi.org/10.1111/jgh.15218</a:t>
            </a:r>
            <a:r>
              <a:rPr lang="en-US" dirty="0"/>
              <a:t> </a:t>
            </a:r>
          </a:p>
          <a:p>
            <a:r>
              <a:rPr lang="en-US" dirty="0" err="1"/>
              <a:t>McQueenie</a:t>
            </a:r>
            <a:r>
              <a:rPr lang="en-US" dirty="0"/>
              <a:t>, R., Ellis, D. A., </a:t>
            </a:r>
            <a:r>
              <a:rPr lang="en-US" dirty="0" err="1"/>
              <a:t>McConnachie</a:t>
            </a:r>
            <a:r>
              <a:rPr lang="en-US" dirty="0"/>
              <a:t>, A., Wilson, P., &amp; Williamson, A. E. (2019). Morbidity, mortality and missed appointments in healthcare: a national retrospective data linkage study. </a:t>
            </a:r>
            <a:r>
              <a:rPr lang="en-US" i="1" dirty="0"/>
              <a:t>BMC medicine</a:t>
            </a:r>
            <a:r>
              <a:rPr lang="en-US" dirty="0"/>
              <a:t>, </a:t>
            </a:r>
            <a:r>
              <a:rPr lang="en-US" i="1" dirty="0"/>
              <a:t>17</a:t>
            </a:r>
            <a:r>
              <a:rPr lang="en-US" dirty="0"/>
              <a:t>(1), 1-9. </a:t>
            </a:r>
            <a:r>
              <a:rPr lang="en-US" u="sng" dirty="0">
                <a:hlinkClick r:id="rId4"/>
              </a:rPr>
              <a:t>https://doi.org/10.1186/s12916-018-1234-0</a:t>
            </a:r>
            <a:endParaRPr lang="en-US" dirty="0"/>
          </a:p>
          <a:p>
            <a:r>
              <a:rPr lang="en-US" dirty="0"/>
              <a:t>Moran, L., O’Loughlin, K., &amp; Kelly, B. D. (2018). The effect of SMS (text message) reminders on attendance at a community adult mental health service clinic: do SMS reminders really increase attendance? </a:t>
            </a:r>
            <a:r>
              <a:rPr lang="en-US" i="1" dirty="0"/>
              <a:t>Irish Journal of Medical Science (1971-)</a:t>
            </a:r>
            <a:r>
              <a:rPr lang="en-US" dirty="0"/>
              <a:t>, </a:t>
            </a:r>
            <a:r>
              <a:rPr lang="en-US" i="1" dirty="0"/>
              <a:t>187</a:t>
            </a:r>
            <a:r>
              <a:rPr lang="en-US" dirty="0"/>
              <a:t>(3), 561-564. </a:t>
            </a:r>
            <a:r>
              <a:rPr lang="en-US" u="sng" dirty="0">
                <a:hlinkClick r:id="rId5"/>
              </a:rPr>
              <a:t>https://doi.org/10.1007/s11845-017-1710-0</a:t>
            </a:r>
            <a:endParaRPr lang="en-US" dirty="0"/>
          </a:p>
        </p:txBody>
      </p:sp>
    </p:spTree>
    <p:extLst>
      <p:ext uri="{BB962C8B-B14F-4D97-AF65-F5344CB8AC3E}">
        <p14:creationId xmlns:p14="http://schemas.microsoft.com/office/powerpoint/2010/main" val="398221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6131-708D-4671-BAD2-2CF150840F3A}"/>
              </a:ext>
            </a:extLst>
          </p:cNvPr>
          <p:cNvSpPr>
            <a:spLocks noGrp="1"/>
          </p:cNvSpPr>
          <p:nvPr>
            <p:ph type="title"/>
          </p:nvPr>
        </p:nvSpPr>
        <p:spPr/>
        <p:txBody>
          <a:bodyPr/>
          <a:lstStyle/>
          <a:p>
            <a:r>
              <a:rPr lang="en-US" dirty="0"/>
              <a:t>References </a:t>
            </a:r>
          </a:p>
        </p:txBody>
      </p:sp>
      <p:sp>
        <p:nvSpPr>
          <p:cNvPr id="3" name="Text Placeholder 2">
            <a:extLst>
              <a:ext uri="{FF2B5EF4-FFF2-40B4-BE49-F238E27FC236}">
                <a16:creationId xmlns:a16="http://schemas.microsoft.com/office/drawing/2014/main" id="{B089D1DC-E874-4D6C-A2D9-504FFD63332B}"/>
              </a:ext>
            </a:extLst>
          </p:cNvPr>
          <p:cNvSpPr>
            <a:spLocks noGrp="1"/>
          </p:cNvSpPr>
          <p:nvPr>
            <p:ph type="body" idx="1"/>
          </p:nvPr>
        </p:nvSpPr>
        <p:spPr>
          <a:xfrm>
            <a:off x="197224" y="1021975"/>
            <a:ext cx="8946775" cy="4121525"/>
          </a:xfrm>
        </p:spPr>
        <p:txBody>
          <a:bodyPr/>
          <a:lstStyle/>
          <a:p>
            <a:r>
              <a:rPr lang="en-US" dirty="0" err="1"/>
              <a:t>Ofei-Dodoo</a:t>
            </a:r>
            <a:r>
              <a:rPr lang="en-US" dirty="0"/>
              <a:t>, S., Kellerman, R., </a:t>
            </a:r>
            <a:r>
              <a:rPr lang="en-US" dirty="0" err="1"/>
              <a:t>Hartpence</a:t>
            </a:r>
            <a:r>
              <a:rPr lang="en-US" dirty="0"/>
              <a:t>, C., Mills, K., &amp; </a:t>
            </a:r>
            <a:r>
              <a:rPr lang="en-US" dirty="0" err="1"/>
              <a:t>Manlove</a:t>
            </a:r>
            <a:r>
              <a:rPr lang="en-US" dirty="0"/>
              <a:t>, E. (2019). Why patients miss scheduled outpatient appointments at urban academic residency clinics: a qualitative evaluation. </a:t>
            </a:r>
            <a:r>
              <a:rPr lang="en-US" i="1" dirty="0"/>
              <a:t>Kansas journal of medicine</a:t>
            </a:r>
            <a:r>
              <a:rPr lang="en-US" dirty="0"/>
              <a:t>, </a:t>
            </a:r>
            <a:r>
              <a:rPr lang="en-US" i="1" dirty="0"/>
              <a:t>12</a:t>
            </a:r>
            <a:r>
              <a:rPr lang="en-US" dirty="0"/>
              <a:t>(3), 57.</a:t>
            </a:r>
          </a:p>
          <a:p>
            <a:r>
              <a:rPr lang="en-GB" dirty="0" err="1"/>
              <a:t>Robotham</a:t>
            </a:r>
            <a:r>
              <a:rPr lang="en-GB" dirty="0"/>
              <a:t>, D., </a:t>
            </a:r>
            <a:r>
              <a:rPr lang="en-GB" dirty="0" err="1"/>
              <a:t>Satkunanathan</a:t>
            </a:r>
            <a:r>
              <a:rPr lang="en-GB" dirty="0"/>
              <a:t>, S., Reynolds, J., Stahl, D., &amp; Wykes, T. (2016). Using digital notifications to improve attendance in clinic: systematic review and meta-analysis. </a:t>
            </a:r>
            <a:r>
              <a:rPr lang="en-GB" i="1" dirty="0"/>
              <a:t>BMJ Open</a:t>
            </a:r>
            <a:r>
              <a:rPr lang="en-GB" dirty="0"/>
              <a:t>, </a:t>
            </a:r>
            <a:r>
              <a:rPr lang="en-GB" i="1" dirty="0"/>
              <a:t>6</a:t>
            </a:r>
            <a:r>
              <a:rPr lang="en-GB" dirty="0"/>
              <a:t>(10), e012116. </a:t>
            </a:r>
            <a:r>
              <a:rPr lang="en-GB" u="sng" dirty="0">
                <a:hlinkClick r:id="rId2"/>
              </a:rPr>
              <a:t>http://dx.doi.org/10.1136/bmjopen-2016-012116</a:t>
            </a:r>
            <a:endParaRPr lang="en-US" dirty="0"/>
          </a:p>
          <a:p>
            <a:r>
              <a:rPr lang="en-US" dirty="0"/>
              <a:t>Singh, G., </a:t>
            </a:r>
            <a:r>
              <a:rPr lang="en-US" dirty="0" err="1"/>
              <a:t>Manjunatha</a:t>
            </a:r>
            <a:r>
              <a:rPr lang="en-US" dirty="0"/>
              <a:t>, N., Rao, S., </a:t>
            </a:r>
            <a:r>
              <a:rPr lang="en-US" dirty="0" err="1"/>
              <a:t>Shashidhara</a:t>
            </a:r>
            <a:r>
              <a:rPr lang="en-US" dirty="0"/>
              <a:t>, H. N., </a:t>
            </a:r>
            <a:r>
              <a:rPr lang="en-US" dirty="0" err="1"/>
              <a:t>Moirangthem</a:t>
            </a:r>
            <a:r>
              <a:rPr lang="en-US" dirty="0"/>
              <a:t>, S., </a:t>
            </a:r>
            <a:r>
              <a:rPr lang="en-US" dirty="0" err="1"/>
              <a:t>Madegowda</a:t>
            </a:r>
            <a:r>
              <a:rPr lang="en-US" dirty="0"/>
              <a:t>, R. K., </a:t>
            </a:r>
            <a:r>
              <a:rPr lang="en-US" dirty="0" err="1"/>
              <a:t>Binukumar</a:t>
            </a:r>
            <a:r>
              <a:rPr lang="en-US" dirty="0"/>
              <a:t>, B., &amp; Varghese, M. (2017). Use of Mobile Phone Technology to Improve follow-up at a Community Mental Health Clinic: A Randomized Control Trial. </a:t>
            </a:r>
            <a:r>
              <a:rPr lang="en-US" i="1" dirty="0"/>
              <a:t>Indian Journal of Psychological Medicine</a:t>
            </a:r>
            <a:r>
              <a:rPr lang="en-US" dirty="0"/>
              <a:t>, </a:t>
            </a:r>
            <a:r>
              <a:rPr lang="en-US" i="1" dirty="0"/>
              <a:t>39</a:t>
            </a:r>
            <a:r>
              <a:rPr lang="en-US" dirty="0"/>
              <a:t>(3), 276–280. </a:t>
            </a:r>
            <a:r>
              <a:rPr lang="en-US" u="sng" dirty="0"/>
              <a:t>https://doi.org/10.4103/0253-7176.207325  </a:t>
            </a:r>
            <a:endParaRPr lang="en-US" dirty="0"/>
          </a:p>
          <a:p>
            <a:r>
              <a:rPr lang="en-US" dirty="0"/>
              <a:t>Steiner, J. F., </a:t>
            </a:r>
            <a:r>
              <a:rPr lang="en-US" dirty="0" err="1"/>
              <a:t>Shainline</a:t>
            </a:r>
            <a:r>
              <a:rPr lang="en-US" dirty="0"/>
              <a:t>, M. R., Dahlgren, J. Z., Kroll, A., &amp; Xu, S. (2018). Optimizing number and timing of appointment reminders: a randomized trial. </a:t>
            </a:r>
            <a:r>
              <a:rPr lang="en-US" i="1" dirty="0"/>
              <a:t>The American journal of managed care</a:t>
            </a:r>
            <a:r>
              <a:rPr lang="en-US" dirty="0"/>
              <a:t>, </a:t>
            </a:r>
            <a:r>
              <a:rPr lang="en-US" i="1" dirty="0"/>
              <a:t>24</a:t>
            </a:r>
            <a:r>
              <a:rPr lang="en-US" dirty="0"/>
              <a:t>(8), 377-384. </a:t>
            </a:r>
            <a:r>
              <a:rPr lang="en-US" u="sng" dirty="0">
                <a:hlinkClick r:id="rId3"/>
              </a:rPr>
              <a:t>https://www.ajmc.com/view/optimizing-number-and-timing-of-appointment-reminders-a-randomized-trial</a:t>
            </a:r>
            <a:endParaRPr lang="en-US" u="sng" dirty="0"/>
          </a:p>
          <a:p>
            <a:r>
              <a:rPr lang="en-US" dirty="0"/>
              <a:t>Williamson, A. E., </a:t>
            </a:r>
            <a:r>
              <a:rPr lang="en-US" dirty="0" err="1"/>
              <a:t>McQueenie</a:t>
            </a:r>
            <a:r>
              <a:rPr lang="en-US" dirty="0"/>
              <a:t>, R., Ellis, D. A., </a:t>
            </a:r>
            <a:r>
              <a:rPr lang="en-US" dirty="0" err="1"/>
              <a:t>McConnachie</a:t>
            </a:r>
            <a:r>
              <a:rPr lang="en-US" dirty="0"/>
              <a:t>, A., &amp; Wilson, P. (2021). 'Missingness' in health care: Associations between hospital utilization and missed appointments in general practice. A retrospective cohort study. </a:t>
            </a:r>
            <a:r>
              <a:rPr lang="en-US" i="1" dirty="0" err="1"/>
              <a:t>Plos</a:t>
            </a:r>
            <a:r>
              <a:rPr lang="en-US" i="1" dirty="0"/>
              <a:t> one</a:t>
            </a:r>
            <a:r>
              <a:rPr lang="en-US" dirty="0"/>
              <a:t>, </a:t>
            </a:r>
            <a:r>
              <a:rPr lang="en-US" i="1" dirty="0"/>
              <a:t>16</a:t>
            </a:r>
            <a:r>
              <a:rPr lang="en-US" dirty="0"/>
              <a:t>(6), e0253163. </a:t>
            </a:r>
            <a:r>
              <a:rPr lang="en-US" u="sng" dirty="0">
                <a:hlinkClick r:id="rId4"/>
              </a:rPr>
              <a:t>https://doi.org/10.1371/journal.pone.0253163</a:t>
            </a:r>
            <a:endParaRPr lang="en-US" dirty="0"/>
          </a:p>
          <a:p>
            <a:endParaRPr lang="en-US" dirty="0"/>
          </a:p>
          <a:p>
            <a:endParaRPr lang="en-US" dirty="0"/>
          </a:p>
        </p:txBody>
      </p:sp>
    </p:spTree>
    <p:extLst>
      <p:ext uri="{BB962C8B-B14F-4D97-AF65-F5344CB8AC3E}">
        <p14:creationId xmlns:p14="http://schemas.microsoft.com/office/powerpoint/2010/main" val="347544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2F72-26F5-4AF5-A3DF-47A36E7BAF13}"/>
              </a:ext>
            </a:extLst>
          </p:cNvPr>
          <p:cNvSpPr>
            <a:spLocks noGrp="1"/>
          </p:cNvSpPr>
          <p:nvPr>
            <p:ph type="ctrTitle"/>
          </p:nvPr>
        </p:nvSpPr>
        <p:spPr/>
        <p:txBody>
          <a:bodyPr/>
          <a:lstStyle/>
          <a:p>
            <a:r>
              <a:rPr lang="en-US" dirty="0"/>
              <a:t>Project</a:t>
            </a:r>
          </a:p>
        </p:txBody>
      </p:sp>
      <p:sp>
        <p:nvSpPr>
          <p:cNvPr id="3" name="Text Placeholder 2">
            <a:extLst>
              <a:ext uri="{FF2B5EF4-FFF2-40B4-BE49-F238E27FC236}">
                <a16:creationId xmlns:a16="http://schemas.microsoft.com/office/drawing/2014/main" id="{5CFB34FE-6089-4B57-BEE9-1C16DB262E03}"/>
              </a:ext>
            </a:extLst>
          </p:cNvPr>
          <p:cNvSpPr>
            <a:spLocks noGrp="1"/>
          </p:cNvSpPr>
          <p:nvPr>
            <p:ph type="body" idx="1"/>
          </p:nvPr>
        </p:nvSpPr>
        <p:spPr>
          <a:xfrm>
            <a:off x="348343" y="781469"/>
            <a:ext cx="5146850" cy="3580562"/>
          </a:xfrm>
        </p:spPr>
        <p:txBody>
          <a:bodyPr/>
          <a:lstStyle/>
          <a:p>
            <a:r>
              <a:rPr lang="en-US" b="1" dirty="0"/>
              <a:t>Gap in Practice or Problem</a:t>
            </a:r>
          </a:p>
          <a:p>
            <a:pPr>
              <a:lnSpc>
                <a:spcPct val="90000"/>
              </a:lnSpc>
            </a:pPr>
            <a:r>
              <a:rPr lang="en-US" sz="1600" dirty="0"/>
              <a:t>The issue of scheduled appointment nonattendance is among the significant issues impacting mental health care.</a:t>
            </a:r>
          </a:p>
          <a:p>
            <a:pPr>
              <a:lnSpc>
                <a:spcPct val="90000"/>
              </a:lnSpc>
            </a:pPr>
            <a:r>
              <a:rPr lang="en-US" sz="1600" dirty="0"/>
              <a:t>Clients offer different reasons for failing to honor their appointments (</a:t>
            </a:r>
            <a:r>
              <a:rPr lang="en-US" sz="1600" dirty="0" err="1"/>
              <a:t>Ofei-Dodoo</a:t>
            </a:r>
            <a:r>
              <a:rPr lang="en-US" sz="1600" dirty="0"/>
              <a:t> et al., 2019). </a:t>
            </a:r>
          </a:p>
          <a:p>
            <a:pPr>
              <a:lnSpc>
                <a:spcPct val="90000"/>
              </a:lnSpc>
            </a:pPr>
            <a:r>
              <a:rPr lang="en-US" sz="1600" dirty="0"/>
              <a:t>Research reveals that mental health patients miss approximately 20% of the scheduled appointments for mental health treatment, almost twice the rate compared to other specialties (Williamson et al., 2021).</a:t>
            </a:r>
          </a:p>
          <a:p>
            <a:pPr>
              <a:lnSpc>
                <a:spcPct val="90000"/>
              </a:lnSpc>
            </a:pPr>
            <a:r>
              <a:rPr lang="en-US" sz="1600" dirty="0"/>
              <a:t>Scheduled appointment nonattendance in mental health practice is linked with numerous negative effects (</a:t>
            </a:r>
            <a:r>
              <a:rPr lang="en-US" sz="1600" dirty="0" err="1"/>
              <a:t>McQueenie</a:t>
            </a:r>
            <a:r>
              <a:rPr lang="en-US" sz="1600" dirty="0"/>
              <a:t> et al., 2019). </a:t>
            </a:r>
          </a:p>
          <a:p>
            <a:pPr marL="76200" indent="0">
              <a:buNone/>
            </a:pPr>
            <a:endParaRPr lang="en-US" dirty="0"/>
          </a:p>
        </p:txBody>
      </p:sp>
    </p:spTree>
    <p:extLst>
      <p:ext uri="{BB962C8B-B14F-4D97-AF65-F5344CB8AC3E}">
        <p14:creationId xmlns:p14="http://schemas.microsoft.com/office/powerpoint/2010/main" val="353271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638F-C4F0-48AB-861E-4B620725BDA0}"/>
              </a:ext>
            </a:extLst>
          </p:cNvPr>
          <p:cNvSpPr>
            <a:spLocks noGrp="1"/>
          </p:cNvSpPr>
          <p:nvPr>
            <p:ph type="ctrTitle"/>
          </p:nvPr>
        </p:nvSpPr>
        <p:spPr/>
        <p:txBody>
          <a:bodyPr/>
          <a:lstStyle/>
          <a:p>
            <a:r>
              <a:rPr lang="en-US" dirty="0"/>
              <a:t>Gap in Practice </a:t>
            </a:r>
            <a:r>
              <a:rPr lang="en-US" dirty="0" err="1"/>
              <a:t>Cont</a:t>
            </a:r>
            <a:r>
              <a:rPr lang="en-US" dirty="0"/>
              <a:t>’</a:t>
            </a:r>
          </a:p>
        </p:txBody>
      </p:sp>
      <p:sp>
        <p:nvSpPr>
          <p:cNvPr id="3" name="Text Placeholder 2">
            <a:extLst>
              <a:ext uri="{FF2B5EF4-FFF2-40B4-BE49-F238E27FC236}">
                <a16:creationId xmlns:a16="http://schemas.microsoft.com/office/drawing/2014/main" id="{7F0E29AE-BCD4-4A00-B75E-EDD4782F542F}"/>
              </a:ext>
            </a:extLst>
          </p:cNvPr>
          <p:cNvSpPr>
            <a:spLocks noGrp="1"/>
          </p:cNvSpPr>
          <p:nvPr>
            <p:ph type="body" idx="1"/>
          </p:nvPr>
        </p:nvSpPr>
        <p:spPr/>
        <p:txBody>
          <a:bodyPr/>
          <a:lstStyle/>
          <a:p>
            <a:r>
              <a:rPr lang="en-US" dirty="0"/>
              <a:t>Appointment nonattendance attracts financial implications as the appointment time ends up being unutilized. </a:t>
            </a:r>
          </a:p>
          <a:p>
            <a:r>
              <a:rPr lang="en-US" dirty="0"/>
              <a:t>Scheduled appointment nonattendance disadvantages other mental health care patients who would benefited from rescheduled appointment reminders. </a:t>
            </a:r>
          </a:p>
          <a:p>
            <a:r>
              <a:rPr lang="en-US" dirty="0"/>
              <a:t>Patients who fail to attend the follow-up appointments are more psychologically unwell than those who attended and require more intensive and emergent care services during their next visits (</a:t>
            </a:r>
            <a:r>
              <a:rPr lang="en-US" dirty="0" err="1"/>
              <a:t>Kontar</a:t>
            </a:r>
            <a:r>
              <a:rPr lang="en-US" dirty="0"/>
              <a:t> et al., 2022). </a:t>
            </a:r>
          </a:p>
          <a:p>
            <a:endParaRPr lang="en-US" dirty="0"/>
          </a:p>
        </p:txBody>
      </p:sp>
    </p:spTree>
    <p:extLst>
      <p:ext uri="{BB962C8B-B14F-4D97-AF65-F5344CB8AC3E}">
        <p14:creationId xmlns:p14="http://schemas.microsoft.com/office/powerpoint/2010/main" val="108744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BB75-FE94-4FBB-95C0-9D1D8E614232}"/>
              </a:ext>
            </a:extLst>
          </p:cNvPr>
          <p:cNvSpPr>
            <a:spLocks noGrp="1"/>
          </p:cNvSpPr>
          <p:nvPr>
            <p:ph type="ctrTitle"/>
          </p:nvPr>
        </p:nvSpPr>
        <p:spPr/>
        <p:txBody>
          <a:bodyPr/>
          <a:lstStyle/>
          <a:p>
            <a:r>
              <a:rPr lang="en-US" dirty="0"/>
              <a:t>Purpose of the Project</a:t>
            </a:r>
          </a:p>
        </p:txBody>
      </p:sp>
      <p:sp>
        <p:nvSpPr>
          <p:cNvPr id="3" name="Text Placeholder 2">
            <a:extLst>
              <a:ext uri="{FF2B5EF4-FFF2-40B4-BE49-F238E27FC236}">
                <a16:creationId xmlns:a16="http://schemas.microsoft.com/office/drawing/2014/main" id="{01C63556-56B8-4388-8B2B-63F9976EDD65}"/>
              </a:ext>
            </a:extLst>
          </p:cNvPr>
          <p:cNvSpPr>
            <a:spLocks noGrp="1"/>
          </p:cNvSpPr>
          <p:nvPr>
            <p:ph type="body" idx="1"/>
          </p:nvPr>
        </p:nvSpPr>
        <p:spPr/>
        <p:txBody>
          <a:bodyPr/>
          <a:lstStyle/>
          <a:p>
            <a:r>
              <a:rPr lang="en-US" dirty="0"/>
              <a:t>The purpose of this project is implementing a communication strategy to help the mental health facility in addressing the issue of appointment nonattendance.</a:t>
            </a:r>
          </a:p>
          <a:p>
            <a:r>
              <a:rPr lang="en-US" dirty="0"/>
              <a:t>SMS notification reminders is the proposed intervention for this project.</a:t>
            </a:r>
          </a:p>
          <a:p>
            <a:r>
              <a:rPr lang="en-US" dirty="0"/>
              <a:t>The measurable outcomes for this project include:</a:t>
            </a:r>
          </a:p>
          <a:p>
            <a:pPr lvl="1"/>
            <a:r>
              <a:rPr lang="en-US" dirty="0"/>
              <a:t>Appointment attendance/nonattendance rates,</a:t>
            </a:r>
          </a:p>
          <a:p>
            <a:pPr lvl="1"/>
            <a:r>
              <a:rPr lang="en-US" dirty="0"/>
              <a:t>Frequency of appointment cancelation,</a:t>
            </a:r>
          </a:p>
          <a:p>
            <a:pPr lvl="1"/>
            <a:r>
              <a:rPr lang="en-US" dirty="0"/>
              <a:t>Cost effectiveness linked to implementation of reminders.</a:t>
            </a:r>
          </a:p>
        </p:txBody>
      </p:sp>
    </p:spTree>
    <p:extLst>
      <p:ext uri="{BB962C8B-B14F-4D97-AF65-F5344CB8AC3E}">
        <p14:creationId xmlns:p14="http://schemas.microsoft.com/office/powerpoint/2010/main" val="371746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8962-BF81-4B9E-A7B8-6813706EACBF}"/>
              </a:ext>
            </a:extLst>
          </p:cNvPr>
          <p:cNvSpPr>
            <a:spLocks noGrp="1"/>
          </p:cNvSpPr>
          <p:nvPr>
            <p:ph type="ctrTitle"/>
          </p:nvPr>
        </p:nvSpPr>
        <p:spPr/>
        <p:txBody>
          <a:bodyPr/>
          <a:lstStyle/>
          <a:p>
            <a:r>
              <a:rPr lang="en-US" dirty="0"/>
              <a:t>Project Question, Type of Project</a:t>
            </a:r>
          </a:p>
        </p:txBody>
      </p:sp>
      <p:sp>
        <p:nvSpPr>
          <p:cNvPr id="3" name="Text Placeholder 2">
            <a:extLst>
              <a:ext uri="{FF2B5EF4-FFF2-40B4-BE49-F238E27FC236}">
                <a16:creationId xmlns:a16="http://schemas.microsoft.com/office/drawing/2014/main" id="{F413CBC9-FAA4-419B-9244-27F51C96632C}"/>
              </a:ext>
            </a:extLst>
          </p:cNvPr>
          <p:cNvSpPr>
            <a:spLocks noGrp="1"/>
          </p:cNvSpPr>
          <p:nvPr>
            <p:ph type="body" idx="1"/>
          </p:nvPr>
        </p:nvSpPr>
        <p:spPr>
          <a:xfrm>
            <a:off x="348343" y="755622"/>
            <a:ext cx="5389069" cy="4387878"/>
          </a:xfrm>
        </p:spPr>
        <p:txBody>
          <a:bodyPr/>
          <a:lstStyle/>
          <a:p>
            <a:r>
              <a:rPr lang="en-US" dirty="0"/>
              <a:t>The most effective practice-focused question for exploring my practice problem is: Among adult patients in outpatient psychiatric settings (P), does using text message reminders (I) compared to other reminder systems such as phone call reminders (C) affect clinic attendance rates (O)? </a:t>
            </a:r>
          </a:p>
          <a:p>
            <a:r>
              <a:rPr lang="en-US" dirty="0"/>
              <a:t>The project aligns within the category of QI initiative considering that it is directed towards addressing the practice gap within the mental health facility. </a:t>
            </a:r>
          </a:p>
          <a:p>
            <a:r>
              <a:rPr lang="en-US" dirty="0"/>
              <a:t>By implementing the project, it is expected that there will be improvements in the appointment attendance rates that will translate to more patients receiving care services at the outpatient facility.</a:t>
            </a:r>
          </a:p>
        </p:txBody>
      </p:sp>
    </p:spTree>
    <p:extLst>
      <p:ext uri="{BB962C8B-B14F-4D97-AF65-F5344CB8AC3E}">
        <p14:creationId xmlns:p14="http://schemas.microsoft.com/office/powerpoint/2010/main" val="279495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2F72-26F5-4AF5-A3DF-47A36E7BAF13}"/>
              </a:ext>
            </a:extLst>
          </p:cNvPr>
          <p:cNvSpPr>
            <a:spLocks noGrp="1"/>
          </p:cNvSpPr>
          <p:nvPr>
            <p:ph type="ctrTitle"/>
          </p:nvPr>
        </p:nvSpPr>
        <p:spPr/>
        <p:txBody>
          <a:bodyPr/>
          <a:lstStyle/>
          <a:p>
            <a:r>
              <a:rPr lang="en-US" dirty="0"/>
              <a:t>Phase 1 Brief Summary</a:t>
            </a:r>
          </a:p>
        </p:txBody>
      </p:sp>
      <p:sp>
        <p:nvSpPr>
          <p:cNvPr id="3" name="Text Placeholder 2">
            <a:extLst>
              <a:ext uri="{FF2B5EF4-FFF2-40B4-BE49-F238E27FC236}">
                <a16:creationId xmlns:a16="http://schemas.microsoft.com/office/drawing/2014/main" id="{5CFB34FE-6089-4B57-BEE9-1C16DB262E03}"/>
              </a:ext>
            </a:extLst>
          </p:cNvPr>
          <p:cNvSpPr>
            <a:spLocks noGrp="1"/>
          </p:cNvSpPr>
          <p:nvPr>
            <p:ph type="body" idx="1"/>
          </p:nvPr>
        </p:nvSpPr>
        <p:spPr>
          <a:xfrm>
            <a:off x="348343" y="781468"/>
            <a:ext cx="5146850" cy="4362031"/>
          </a:xfrm>
        </p:spPr>
        <p:txBody>
          <a:bodyPr/>
          <a:lstStyle/>
          <a:p>
            <a:r>
              <a:rPr lang="en-US" dirty="0"/>
              <a:t>Organization Readiness</a:t>
            </a:r>
          </a:p>
          <a:p>
            <a:r>
              <a:rPr lang="en-US" dirty="0"/>
              <a:t>The organization supports a culture of collaboration and cooperation towards the attainment of the target organizational goals.</a:t>
            </a:r>
          </a:p>
          <a:p>
            <a:r>
              <a:rPr lang="en-US" dirty="0"/>
              <a:t>The organization believes in changing a process or a procedure that isn’t working.</a:t>
            </a:r>
          </a:p>
          <a:p>
            <a:r>
              <a:rPr lang="en-US" dirty="0"/>
              <a:t>The staff members shares values and what drives the success of our organization.</a:t>
            </a:r>
          </a:p>
          <a:p>
            <a:r>
              <a:rPr lang="en-US" dirty="0"/>
              <a:t>The facility has identified the need to address the issue of appointment nonattendance, and vowed their support towards attaining expected change. </a:t>
            </a:r>
          </a:p>
        </p:txBody>
      </p:sp>
    </p:spTree>
    <p:extLst>
      <p:ext uri="{BB962C8B-B14F-4D97-AF65-F5344CB8AC3E}">
        <p14:creationId xmlns:p14="http://schemas.microsoft.com/office/powerpoint/2010/main" val="142762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AA63-0F4C-402F-A82A-1CD13F9477C9}"/>
              </a:ext>
            </a:extLst>
          </p:cNvPr>
          <p:cNvSpPr>
            <a:spLocks noGrp="1"/>
          </p:cNvSpPr>
          <p:nvPr>
            <p:ph type="ctrTitle"/>
          </p:nvPr>
        </p:nvSpPr>
        <p:spPr/>
        <p:txBody>
          <a:bodyPr/>
          <a:lstStyle/>
          <a:p>
            <a:r>
              <a:rPr lang="en-US" dirty="0"/>
              <a:t>Stakeholder Analysis </a:t>
            </a:r>
          </a:p>
        </p:txBody>
      </p:sp>
      <p:sp>
        <p:nvSpPr>
          <p:cNvPr id="3" name="Text Placeholder 2">
            <a:extLst>
              <a:ext uri="{FF2B5EF4-FFF2-40B4-BE49-F238E27FC236}">
                <a16:creationId xmlns:a16="http://schemas.microsoft.com/office/drawing/2014/main" id="{EA4808FC-CC03-49B9-9A82-59377006D9B6}"/>
              </a:ext>
            </a:extLst>
          </p:cNvPr>
          <p:cNvSpPr>
            <a:spLocks noGrp="1"/>
          </p:cNvSpPr>
          <p:nvPr>
            <p:ph type="body" idx="1"/>
          </p:nvPr>
        </p:nvSpPr>
        <p:spPr>
          <a:xfrm>
            <a:off x="348343" y="1132114"/>
            <a:ext cx="5146850" cy="4011385"/>
          </a:xfrm>
        </p:spPr>
        <p:txBody>
          <a:bodyPr/>
          <a:lstStyle/>
          <a:p>
            <a:r>
              <a:rPr lang="en-US" dirty="0"/>
              <a:t>The stakeholders include the: nurse practitioner, nurses, nurse managers, and Information Technology department representatives. </a:t>
            </a:r>
          </a:p>
          <a:p>
            <a:r>
              <a:rPr lang="en-US" dirty="0"/>
              <a:t>They have been helpful in brainstorming about the problem, the possible solution, besides helping in identifying the expected outcomes. </a:t>
            </a:r>
          </a:p>
          <a:p>
            <a:r>
              <a:rPr lang="en-US" dirty="0"/>
              <a:t>The current team members composed of purely the internal stakeholders as they were the individuals who were better informed regarding the problem and the strategies that would be adopted in addressing it.</a:t>
            </a:r>
          </a:p>
        </p:txBody>
      </p:sp>
    </p:spTree>
    <p:extLst>
      <p:ext uri="{BB962C8B-B14F-4D97-AF65-F5344CB8AC3E}">
        <p14:creationId xmlns:p14="http://schemas.microsoft.com/office/powerpoint/2010/main" val="26408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87E8-E3D7-4208-AD87-84103EB7E7AB}"/>
              </a:ext>
            </a:extLst>
          </p:cNvPr>
          <p:cNvSpPr>
            <a:spLocks noGrp="1"/>
          </p:cNvSpPr>
          <p:nvPr>
            <p:ph type="ctrTitle"/>
          </p:nvPr>
        </p:nvSpPr>
        <p:spPr/>
        <p:txBody>
          <a:bodyPr/>
          <a:lstStyle/>
          <a:p>
            <a:r>
              <a:rPr lang="en-US" dirty="0"/>
              <a:t>SWOT Analysis </a:t>
            </a:r>
          </a:p>
        </p:txBody>
      </p:sp>
      <p:sp>
        <p:nvSpPr>
          <p:cNvPr id="3" name="Text Placeholder 2">
            <a:extLst>
              <a:ext uri="{FF2B5EF4-FFF2-40B4-BE49-F238E27FC236}">
                <a16:creationId xmlns:a16="http://schemas.microsoft.com/office/drawing/2014/main" id="{89A2894C-68DA-4FEF-8DD4-D69B40922953}"/>
              </a:ext>
            </a:extLst>
          </p:cNvPr>
          <p:cNvSpPr>
            <a:spLocks noGrp="1"/>
          </p:cNvSpPr>
          <p:nvPr>
            <p:ph type="body" idx="1"/>
          </p:nvPr>
        </p:nvSpPr>
        <p:spPr>
          <a:xfrm>
            <a:off x="348343" y="1132114"/>
            <a:ext cx="5146850" cy="4011385"/>
          </a:xfrm>
        </p:spPr>
        <p:txBody>
          <a:bodyPr/>
          <a:lstStyle/>
          <a:p>
            <a:r>
              <a:rPr lang="en-US" dirty="0"/>
              <a:t>Some of the notable strengths include:</a:t>
            </a:r>
          </a:p>
          <a:p>
            <a:r>
              <a:rPr lang="en-US" dirty="0"/>
              <a:t>Having a working electronic health records.</a:t>
            </a:r>
          </a:p>
          <a:p>
            <a:r>
              <a:rPr lang="en-US" dirty="0"/>
              <a:t>Having an enthusiastic and dedicated scheduling team.</a:t>
            </a:r>
          </a:p>
          <a:p>
            <a:r>
              <a:rPr lang="en-US" dirty="0"/>
              <a:t>The team will facilitate the scheduling and sending SMS notification reminders to patients with scheduled appointments. </a:t>
            </a:r>
          </a:p>
          <a:p>
            <a:r>
              <a:rPr lang="en-US" dirty="0"/>
              <a:t>Presence of a cohesive and smooth working relationship between the care providers.</a:t>
            </a:r>
          </a:p>
          <a:p>
            <a:r>
              <a:rPr lang="en-US" dirty="0"/>
              <a:t>Presence of a secure data system that prevents data breaching. </a:t>
            </a:r>
          </a:p>
        </p:txBody>
      </p:sp>
    </p:spTree>
    <p:extLst>
      <p:ext uri="{BB962C8B-B14F-4D97-AF65-F5344CB8AC3E}">
        <p14:creationId xmlns:p14="http://schemas.microsoft.com/office/powerpoint/2010/main" val="799255999"/>
      </p:ext>
    </p:extLst>
  </p:cSld>
  <p:clrMapOvr>
    <a:masterClrMapping/>
  </p:clrMapOvr>
</p:sld>
</file>

<file path=ppt/theme/theme1.xml><?xml version="1.0" encoding="utf-8"?>
<a:theme xmlns:a="http://schemas.openxmlformats.org/drawingml/2006/main" name="Education For Good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e57d76d-d38e-40d1-aeb7-a565a62319f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D11BAC8EB5CD46B03923F59B4CC57B" ma:contentTypeVersion="10" ma:contentTypeDescription="Create a new document." ma:contentTypeScope="" ma:versionID="b40be7a29c342494c496c8a47ba6eca9">
  <xsd:schema xmlns:xsd="http://www.w3.org/2001/XMLSchema" xmlns:xs="http://www.w3.org/2001/XMLSchema" xmlns:p="http://schemas.microsoft.com/office/2006/metadata/properties" xmlns:ns2="ae57d76d-d38e-40d1-aeb7-a565a62319fb" targetNamespace="http://schemas.microsoft.com/office/2006/metadata/properties" ma:root="true" ma:fieldsID="995e6110e7c08e3ca5f041924da1532e" ns2:_="">
    <xsd:import namespace="ae57d76d-d38e-40d1-aeb7-a565a62319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57d76d-d38e-40d1-aeb7-a565a6231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Category" ma:index="17" nillable="true" ma:displayName="Category" ma:internalName="Category">
      <xsd:complexType>
        <xsd:complexContent>
          <xsd:extension base="dms:MultiChoice">
            <xsd:sequence>
              <xsd:element name="Value" maxOccurs="unbounded" minOccurs="0" nillable="true">
                <xsd:simpleType>
                  <xsd:restriction base="dms:Choice">
                    <xsd:enumeration value="Benefits-Health"/>
                    <xsd:enumeration value="Benefits-Tuition"/>
                    <xsd:enumeration value="Benefits-Financial"/>
                    <xsd:enumeration value="Benefits-Other"/>
                    <xsd:enumeration value="Benefits-Cigna Behavioral"/>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3DA47-0A29-484D-8EB7-3E91CEE4D4BE}">
  <ds:schemaRefs>
    <ds:schemaRef ds:uri="http://schemas.microsoft.com/office/2006/documentManagement/types"/>
    <ds:schemaRef ds:uri="http://purl.org/dc/elements/1.1/"/>
    <ds:schemaRef ds:uri="http://www.w3.org/XML/1998/namespace"/>
    <ds:schemaRef ds:uri="http://schemas.microsoft.com/office/2006/metadata/properties"/>
    <ds:schemaRef ds:uri="ae57d76d-d38e-40d1-aeb7-a565a62319fb"/>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750C5EB-46BE-4F9C-8D8D-45C0A1B8A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57d76d-d38e-40d1-aeb7-a565a6231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07399A-F35F-45C4-A79D-F7C66B0A4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4377</TotalTime>
  <Words>2320</Words>
  <Application>Microsoft Office PowerPoint</Application>
  <PresentationFormat>On-screen Show (16:9)</PresentationFormat>
  <Paragraphs>120</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Gill Sans</vt:lpstr>
      <vt:lpstr>Wingdings</vt:lpstr>
      <vt:lpstr>Calibri</vt:lpstr>
      <vt:lpstr>Education For Good Theme</vt:lpstr>
      <vt:lpstr>Project Title Action Plan Review Meeting</vt:lpstr>
      <vt:lpstr>Introduction of Meeting Participants and Roles</vt:lpstr>
      <vt:lpstr>Project</vt:lpstr>
      <vt:lpstr>Gap in Practice Cont’</vt:lpstr>
      <vt:lpstr>Purpose of the Project</vt:lpstr>
      <vt:lpstr>Project Question, Type of Project</vt:lpstr>
      <vt:lpstr>Phase 1 Brief Summary</vt:lpstr>
      <vt:lpstr>Stakeholder Analysis </vt:lpstr>
      <vt:lpstr>SWOT Analysis </vt:lpstr>
      <vt:lpstr>SWOT: Weaknesses </vt:lpstr>
      <vt:lpstr>SWOT Analysis: Opportunities </vt:lpstr>
      <vt:lpstr>SWOT Analysis: </vt:lpstr>
      <vt:lpstr>Brief Summary of Evidence </vt:lpstr>
      <vt:lpstr>Brief Summary of Evidence </vt:lpstr>
      <vt:lpstr>   Phase 2 Planning</vt:lpstr>
      <vt:lpstr>Project Implementation Overview</vt:lpstr>
      <vt:lpstr>Participants</vt:lpstr>
      <vt:lpstr>Evaluation Methods </vt:lpstr>
      <vt:lpstr>Materials and Delivery Method(s)</vt:lpstr>
      <vt:lpstr>Action Plan Summary</vt:lpstr>
      <vt:lpstr>Timeline</vt:lpstr>
      <vt:lpstr>Next Steps</vt:lpstr>
      <vt:lpstr>Thank You</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user</cp:lastModifiedBy>
  <cp:revision>101</cp:revision>
  <dcterms:modified xsi:type="dcterms:W3CDTF">2023-12-17T07:07:30Z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0x01010021D11BAC8EB5CD46B03923F59B4CC57B</vt:lpwstr>
  </property>
</Properties>
</file>