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58" r:id="rId6"/>
    <p:sldId id="268" r:id="rId7"/>
    <p:sldId id="276" r:id="rId8"/>
    <p:sldId id="260" r:id="rId9"/>
    <p:sldId id="272" r:id="rId10"/>
    <p:sldId id="275" r:id="rId11"/>
    <p:sldId id="269" r:id="rId12"/>
    <p:sldId id="274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7F1"/>
    <a:srgbClr val="2E0C1F"/>
    <a:srgbClr val="903163"/>
    <a:srgbClr val="E1E1E1"/>
    <a:srgbClr val="AA2C71"/>
    <a:srgbClr val="A62C6F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82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61444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84050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13699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33396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03333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09841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10697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908490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2/24/2023 10:58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6F36E-79F2-4E9F-ACB3-011A858960DB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7403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2/24/2023 10:58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C59B-4134-42ED-BEFA-FCBF7FC8D035}" type="datetime8">
              <a:rPr lang="en-US" noProof="0" smtClean="0"/>
              <a:pPr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688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05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DAFA-20BD-4111-8F90-24432E23573D}" type="datetime8">
              <a:rPr lang="en-US" noProof="0" smtClean="0"/>
              <a:pPr/>
              <a:t>2/24/2023 10:58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43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29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50710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38E-6783-48BF-9DAA-8D73DA1DF735}" type="datetime8">
              <a:rPr lang="en-US" noProof="0" smtClean="0"/>
              <a:pPr/>
              <a:t>2/24/2023 10:58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584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967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2/24/2023 10:58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565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662" r:id="rId18"/>
    <p:sldLayoutId id="2147483665" r:id="rId19"/>
    <p:sldLayoutId id="2147483666" r:id="rId20"/>
    <p:sldLayoutId id="2147483667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sgeneral.org/psychiatry/about/patient-education" TargetMode="External"/><Relationship Id="rId3" Type="http://schemas.openxmlformats.org/officeDocument/2006/relationships/image" Target="../media/image16.svg"/><Relationship Id="rId7" Type="http://schemas.openxmlformats.org/officeDocument/2006/relationships/hyperlink" Target="https://www.abct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mh.nih.gov/" TargetMode="External"/><Relationship Id="rId5" Type="http://schemas.openxmlformats.org/officeDocument/2006/relationships/hyperlink" Target="http://www.nami.org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adaa.org/" TargetMode="External"/><Relationship Id="rId9" Type="http://schemas.openxmlformats.org/officeDocument/2006/relationships/hyperlink" Target="https://mhanational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89%2Ffpsyt.2022.898009" TargetMode="External"/><Relationship Id="rId3" Type="http://schemas.openxmlformats.org/officeDocument/2006/relationships/hyperlink" Target="https://www.americashealthrankings.org/explore/annual/measure/Depression_a/state/MD" TargetMode="External"/><Relationship Id="rId7" Type="http://schemas.openxmlformats.org/officeDocument/2006/relationships/hyperlink" Target="https://doi.org/10.5001%2Fomj.2019.56" TargetMode="External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3390%2Fijerph18041524" TargetMode="External"/><Relationship Id="rId5" Type="http://schemas.openxmlformats.org/officeDocument/2006/relationships/hyperlink" Target="https://embed-pgchd.thehcn.net/indicators/index/view?indicatorId=2867&amp;localeId=1260" TargetMode="External"/><Relationship Id="rId10" Type="http://schemas.openxmlformats.org/officeDocument/2006/relationships/hyperlink" Target="https://doi.org/10.4103%2Fijnmr.IJNMR_97_19" TargetMode="External"/><Relationship Id="rId4" Type="http://schemas.openxmlformats.org/officeDocument/2006/relationships/hyperlink" Target="https://www.cdc.gov/nchs/products/databriefs/db379.htm" TargetMode="External"/><Relationship Id="rId9" Type="http://schemas.openxmlformats.org/officeDocument/2006/relationships/hyperlink" Target="https://nursing-theory.org/nursing-theorists/Nola-Pender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E9661DC4-D526-4678-A1C8-58A8BEB68D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216" y="638429"/>
            <a:ext cx="1002323" cy="885092"/>
          </a:xfrm>
          <a:prstGeom prst="rect">
            <a:avLst/>
          </a:prstGeom>
        </p:spPr>
      </p:pic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774" y="2582496"/>
            <a:ext cx="7507693" cy="239346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Proactive Health Communication Campaign: Depression In Adults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1" descr="content">
            <a:extLst>
              <a:ext uri="{FF2B5EF4-FFF2-40B4-BE49-F238E27FC236}">
                <a16:creationId xmlns:a16="http://schemas.microsoft.com/office/drawing/2014/main" id="{0829D3F4-E8F2-412A-851B-1B2218F76FA7}"/>
              </a:ext>
            </a:extLst>
          </p:cNvPr>
          <p:cNvSpPr txBox="1">
            <a:spLocks/>
          </p:cNvSpPr>
          <p:nvPr/>
        </p:nvSpPr>
        <p:spPr>
          <a:xfrm>
            <a:off x="3183468" y="4979418"/>
            <a:ext cx="7230532" cy="17431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JIMMY BELLO</a:t>
            </a:r>
          </a:p>
          <a:p>
            <a:r>
              <a:rPr lang="en-US" cap="none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DNPU 705 HEALTH COMMUNICATION</a:t>
            </a:r>
          </a:p>
          <a:p>
            <a:r>
              <a:rPr lang="en-US" cap="none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DATE</a:t>
            </a:r>
            <a:endParaRPr lang="en-US" cap="none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31AFC-29E8-4E5D-B874-10B92D5CE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34939"/>
            <a:ext cx="3332161" cy="22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7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topwatch">
            <a:extLst>
              <a:ext uri="{FF2B5EF4-FFF2-40B4-BE49-F238E27FC236}">
                <a16:creationId xmlns:a16="http://schemas.microsoft.com/office/drawing/2014/main" id="{EDECF593-A2F8-4D73-A987-C3F058D1F1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D951106-A246-4D28-94E0-0BCD20C7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Resources</a:t>
            </a:r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68B9C974-1FBD-45F1-9D81-5427101D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2603500"/>
            <a:ext cx="7755465" cy="34163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/>
              <a:t>Anxiety and Depression Association of America (ADAA) </a:t>
            </a:r>
            <a:r>
              <a:rPr lang="en-US" dirty="0">
                <a:hlinkClick r:id="rId4"/>
              </a:rPr>
              <a:t>https://adaa.org/</a:t>
            </a:r>
            <a:r>
              <a:rPr lang="en-US" dirty="0"/>
              <a:t> </a:t>
            </a:r>
          </a:p>
          <a:p>
            <a:r>
              <a:rPr lang="en-US" dirty="0"/>
              <a:t>National Alliance on Mental Health (NAMI) &amp; NAMI Helpline </a:t>
            </a:r>
            <a:r>
              <a:rPr lang="en-US" dirty="0">
                <a:hlinkClick r:id="rId5"/>
              </a:rPr>
              <a:t>http://www.nami.org/</a:t>
            </a:r>
            <a:r>
              <a:rPr lang="en-US" dirty="0"/>
              <a:t> (https://988lifeline.org/)</a:t>
            </a:r>
          </a:p>
          <a:p>
            <a:r>
              <a:rPr lang="en-US" dirty="0"/>
              <a:t>National Institute of Mental health (NIMH) </a:t>
            </a:r>
            <a:r>
              <a:rPr lang="en-US" dirty="0">
                <a:hlinkClick r:id="rId6"/>
              </a:rPr>
              <a:t>https://www.nimh.nih.gov/</a:t>
            </a:r>
            <a:r>
              <a:rPr lang="en-US" dirty="0"/>
              <a:t> </a:t>
            </a:r>
          </a:p>
          <a:p>
            <a:r>
              <a:rPr lang="en-US" dirty="0"/>
              <a:t>Association of Behavioral and Cognitive Therapies (ABCT) </a:t>
            </a:r>
            <a:r>
              <a:rPr lang="en-US" dirty="0">
                <a:hlinkClick r:id="rId7"/>
              </a:rPr>
              <a:t>https://www.abct.org/</a:t>
            </a:r>
            <a:r>
              <a:rPr lang="en-US" dirty="0"/>
              <a:t> </a:t>
            </a:r>
          </a:p>
          <a:p>
            <a:r>
              <a:rPr lang="en-US" dirty="0"/>
              <a:t>Mass General MADI Resource Center </a:t>
            </a:r>
            <a:r>
              <a:rPr lang="en-US" dirty="0">
                <a:hlinkClick r:id="rId8"/>
              </a:rPr>
              <a:t>https://www.massgeneral.org/psychiatry/about/patient-education</a:t>
            </a:r>
            <a:r>
              <a:rPr lang="en-US" dirty="0"/>
              <a:t> </a:t>
            </a:r>
          </a:p>
          <a:p>
            <a:r>
              <a:rPr lang="en-US" dirty="0"/>
              <a:t>Mental Health America </a:t>
            </a:r>
            <a:r>
              <a:rPr lang="en-US" dirty="0">
                <a:hlinkClick r:id="rId9"/>
              </a:rPr>
              <a:t>https://mhanational.org/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9D9D0-6E1F-4A61-8FE9-A49E92192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8862" y="3176691"/>
            <a:ext cx="3369737" cy="24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References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63286" y="2432957"/>
            <a:ext cx="11917345" cy="4245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America's health rankings. AHR</a:t>
            </a:r>
            <a:r>
              <a:rPr lang="en-US" sz="1400" dirty="0"/>
              <a:t>. (n.d.). America’s Health Rankings. </a:t>
            </a:r>
            <a:r>
              <a:rPr lang="en-US" sz="1400" dirty="0">
                <a:hlinkClick r:id="rId3"/>
              </a:rPr>
              <a:t>https://www.americashealthrankings.org/explore/annual/measure/Depression_a/state/MD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Centers for Disease Control and Prevention (CDC). (2020, September 23). </a:t>
            </a:r>
            <a:r>
              <a:rPr lang="en-US" sz="1400" i="1" dirty="0"/>
              <a:t>Products - data briefs - number 379 - September 2020</a:t>
            </a:r>
            <a:r>
              <a:rPr lang="en-US" sz="1400" dirty="0"/>
              <a:t>. Centers for Disease Control and Prevention. </a:t>
            </a:r>
            <a:r>
              <a:rPr lang="en-US" sz="1400" dirty="0">
                <a:hlinkClick r:id="rId4"/>
              </a:rPr>
              <a:t>https://www.cdc.gov/nchs/products/databriefs/db379.htm</a:t>
            </a:r>
            <a:r>
              <a:rPr lang="en-US" sz="1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Prince George's County Health Department. (n.d.). </a:t>
            </a:r>
            <a:r>
              <a:rPr lang="en-US" sz="1400" i="1" dirty="0"/>
              <a:t>Prince George's County health department: Indicators: Adults ever diagnosed with depression: County: Prince George's</a:t>
            </a:r>
            <a:r>
              <a:rPr lang="en-US" sz="1400" dirty="0"/>
              <a:t>. </a:t>
            </a:r>
            <a:r>
              <a:rPr lang="en-US" sz="1400" dirty="0">
                <a:hlinkClick r:id="rId5"/>
              </a:rPr>
              <a:t>https://embed-pgchd.thehcn.net/indicators/index/view?indicatorId=2867&amp;localeId=1260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Niedermeier</a:t>
            </a:r>
            <a:r>
              <a:rPr lang="en-US" sz="1400" dirty="0"/>
              <a:t>, M., </a:t>
            </a:r>
            <a:r>
              <a:rPr lang="en-US" sz="1400" dirty="0" err="1"/>
              <a:t>Ledochowski</a:t>
            </a:r>
            <a:r>
              <a:rPr lang="en-US" sz="1400" dirty="0"/>
              <a:t>, L., Leitner, H., </a:t>
            </a:r>
            <a:r>
              <a:rPr lang="en-US" sz="1400" dirty="0" err="1"/>
              <a:t>Zingerle</a:t>
            </a:r>
            <a:r>
              <a:rPr lang="en-US" sz="1400" dirty="0"/>
              <a:t>, H., &amp; Kopp, M. (2021). Acute effects of a single bout of walking on affective responses in patients with major depressive disorder. </a:t>
            </a:r>
            <a:r>
              <a:rPr lang="en-US" sz="1400" i="1" dirty="0"/>
              <a:t>International journal of environmental research and public health</a:t>
            </a:r>
            <a:r>
              <a:rPr lang="en-US" sz="1400" dirty="0"/>
              <a:t>, 18(4), 1524. </a:t>
            </a:r>
            <a:r>
              <a:rPr lang="en-US" sz="1400" u="sng" dirty="0">
                <a:hlinkClick r:id="rId6"/>
              </a:rPr>
              <a:t>https://doi.org/10.3390%2Fijerph18041524</a:t>
            </a:r>
            <a:r>
              <a:rPr lang="en-US" sz="1400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Razzak, H. A., Harbi, A., &amp; Ahli, S. (2019). Depression: prevalence and associated risk factors in the United Arab Emirates. </a:t>
            </a:r>
            <a:r>
              <a:rPr lang="en-US" sz="1400" i="1" dirty="0"/>
              <a:t>Oman medical journal</a:t>
            </a:r>
            <a:r>
              <a:rPr lang="en-US" sz="1400" dirty="0"/>
              <a:t>, </a:t>
            </a:r>
            <a:r>
              <a:rPr lang="en-US" sz="1400" i="1" dirty="0"/>
              <a:t>34</a:t>
            </a:r>
            <a:r>
              <a:rPr lang="en-US" sz="1400" dirty="0"/>
              <a:t>(4), 274. </a:t>
            </a:r>
            <a:r>
              <a:rPr lang="en-US" sz="1400" dirty="0">
                <a:hlinkClick r:id="rId7"/>
              </a:rPr>
              <a:t>https://doi.org/10.5001%2Fomj.2019.56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Singh, V., Kumar, A., &amp; Gupta, S. (2022). Mental Health Prevention and Promotion—A Narrative Review. </a:t>
            </a:r>
            <a:r>
              <a:rPr lang="en-US" sz="1400" i="1" dirty="0"/>
              <a:t>Frontiers in Psychiatry</a:t>
            </a:r>
            <a:r>
              <a:rPr lang="en-US" sz="1400" dirty="0"/>
              <a:t>, </a:t>
            </a:r>
            <a:r>
              <a:rPr lang="en-US" sz="1400" i="1" dirty="0"/>
              <a:t>13</a:t>
            </a:r>
            <a:r>
              <a:rPr lang="en-US" sz="1400" dirty="0"/>
              <a:t>. </a:t>
            </a:r>
            <a:r>
              <a:rPr lang="en-US" sz="1400" dirty="0">
                <a:hlinkClick r:id="rId8"/>
              </a:rPr>
              <a:t>https://doi.org/10.3389%2Ffpsyt.2022.898009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Nursing Theory (</a:t>
            </a:r>
            <a:r>
              <a:rPr lang="en-US" sz="1400" dirty="0" err="1"/>
              <a:t>n.d</a:t>
            </a:r>
            <a:r>
              <a:rPr lang="en-US" sz="1400" dirty="0"/>
              <a:t>). Nola Pender - Nursing Theorist. </a:t>
            </a:r>
            <a:r>
              <a:rPr lang="en-US" sz="1400" u="sng" dirty="0">
                <a:hlinkClick r:id="rId9"/>
              </a:rPr>
              <a:t>https://nursing-theory.org/nursing-theorists/Nola-Pender.php</a:t>
            </a:r>
            <a:r>
              <a:rPr lang="en-US" sz="1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Rouholamini</a:t>
            </a:r>
            <a:r>
              <a:rPr lang="en-US" sz="1400" dirty="0"/>
              <a:t>, S., </a:t>
            </a:r>
            <a:r>
              <a:rPr lang="en-US" sz="1400" dirty="0" err="1"/>
              <a:t>Gheibizadeh</a:t>
            </a:r>
            <a:r>
              <a:rPr lang="en-US" sz="1400" dirty="0"/>
              <a:t>, M., </a:t>
            </a:r>
            <a:r>
              <a:rPr lang="en-US" sz="1400" dirty="0" err="1"/>
              <a:t>Maraghi</a:t>
            </a:r>
            <a:r>
              <a:rPr lang="en-US" sz="1400" dirty="0"/>
              <a:t>, E., &amp; </a:t>
            </a:r>
            <a:r>
              <a:rPr lang="en-US" sz="1400" dirty="0" err="1"/>
              <a:t>Jahanshahi</a:t>
            </a:r>
            <a:r>
              <a:rPr lang="en-US" sz="1400" dirty="0"/>
              <a:t>, A. (2020). The effects of a training program based on the health promotion model on physical activity in women with type 2 diabetes: a randomized controlled clinical trial. </a:t>
            </a:r>
            <a:r>
              <a:rPr lang="en-US" sz="1400" i="1" dirty="0"/>
              <a:t>Iranian journal of nursing and midwifery research</a:t>
            </a:r>
            <a:r>
              <a:rPr lang="en-US" sz="1400" dirty="0"/>
              <a:t>, </a:t>
            </a:r>
            <a:r>
              <a:rPr lang="en-US" sz="1400" i="1" dirty="0"/>
              <a:t>25</a:t>
            </a:r>
            <a:r>
              <a:rPr lang="en-US" sz="1400" dirty="0"/>
              <a:t>(3), 224. </a:t>
            </a:r>
            <a:r>
              <a:rPr lang="en-US" sz="1400" u="sng" dirty="0">
                <a:hlinkClick r:id="rId10"/>
              </a:rPr>
              <a:t>https://doi.org/10.4103%2Fijnmr.IJNMR_97_19</a:t>
            </a:r>
            <a:endParaRPr lang="en-US" sz="1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532" y="838200"/>
            <a:ext cx="9603276" cy="87775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Overview</a:t>
            </a:r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25" y="2347546"/>
            <a:ext cx="6759537" cy="3672254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dirty="0"/>
              <a:t>In  2019, 2.8 adults experienced severe depression symptoms, 4,2% moderate symptoms, and 11.5% experienced mild symptoms in the past 2 weeks.</a:t>
            </a:r>
          </a:p>
          <a:p>
            <a:r>
              <a:rPr lang="en-US" sz="2000" dirty="0"/>
              <a:t>Adults aged 18-29 adults accounting for 21% experienced the highest number of depressive symptoms, 18% were adults aged 45 -64 years and over 65 years had over 18.4%.</a:t>
            </a:r>
          </a:p>
          <a:p>
            <a:r>
              <a:rPr lang="en-US" sz="2000" dirty="0"/>
              <a:t>Women were more likely to experience depression symptoms compared to men</a:t>
            </a:r>
          </a:p>
          <a:p>
            <a:r>
              <a:rPr lang="en-US" sz="2000" dirty="0"/>
              <a:t>Non-Hispanic Asian adults were less likely to experience depression compared to non-Hispanic black and non-Hispanic white adults.</a:t>
            </a:r>
          </a:p>
          <a:p>
            <a:pPr marL="0" indent="0" algn="r">
              <a:buNone/>
            </a:pPr>
            <a:r>
              <a:rPr lang="en-US" sz="2000" dirty="0"/>
              <a:t>(CDC, 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B3AF3-A08C-430A-8F84-87E6A0586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046" y="2691749"/>
            <a:ext cx="4255477" cy="31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D9DF-8B16-489C-9E7F-E7A1C576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31" y="771211"/>
            <a:ext cx="4712677" cy="2169657"/>
          </a:xfrm>
        </p:spPr>
        <p:txBody>
          <a:bodyPr/>
          <a:lstStyle/>
          <a:p>
            <a:pPr algn="ctr"/>
            <a:r>
              <a:rPr lang="en-US" sz="4400" b="1" dirty="0"/>
              <a:t>Health Communication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3880-BC03-49A4-8F4D-65FBDF9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131" y="1160585"/>
            <a:ext cx="4780796" cy="50379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cap="none" dirty="0"/>
              <a:t>County And Subpopulation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cap="none" dirty="0"/>
              <a:t>Health Risk/Problem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cap="none" dirty="0"/>
              <a:t>The Rationale For Health Promotion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cap="none" dirty="0"/>
              <a:t>Theory Presentation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cap="none" dirty="0"/>
              <a:t>Multimedia Approaches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cap="none" dirty="0"/>
              <a:t>Resources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cap="none" dirty="0"/>
              <a:t>References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cap="none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78486-3C77-454E-812E-D892BF464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3" y="3358662"/>
            <a:ext cx="5522407" cy="30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3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442D-E92E-4A1A-8AE3-AED8DA35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County and Subpopulation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0B1EC-B11C-4773-9E76-5D19D33B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988" y="2394011"/>
            <a:ext cx="3141878" cy="418978"/>
          </a:xfrm>
        </p:spPr>
        <p:txBody>
          <a:bodyPr/>
          <a:lstStyle/>
          <a:p>
            <a:r>
              <a:rPr lang="en-US" sz="2000" dirty="0"/>
              <a:t>Prince George County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F3D9A-DDBC-4CF2-A5EC-3BCCFE2C712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3" y="2830574"/>
            <a:ext cx="3141879" cy="319648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The rate of depression in adults ever diagnosed with depression was 12.5% in 2020 which is an increase from 12% in 2019.</a:t>
            </a:r>
          </a:p>
          <a:p>
            <a:pPr algn="r"/>
            <a:r>
              <a:rPr lang="en-US" sz="1800" dirty="0"/>
              <a:t>(Prince George's County Health Department., n.d.).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56354-9285-4427-9396-3F522DF11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25237" y="2394012"/>
            <a:ext cx="3147009" cy="418977"/>
          </a:xfrm>
        </p:spPr>
        <p:txBody>
          <a:bodyPr/>
          <a:lstStyle/>
          <a:p>
            <a:r>
              <a:rPr lang="en-US" dirty="0"/>
              <a:t>Maryland State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385773-5789-49AC-A7C2-58120135027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2721" y="2830575"/>
            <a:ext cx="3147009" cy="319648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 2021, the rate of depression in Maryland is 16.6% of adults who reported being told to have a depressive disorder such as depression, major depression, and minor depression or dysthymia.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Adults aged 18 – 44 years had the highest depression rate of 20.2%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Depression rate was highest among multiracial accounting for 23.8% of the population.</a:t>
            </a:r>
          </a:p>
          <a:p>
            <a:pPr algn="r"/>
            <a:r>
              <a:rPr lang="en-US" dirty="0"/>
              <a:t>(</a:t>
            </a:r>
            <a:r>
              <a:rPr lang="en-US" i="1" dirty="0"/>
              <a:t>AHR</a:t>
            </a:r>
            <a:r>
              <a:rPr lang="en-US" dirty="0"/>
              <a:t>.., n.d.).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A980C1-B6DC-41EA-8A6A-BF9F55008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4282" y="2411595"/>
            <a:ext cx="3145730" cy="418979"/>
          </a:xfrm>
        </p:spPr>
        <p:txBody>
          <a:bodyPr/>
          <a:lstStyle/>
          <a:p>
            <a:r>
              <a:rPr lang="en-US" dirty="0"/>
              <a:t>United States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16B9DC-02E7-4854-AE84-7E129167332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2830574"/>
            <a:ext cx="3145536" cy="3196482"/>
          </a:xfrm>
        </p:spPr>
        <p:txBody>
          <a:bodyPr>
            <a:noAutofit/>
          </a:bodyPr>
          <a:lstStyle/>
          <a:p>
            <a:r>
              <a:rPr lang="en-US" sz="1600" dirty="0"/>
              <a:t>In 2021, the rate of depression in the U.S. was 20.5% among adults who reported being told to have a depressive disorder such as depression, major depression, and minor depression or dysthymia.</a:t>
            </a:r>
          </a:p>
          <a:p>
            <a:r>
              <a:rPr lang="en-US" sz="1600" dirty="0"/>
              <a:t>The prevalence rate was highest in adults aged 18 – 44 years at 22.2% and among multiracial at 26.8%.</a:t>
            </a:r>
          </a:p>
          <a:p>
            <a:pPr algn="r"/>
            <a:r>
              <a:rPr lang="en-US" sz="1600" dirty="0"/>
              <a:t>(</a:t>
            </a:r>
            <a:r>
              <a:rPr lang="en-US" sz="1600" i="1" dirty="0"/>
              <a:t>AHR</a:t>
            </a:r>
            <a:r>
              <a:rPr lang="en-US" sz="1600" dirty="0"/>
              <a:t>.., n.d.).</a:t>
            </a:r>
          </a:p>
        </p:txBody>
      </p:sp>
    </p:spTree>
    <p:extLst>
      <p:ext uri="{BB962C8B-B14F-4D97-AF65-F5344CB8AC3E}">
        <p14:creationId xmlns:p14="http://schemas.microsoft.com/office/powerpoint/2010/main" val="334131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10054"/>
            <a:ext cx="9603275" cy="543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Health Risks/Problem</a:t>
            </a:r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46EBE25F-EA7E-41D8-8362-014D6953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1953"/>
            <a:ext cx="6520731" cy="407049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Depression is the leading cause of death and morbidity.</a:t>
            </a:r>
          </a:p>
          <a:p>
            <a:r>
              <a:rPr lang="en-US" dirty="0"/>
              <a:t>Prevalence and epidemiological data on depression are limited.</a:t>
            </a:r>
          </a:p>
          <a:p>
            <a:r>
              <a:rPr lang="en-US" dirty="0"/>
              <a:t>Comprehensive review has not been conducted with respect to burden and risk factors.</a:t>
            </a:r>
          </a:p>
          <a:p>
            <a:r>
              <a:rPr lang="en-US" dirty="0"/>
              <a:t>Determinants of depression include female gender, less education, stressful environments, financial problems, greater daily stress, and perceived low social status and chronic illnesses.</a:t>
            </a:r>
          </a:p>
          <a:p>
            <a:r>
              <a:rPr lang="en-US" dirty="0"/>
              <a:t>Depression is a major health concern causing: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Functional impairment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Increased medical costs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Medical symptom burden.</a:t>
            </a:r>
          </a:p>
          <a:p>
            <a:pPr marL="914400" lvl="2" indent="0" algn="r">
              <a:buNone/>
            </a:pPr>
            <a:r>
              <a:rPr lang="en-US" dirty="0"/>
              <a:t>(Razzak et al., 2019)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5A1BD-B306-4399-9B8C-BBC0DB570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483"/>
          <a:stretch/>
        </p:blipFill>
        <p:spPr>
          <a:xfrm>
            <a:off x="7992207" y="3069922"/>
            <a:ext cx="3962400" cy="21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298C-FAC3-4A19-A368-FB70E26E0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817685"/>
            <a:ext cx="9117623" cy="13364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Rationale For Health Promotion in 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72168-C008-480B-B143-8F19B9D34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567" y="2404533"/>
            <a:ext cx="7089858" cy="363578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cap="none" dirty="0">
                <a:solidFill>
                  <a:schemeClr val="bg1"/>
                </a:solidFill>
              </a:rPr>
              <a:t>Management of depression involves close monitoring of risk factors and comprehensive interventions including effective antidepressant treatments and psychotherapy.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cap="none" dirty="0">
                <a:solidFill>
                  <a:schemeClr val="bg1"/>
                </a:solidFill>
              </a:rPr>
              <a:t>Health promotion and prevention of depression are feasible and effective across lifespans and settings.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cap="none" dirty="0">
                <a:solidFill>
                  <a:schemeClr val="bg1"/>
                </a:solidFill>
              </a:rPr>
              <a:t>Preventative measures in psychiatry is poorly utilized in addressing depression needs.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cap="none" dirty="0">
                <a:solidFill>
                  <a:schemeClr val="bg1"/>
                </a:solidFill>
              </a:rPr>
              <a:t> Novel interventions can address mental health needs across all populations. </a:t>
            </a:r>
          </a:p>
          <a:p>
            <a:pPr algn="r"/>
            <a:r>
              <a:rPr lang="en-US" sz="2000" cap="none" dirty="0">
                <a:solidFill>
                  <a:schemeClr val="bg1"/>
                </a:solidFill>
              </a:rPr>
              <a:t>(</a:t>
            </a:r>
            <a:r>
              <a:rPr lang="en-US" sz="2000" cap="none" dirty="0"/>
              <a:t>Singh et al., 2020</a:t>
            </a:r>
            <a:r>
              <a:rPr lang="en-US" sz="2000" cap="none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61614-06B5-430F-B98A-208556A9C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15199"/>
          <a:stretch/>
        </p:blipFill>
        <p:spPr>
          <a:xfrm>
            <a:off x="8305800" y="2920999"/>
            <a:ext cx="3378200" cy="16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1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BC368A-6287-46D4-974F-6D538FF8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400"/>
            <a:ext cx="7788107" cy="3420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BENEFITS OF EXERCISES INCLUDE MODERATE 60 MINUTES OF BRISK WALKING</a:t>
            </a:r>
          </a:p>
          <a:p>
            <a:r>
              <a:rPr lang="en-US" dirty="0"/>
              <a:t>A short walk outdoors demonstrates positive changes in categorical affective responses in patients with major depression including;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Activity.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Fatigue.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Passive control reduction of anger.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Excitement.</a:t>
            </a:r>
          </a:p>
          <a:p>
            <a:r>
              <a:rPr lang="en-US" dirty="0"/>
              <a:t>Better clinical response, bridges the time for pharmacological effects and clinical outcomes due to improved treatment responses and cognitive behavioral therapies.</a:t>
            </a:r>
          </a:p>
          <a:p>
            <a:r>
              <a:rPr lang="en-US" dirty="0"/>
              <a:t>The affective response is influenced by the content of the exercise and is based on an interplay of cognitions and self-efficacy, worries, goals, or expectations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Niedermeier</a:t>
            </a:r>
            <a:r>
              <a:rPr lang="en-US" dirty="0"/>
              <a:t> et al., 2021)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BD5CE-893B-459D-A74C-6FC03BDE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 Of Exercise (Brisk Walking) In Reducing Depression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529F6-636B-4D8D-A1DD-617610F3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3136900"/>
            <a:ext cx="2933701" cy="20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06EA-8617-4321-84DE-DDB40174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95" y="1168121"/>
            <a:ext cx="9605635" cy="545348"/>
          </a:xfrm>
        </p:spPr>
        <p:txBody>
          <a:bodyPr/>
          <a:lstStyle/>
          <a:p>
            <a:pPr algn="ctr"/>
            <a:r>
              <a:rPr lang="en-US" b="1" dirty="0"/>
              <a:t>Theory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FB86C-E4B9-4719-BC7C-DCF01BC80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839915"/>
            <a:ext cx="3592874" cy="30211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Designed by Nola J. Pender.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First appeared in 1982 and revised in 1996.</a:t>
            </a:r>
          </a:p>
          <a:p>
            <a:pPr marL="0" indent="0">
              <a:buNone/>
            </a:pPr>
            <a:r>
              <a:rPr lang="en-US" sz="1600" b="1" dirty="0"/>
              <a:t>Purpose of the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To assist nurses to understand determinants of healthy behaviors for behavioral counseling to promote healthy lifestyles.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93950-CDBB-4821-9936-511C205B1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6600" y="2839915"/>
            <a:ext cx="7064209" cy="3021135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Application;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Patients’ feelings toward brisk walking </a:t>
            </a:r>
            <a:r>
              <a:rPr lang="en-US" dirty="0"/>
              <a:t>- Brief introduction aim or objectives of the exercise in depression.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Perceived sensitivity </a:t>
            </a:r>
            <a:r>
              <a:rPr lang="en-US" dirty="0"/>
              <a:t>– Emphasize walking.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Perceived benefits </a:t>
            </a:r>
            <a:r>
              <a:rPr lang="en-US" dirty="0"/>
              <a:t>– Reduction of 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Perceived barriers </a:t>
            </a:r>
            <a:r>
              <a:rPr lang="en-US" dirty="0"/>
              <a:t>– Lack of walking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Perceived self-efficacy </a:t>
            </a:r>
            <a:r>
              <a:rPr lang="en-US" dirty="0"/>
              <a:t>– Presence of a companion per session such as a dog walk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Commitment to planning</a:t>
            </a:r>
            <a:r>
              <a:rPr lang="en-US" dirty="0"/>
              <a:t> – Distribution of pamphlets and handouts.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Interpersonal &amp; situational influences </a:t>
            </a:r>
            <a:r>
              <a:rPr lang="en-US" dirty="0"/>
              <a:t>– Use of alternative means such as vehicles.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Competitive preferences &amp; desires </a:t>
            </a:r>
            <a:r>
              <a:rPr lang="en-US" dirty="0"/>
              <a:t>– invite companions and recommend resources such as parks.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Rouholamini</a:t>
            </a:r>
            <a:r>
              <a:rPr lang="en-US" dirty="0"/>
              <a:t> et al., 2020).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8C8F00-FBAC-4F75-B747-BB8BE3A7C257}"/>
              </a:ext>
            </a:extLst>
          </p:cNvPr>
          <p:cNvSpPr txBox="1">
            <a:spLocks/>
          </p:cNvSpPr>
          <p:nvPr/>
        </p:nvSpPr>
        <p:spPr>
          <a:xfrm>
            <a:off x="1529861" y="2250831"/>
            <a:ext cx="8590085" cy="4597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Pender’s Health Promotion model (HPM)</a:t>
            </a:r>
          </a:p>
        </p:txBody>
      </p:sp>
    </p:spTree>
    <p:extLst>
      <p:ext uri="{BB962C8B-B14F-4D97-AF65-F5344CB8AC3E}">
        <p14:creationId xmlns:p14="http://schemas.microsoft.com/office/powerpoint/2010/main" val="427362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E55390-21F4-42B3-9C7F-C11C9206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2450039"/>
            <a:ext cx="7534109" cy="367830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Use of social media platforms for mass communication to increase awareness of mental health such as Facebook, Twitter, and Instagram posts and videos, and most convenient to young adults.</a:t>
            </a:r>
          </a:p>
          <a:p>
            <a:r>
              <a:rPr lang="en-US" dirty="0"/>
              <a:t>Public service announcement (PSA) intervention used to target the general population with smaller health messages such as focus groups including social marketing campaigns. </a:t>
            </a:r>
          </a:p>
          <a:p>
            <a:r>
              <a:rPr lang="pt-BR" dirty="0"/>
              <a:t> Interactive multimedia computer program (IMCP) tailored health messages for targeted to individualized levels depending on the level of depression and agenda. </a:t>
            </a:r>
          </a:p>
          <a:p>
            <a:r>
              <a:rPr lang="pt-BR" dirty="0"/>
              <a:t>Printed media such as leaflets, brochures, posters, billboards, books, and articles.</a:t>
            </a:r>
          </a:p>
          <a:p>
            <a:r>
              <a:rPr lang="pt-BR" dirty="0"/>
              <a:t>Television such as movies, films, and videos is the most viable.  </a:t>
            </a:r>
          </a:p>
          <a:p>
            <a:r>
              <a:rPr lang="pt-BR" dirty="0"/>
              <a:t>Media combination of more than one media is </a:t>
            </a:r>
            <a:r>
              <a:rPr lang="en-US" dirty="0"/>
              <a:t>associated with greater success in health promotion programs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37C784-1013-4B04-A4F3-0A8DDF39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Approaches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68D3D-71BB-4EC1-BCFA-D0F52A5BB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4" t="35725" r="27059" b="31667"/>
          <a:stretch/>
        </p:blipFill>
        <p:spPr>
          <a:xfrm>
            <a:off x="581190" y="3276599"/>
            <a:ext cx="3343111" cy="1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0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32F72-BAE4-4D8F-B5A8-4D4D584BF69E}">
  <ds:schemaRefs>
    <ds:schemaRef ds:uri="http://schemas.microsoft.com/office/2006/metadata/properties"/>
    <ds:schemaRef ds:uri="71af3243-3dd4-4a8d-8c0d-dd76da1f02a5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1359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Wingdings</vt:lpstr>
      <vt:lpstr>Wingdings 3</vt:lpstr>
      <vt:lpstr>Ion Boardroom</vt:lpstr>
      <vt:lpstr>Proactive Health Communication Campaign: Depression In Adults</vt:lpstr>
      <vt:lpstr>Overview</vt:lpstr>
      <vt:lpstr>Health Communication Agenda</vt:lpstr>
      <vt:lpstr>County and Subpopulation</vt:lpstr>
      <vt:lpstr>Health Risks/Problem</vt:lpstr>
      <vt:lpstr>Rationale For Health Promotion in Depression</vt:lpstr>
      <vt:lpstr>Use Of Exercise (Brisk Walking) In Reducing Depression</vt:lpstr>
      <vt:lpstr>Theory presentation</vt:lpstr>
      <vt:lpstr>Multimedia Approaches</vt:lpstr>
      <vt:lpstr>Resources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2023-02-21T18:13:08Z</dcterms:created>
  <dcterms:modified xsi:type="dcterms:W3CDTF">2023-02-25T00:28:36Z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