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99" autoAdjust="0"/>
  </p:normalViewPr>
  <p:slideViewPr>
    <p:cSldViewPr snapToGrid="0">
      <p:cViewPr>
        <p:scale>
          <a:sx n="62" d="100"/>
          <a:sy n="62" d="100"/>
        </p:scale>
        <p:origin x="10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B27C5-DC4F-4A7A-9D26-02239216A420}"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34732-B213-479E-8611-5B3D27BDA6E5}" type="slidenum">
              <a:rPr lang="en-GB" smtClean="0"/>
              <a:t>‹#›</a:t>
            </a:fld>
            <a:endParaRPr lang="en-GB"/>
          </a:p>
        </p:txBody>
      </p:sp>
    </p:spTree>
    <p:extLst>
      <p:ext uri="{BB962C8B-B14F-4D97-AF65-F5344CB8AC3E}">
        <p14:creationId xmlns:p14="http://schemas.microsoft.com/office/powerpoint/2010/main" val="127855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The enzyme selected for this assignment is cytochrome P450 3A4, commonly abbreviated as CYP3A4. This enzyme plays a crucial role in the body, mainly found in the intestine and the body. It is one of the most crucial elements that enable the human body to metabolize foreign compounds and other drugs (</a:t>
            </a:r>
            <a:r>
              <a:rPr lang="en-GB" dirty="0" err="1" smtClean="0">
                <a:latin typeface="Times New Roman" panose="02020603050405020304" pitchFamily="18" charset="0"/>
                <a:cs typeface="Times New Roman" panose="02020603050405020304" pitchFamily="18" charset="0"/>
              </a:rPr>
              <a:t>Guttman</a:t>
            </a:r>
            <a:r>
              <a:rPr lang="en-GB" dirty="0" smtClean="0">
                <a:latin typeface="Times New Roman" panose="02020603050405020304" pitchFamily="18" charset="0"/>
                <a:cs typeface="Times New Roman" panose="02020603050405020304" pitchFamily="18" charset="0"/>
              </a:rPr>
              <a:t> &amp; </a:t>
            </a:r>
            <a:r>
              <a:rPr lang="en-GB" dirty="0" err="1" smtClean="0">
                <a:latin typeface="Times New Roman" panose="02020603050405020304" pitchFamily="18" charset="0"/>
                <a:cs typeface="Times New Roman" panose="02020603050405020304" pitchFamily="18" charset="0"/>
              </a:rPr>
              <a:t>Kerem</a:t>
            </a:r>
            <a:r>
              <a:rPr lang="en-GB" dirty="0" smtClean="0">
                <a:latin typeface="Times New Roman" panose="02020603050405020304" pitchFamily="18" charset="0"/>
                <a:cs typeface="Times New Roman" panose="02020603050405020304" pitchFamily="18" charset="0"/>
              </a:rPr>
              <a:t>, 2022). Also, it is a member of the cytochrome P450 enzymes responsible for metabolizing drugs, steroids, hormones and toxins. The ability of CYP3A4 to metabolize a wide range of drugs makes it a crucial enzyme in commonly prescribed medications. Some medications that inhibit the functionality of the CYP3A4 enzyme include specific antibiotics such as erythromycin, St. John’s </a:t>
            </a:r>
            <a:r>
              <a:rPr lang="en-GB" dirty="0" err="1" smtClean="0">
                <a:latin typeface="Times New Roman" panose="02020603050405020304" pitchFamily="18" charset="0"/>
                <a:cs typeface="Times New Roman" panose="02020603050405020304" pitchFamily="18" charset="0"/>
              </a:rPr>
              <a:t>Wort</a:t>
            </a:r>
            <a:r>
              <a:rPr lang="en-GB" dirty="0" smtClean="0">
                <a:latin typeface="Times New Roman" panose="02020603050405020304" pitchFamily="18" charset="0"/>
                <a:cs typeface="Times New Roman" panose="02020603050405020304" pitchFamily="18" charset="0"/>
              </a:rPr>
              <a:t> and grapefruit juice (</a:t>
            </a:r>
            <a:r>
              <a:rPr lang="en-GB" dirty="0" err="1" smtClean="0">
                <a:latin typeface="Times New Roman" panose="02020603050405020304" pitchFamily="18" charset="0"/>
                <a:cs typeface="Times New Roman" panose="02020603050405020304" pitchFamily="18" charset="0"/>
              </a:rPr>
              <a:t>Sevrioukova</a:t>
            </a:r>
            <a:r>
              <a:rPr lang="en-GB" dirty="0" smtClean="0">
                <a:latin typeface="Times New Roman" panose="02020603050405020304" pitchFamily="18" charset="0"/>
                <a:cs typeface="Times New Roman" panose="02020603050405020304" pitchFamily="18" charset="0"/>
              </a:rPr>
              <a:t> &amp; </a:t>
            </a:r>
            <a:r>
              <a:rPr lang="en-GB" dirty="0" err="1" smtClean="0">
                <a:latin typeface="Times New Roman" panose="02020603050405020304" pitchFamily="18" charset="0"/>
                <a:cs typeface="Times New Roman" panose="02020603050405020304" pitchFamily="18" charset="0"/>
              </a:rPr>
              <a:t>Poulos</a:t>
            </a:r>
            <a:r>
              <a:rPr lang="en-GB" dirty="0" smtClean="0">
                <a:latin typeface="Times New Roman" panose="02020603050405020304" pitchFamily="18" charset="0"/>
                <a:cs typeface="Times New Roman" panose="02020603050405020304" pitchFamily="18" charset="0"/>
              </a:rPr>
              <a:t>, 2013). Some vital medication restrictions related to this enzyme include avoiding specific high dosages of specified drugs and avoiding a combination of certain drugs since they bring forth a risk of advanced reactions. </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2B34732-B213-479E-8611-5B3D27BDA6E5}" type="slidenum">
              <a:rPr lang="en-GB" smtClean="0"/>
              <a:t>2</a:t>
            </a:fld>
            <a:endParaRPr lang="en-GB"/>
          </a:p>
        </p:txBody>
      </p:sp>
    </p:spTree>
    <p:extLst>
      <p:ext uri="{BB962C8B-B14F-4D97-AF65-F5344CB8AC3E}">
        <p14:creationId xmlns:p14="http://schemas.microsoft.com/office/powerpoint/2010/main" val="41960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CYP 3A4 enzyme is vital in several ways. First, it is responsible for the metabolism of medications. Without this enzyme, medications would not be adequately metabolized, leading to ineffectiveness or toxicity (</a:t>
            </a:r>
            <a:r>
              <a:rPr lang="en-GB" dirty="0" err="1" smtClean="0"/>
              <a:t>Guttman</a:t>
            </a:r>
            <a:r>
              <a:rPr lang="en-GB" dirty="0" smtClean="0"/>
              <a:t> et al., 2019). Also, medical professionals utilize enzyme variation to determine whether supplements or herbs interact with certain medications. Since the enzyme is responsible for the metabolism of herbs and supplements like John’s </a:t>
            </a:r>
            <a:r>
              <a:rPr lang="en-GB" dirty="0" err="1" smtClean="0"/>
              <a:t>Wort</a:t>
            </a:r>
            <a:r>
              <a:rPr lang="en-GB" dirty="0" smtClean="0"/>
              <a:t>, grapefruit juice and others, when taken together with medications, the supplements have the potential that is metabolized by CYP 3A4. They may inhibit the enzyme's ability to metabolize the medications leading to potential medical 3 complications (</a:t>
            </a:r>
            <a:r>
              <a:rPr lang="en-GB" dirty="0" err="1" smtClean="0"/>
              <a:t>Guttman</a:t>
            </a:r>
            <a:r>
              <a:rPr lang="en-GB" dirty="0" smtClean="0"/>
              <a:t> et al., 2019). Next, CYP 3A4 is used for medication guidance regarding dosage and selection among individuals.</a:t>
            </a:r>
            <a:endParaRPr lang="en-GB" dirty="0"/>
          </a:p>
        </p:txBody>
      </p:sp>
      <p:sp>
        <p:nvSpPr>
          <p:cNvPr id="4" name="Slide Number Placeholder 3"/>
          <p:cNvSpPr>
            <a:spLocks noGrp="1"/>
          </p:cNvSpPr>
          <p:nvPr>
            <p:ph type="sldNum" sz="quarter" idx="10"/>
          </p:nvPr>
        </p:nvSpPr>
        <p:spPr/>
        <p:txBody>
          <a:bodyPr/>
          <a:lstStyle/>
          <a:p>
            <a:fld id="{82B34732-B213-479E-8611-5B3D27BDA6E5}" type="slidenum">
              <a:rPr lang="en-GB" smtClean="0"/>
              <a:t>3</a:t>
            </a:fld>
            <a:endParaRPr lang="en-GB"/>
          </a:p>
        </p:txBody>
      </p:sp>
    </p:spTree>
    <p:extLst>
      <p:ext uri="{BB962C8B-B14F-4D97-AF65-F5344CB8AC3E}">
        <p14:creationId xmlns:p14="http://schemas.microsoft.com/office/powerpoint/2010/main" val="203439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primary role that the CYP 3A4 enzyme plays in the human body is carrying out the metabolism of drugs that are metabolized in the body, such as statins, anti-depressants and </a:t>
            </a:r>
            <a:r>
              <a:rPr lang="en-GB" dirty="0" err="1" smtClean="0"/>
              <a:t>immunosuppressants</a:t>
            </a:r>
            <a:r>
              <a:rPr lang="en-GB" dirty="0" smtClean="0"/>
              <a:t>. One of the roles of the CYP 3A4 enzyme is converting drugs into active forms so they can be excreted quickly from the body through the process of biotransformation (Pérez-del Palacio et al., 2017). This process is critical for the functioning of many drugs. The other crucial function of the enzyme is metabolizing other drugs that are toxic to the body (Pérez-del Palacio et al., 2017). Specifically, this role is essential when an individual has been prescribed a drug with a narrow therapeutic window, meaning there is a minute difference between the toxic and safe dose. When CYP 3A4 metabolizes the drugs, it reduces the risk of toxicity of the drug. Next, the enzyme is also engaged in metabolising other bodily substances, such as nutrients and hormones. It is involved in the metabolism of testosterone, vitamin D and oestrogen. </a:t>
            </a:r>
            <a:endParaRPr lang="en-GB" dirty="0"/>
          </a:p>
        </p:txBody>
      </p:sp>
      <p:sp>
        <p:nvSpPr>
          <p:cNvPr id="4" name="Slide Number Placeholder 3"/>
          <p:cNvSpPr>
            <a:spLocks noGrp="1"/>
          </p:cNvSpPr>
          <p:nvPr>
            <p:ph type="sldNum" sz="quarter" idx="10"/>
          </p:nvPr>
        </p:nvSpPr>
        <p:spPr/>
        <p:txBody>
          <a:bodyPr/>
          <a:lstStyle/>
          <a:p>
            <a:fld id="{82B34732-B213-479E-8611-5B3D27BDA6E5}" type="slidenum">
              <a:rPr lang="en-GB" smtClean="0"/>
              <a:t>4</a:t>
            </a:fld>
            <a:endParaRPr lang="en-GB"/>
          </a:p>
        </p:txBody>
      </p:sp>
    </p:spTree>
    <p:extLst>
      <p:ext uri="{BB962C8B-B14F-4D97-AF65-F5344CB8AC3E}">
        <p14:creationId xmlns:p14="http://schemas.microsoft.com/office/powerpoint/2010/main" val="69819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common medications and substrates that inhibit CYP 3A4 include calcium channel blockers. These drugs are used to treat high blood pressure and other cardiovascular conditions (</a:t>
            </a:r>
            <a:r>
              <a:rPr lang="en-GB" dirty="0" err="1" smtClean="0"/>
              <a:t>Center</a:t>
            </a:r>
            <a:r>
              <a:rPr lang="en-GB" dirty="0" smtClean="0"/>
              <a:t> for Drug Evaluation and Research, 2019). They can either inhibit or increase the levels of drugs metabolized by the enzyme. Examples may include verapamil, amlodipine and diltiazem. Other antifungals that inhibit the enzyme are ketoconazole and </a:t>
            </a:r>
            <a:r>
              <a:rPr lang="en-GB" dirty="0" err="1" smtClean="0"/>
              <a:t>voriconazole</a:t>
            </a:r>
            <a:r>
              <a:rPr lang="en-GB" dirty="0" smtClean="0"/>
              <a:t>; anti-depressants like fluoxetine, fluvoxamine and paroxetine; and some antibiotics like ritonavir (</a:t>
            </a:r>
            <a:r>
              <a:rPr lang="en-GB" dirty="0" err="1" smtClean="0"/>
              <a:t>Center</a:t>
            </a:r>
            <a:r>
              <a:rPr lang="en-GB" dirty="0" smtClean="0"/>
              <a:t> for Drug Evaluation and Research, 2019). Also, some herbs  and dietary supplements like St. John’s </a:t>
            </a:r>
            <a:r>
              <a:rPr lang="en-GB" dirty="0" err="1" smtClean="0"/>
              <a:t>Wort</a:t>
            </a:r>
            <a:r>
              <a:rPr lang="en-GB" dirty="0" smtClean="0"/>
              <a:t> inhibit the enzyme and increase the levels of the drugs being metabolized by the drug. </a:t>
            </a:r>
            <a:endParaRPr lang="en-GB" dirty="0"/>
          </a:p>
        </p:txBody>
      </p:sp>
      <p:sp>
        <p:nvSpPr>
          <p:cNvPr id="4" name="Slide Number Placeholder 3"/>
          <p:cNvSpPr>
            <a:spLocks noGrp="1"/>
          </p:cNvSpPr>
          <p:nvPr>
            <p:ph type="sldNum" sz="quarter" idx="10"/>
          </p:nvPr>
        </p:nvSpPr>
        <p:spPr/>
        <p:txBody>
          <a:bodyPr/>
          <a:lstStyle/>
          <a:p>
            <a:fld id="{82B34732-B213-479E-8611-5B3D27BDA6E5}" type="slidenum">
              <a:rPr lang="en-GB" smtClean="0"/>
              <a:t>5</a:t>
            </a:fld>
            <a:endParaRPr lang="en-GB"/>
          </a:p>
        </p:txBody>
      </p:sp>
    </p:spTree>
    <p:extLst>
      <p:ext uri="{BB962C8B-B14F-4D97-AF65-F5344CB8AC3E}">
        <p14:creationId xmlns:p14="http://schemas.microsoft.com/office/powerpoint/2010/main" val="209955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the critical restrictions related to the enzyme include inhibitors. Specific medications such as antifungals and anti-depressants inhibit CYP 3A4 and cause slow metabolism of other drugs. This can increase the level of specific medications in the body, increasing the possibility of side effects and toxicity in the body. Next, inducers such as some herbal supplements and anti-seizure drugs can increase the activity of CYP 3A4, </a:t>
            </a:r>
            <a:r>
              <a:rPr lang="en-GB" dirty="0" err="1" smtClean="0"/>
              <a:t>catalyzing</a:t>
            </a:r>
            <a:r>
              <a:rPr lang="en-GB" dirty="0" smtClean="0"/>
              <a:t> the metabolism of other drugs (</a:t>
            </a:r>
            <a:r>
              <a:rPr lang="en-GB" dirty="0" err="1" smtClean="0"/>
              <a:t>Hakkola</a:t>
            </a:r>
            <a:r>
              <a:rPr lang="en-GB" dirty="0" smtClean="0"/>
              <a:t> et al., 2020). It can result in lower levels of specific drugs in the body resulting in their ineffectiveness. Lastly, in substrates like calcium channel blockers, </a:t>
            </a:r>
            <a:r>
              <a:rPr lang="en-GB" dirty="0" err="1" smtClean="0"/>
              <a:t>immunosuppressants</a:t>
            </a:r>
            <a:r>
              <a:rPr lang="en-GB" dirty="0" smtClean="0"/>
              <a:t> and an inhibitor or inducers, the metabolism of the substrate may be affected. This may cause changes in the effectiveness of the drugs. </a:t>
            </a:r>
            <a:endParaRPr lang="en-GB" dirty="0"/>
          </a:p>
        </p:txBody>
      </p:sp>
      <p:sp>
        <p:nvSpPr>
          <p:cNvPr id="4" name="Slide Number Placeholder 3"/>
          <p:cNvSpPr>
            <a:spLocks noGrp="1"/>
          </p:cNvSpPr>
          <p:nvPr>
            <p:ph type="sldNum" sz="quarter" idx="10"/>
          </p:nvPr>
        </p:nvSpPr>
        <p:spPr/>
        <p:txBody>
          <a:bodyPr/>
          <a:lstStyle/>
          <a:p>
            <a:fld id="{82B34732-B213-479E-8611-5B3D27BDA6E5}" type="slidenum">
              <a:rPr lang="en-GB" smtClean="0"/>
              <a:t>6</a:t>
            </a:fld>
            <a:endParaRPr lang="en-GB"/>
          </a:p>
        </p:txBody>
      </p:sp>
    </p:spTree>
    <p:extLst>
      <p:ext uri="{BB962C8B-B14F-4D97-AF65-F5344CB8AC3E}">
        <p14:creationId xmlns:p14="http://schemas.microsoft.com/office/powerpoint/2010/main" val="281275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28667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184166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611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196623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700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60390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3302910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257727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175261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7E295-AA4B-4F79-964E-E5BC2F2222EC}"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244817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B7E295-AA4B-4F79-964E-E5BC2F2222EC}"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56654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B7E295-AA4B-4F79-964E-E5BC2F2222EC}"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338469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B7E295-AA4B-4F79-964E-E5BC2F2222EC}"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271151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7E295-AA4B-4F79-964E-E5BC2F2222EC}"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274674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B7E295-AA4B-4F79-964E-E5BC2F2222EC}"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81597-58EA-473E-9049-51B6328068F7}" type="slidenum">
              <a:rPr lang="en-GB" smtClean="0"/>
              <a:t>‹#›</a:t>
            </a:fld>
            <a:endParaRPr lang="en-GB"/>
          </a:p>
        </p:txBody>
      </p:sp>
    </p:spTree>
    <p:extLst>
      <p:ext uri="{BB962C8B-B14F-4D97-AF65-F5344CB8AC3E}">
        <p14:creationId xmlns:p14="http://schemas.microsoft.com/office/powerpoint/2010/main" val="33156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81597-58EA-473E-9049-51B6328068F7}" type="slidenum">
              <a:rPr lang="en-GB" smtClean="0"/>
              <a:t>‹#›</a:t>
            </a:fld>
            <a:endParaRPr lang="en-GB"/>
          </a:p>
        </p:txBody>
      </p:sp>
      <p:sp>
        <p:nvSpPr>
          <p:cNvPr id="5" name="Date Placeholder 4"/>
          <p:cNvSpPr>
            <a:spLocks noGrp="1"/>
          </p:cNvSpPr>
          <p:nvPr>
            <p:ph type="dt" sz="half" idx="10"/>
          </p:nvPr>
        </p:nvSpPr>
        <p:spPr/>
        <p:txBody>
          <a:bodyPr/>
          <a:lstStyle/>
          <a:p>
            <a:fld id="{23B7E295-AA4B-4F79-964E-E5BC2F2222EC}" type="datetimeFigureOut">
              <a:rPr lang="en-GB" smtClean="0"/>
              <a:t>18/01/2023</a:t>
            </a:fld>
            <a:endParaRPr lang="en-GB"/>
          </a:p>
        </p:txBody>
      </p:sp>
    </p:spTree>
    <p:extLst>
      <p:ext uri="{BB962C8B-B14F-4D97-AF65-F5344CB8AC3E}">
        <p14:creationId xmlns:p14="http://schemas.microsoft.com/office/powerpoint/2010/main" val="226987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B7E295-AA4B-4F79-964E-E5BC2F2222EC}" type="datetimeFigureOut">
              <a:rPr lang="en-GB" smtClean="0"/>
              <a:t>18/01/2023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781597-58EA-473E-9049-51B6328068F7}" type="slidenum">
              <a:rPr lang="en-GB" smtClean="0"/>
              <a:t>‹#›</a:t>
            </a:fld>
            <a:endParaRPr lang="en-GB"/>
          </a:p>
        </p:txBody>
      </p:sp>
    </p:spTree>
    <p:extLst>
      <p:ext uri="{BB962C8B-B14F-4D97-AF65-F5344CB8AC3E}">
        <p14:creationId xmlns:p14="http://schemas.microsoft.com/office/powerpoint/2010/main" val="20289001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389/fgene.2019.00224" TargetMode="External"/><Relationship Id="rId2" Type="http://schemas.openxmlformats.org/officeDocument/2006/relationships/hyperlink" Target="https://doi.org/10.1021/acs.jafc.2c00237" TargetMode="External"/><Relationship Id="rId1" Type="http://schemas.openxmlformats.org/officeDocument/2006/relationships/slideLayout" Target="../slideLayouts/slideLayout2.xml"/><Relationship Id="rId5" Type="http://schemas.openxmlformats.org/officeDocument/2006/relationships/hyperlink" Target="https://doi.org/10.3389/fphar.2017.00202" TargetMode="External"/><Relationship Id="rId4" Type="http://schemas.openxmlformats.org/officeDocument/2006/relationships/hyperlink" Target="https://doi.org/10.1007/s00204-020-0293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1781094" y="1032458"/>
            <a:ext cx="8106261" cy="1097853"/>
          </a:xfrm>
          <a:prstGeom prst="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smtClean="0">
                <a:latin typeface="Times New Roman" panose="02020603050405020304" pitchFamily="18" charset="0"/>
                <a:cs typeface="Times New Roman" panose="02020603050405020304" pitchFamily="18" charset="0"/>
              </a:rPr>
              <a:t>CYP3A4 Enzyme </a:t>
            </a:r>
            <a:endParaRPr lang="en-GB"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053550" y="3162769"/>
            <a:ext cx="3561347" cy="2792863"/>
          </a:xfrm>
          <a:prstGeom prst="rect">
            <a:avLst/>
          </a:prstGeom>
          <a:solidFill>
            <a:schemeClr val="lt1">
              <a:alpha val="7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Times New Roman" panose="02020603050405020304" pitchFamily="18" charset="0"/>
                <a:cs typeface="Times New Roman" panose="02020603050405020304" pitchFamily="18" charset="0"/>
              </a:rPr>
              <a:t>Student’s Name</a:t>
            </a:r>
          </a:p>
          <a:p>
            <a:pPr algn="ctr"/>
            <a:r>
              <a:rPr lang="en-GB" sz="2000" dirty="0">
                <a:latin typeface="Times New Roman" panose="02020603050405020304" pitchFamily="18" charset="0"/>
                <a:cs typeface="Times New Roman" panose="02020603050405020304" pitchFamily="18" charset="0"/>
              </a:rPr>
              <a:t>Institution</a:t>
            </a:r>
          </a:p>
          <a:p>
            <a:pPr algn="ctr"/>
            <a:r>
              <a:rPr lang="en-GB" sz="2000" dirty="0">
                <a:latin typeface="Times New Roman" panose="02020603050405020304" pitchFamily="18" charset="0"/>
                <a:cs typeface="Times New Roman" panose="02020603050405020304" pitchFamily="18" charset="0"/>
              </a:rPr>
              <a:t>Course Title</a:t>
            </a:r>
          </a:p>
          <a:p>
            <a:pPr algn="ctr"/>
            <a:r>
              <a:rPr lang="en-GB" sz="2000" dirty="0">
                <a:latin typeface="Times New Roman" panose="02020603050405020304" pitchFamily="18" charset="0"/>
                <a:cs typeface="Times New Roman" panose="02020603050405020304" pitchFamily="18" charset="0"/>
              </a:rPr>
              <a:t>Professor’s Name</a:t>
            </a:r>
          </a:p>
          <a:p>
            <a:pPr algn="ctr"/>
            <a:r>
              <a:rPr lang="en-GB" sz="2000" dirty="0">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37594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Selected Enzyme </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The selected enzyme for this discussion is cytochrome P450 commonly abbreviated as CYP3A4. </a:t>
            </a:r>
          </a:p>
          <a:p>
            <a:r>
              <a:rPr lang="en-GB" dirty="0" smtClean="0">
                <a:latin typeface="Times New Roman" panose="02020603050405020304" pitchFamily="18" charset="0"/>
                <a:cs typeface="Times New Roman" panose="02020603050405020304" pitchFamily="18" charset="0"/>
              </a:rPr>
              <a:t>It plays a crucial role in the metabolism process of drugs and foreign compounds. </a:t>
            </a:r>
          </a:p>
          <a:p>
            <a:r>
              <a:rPr lang="en-GB" dirty="0" smtClean="0">
                <a:latin typeface="Times New Roman" panose="02020603050405020304" pitchFamily="18" charset="0"/>
                <a:cs typeface="Times New Roman" panose="02020603050405020304" pitchFamily="18" charset="0"/>
              </a:rPr>
              <a:t>Usually located in the intestines and liver. </a:t>
            </a:r>
          </a:p>
          <a:p>
            <a:r>
              <a:rPr lang="en-GB" dirty="0" smtClean="0">
                <a:latin typeface="Times New Roman" panose="02020603050405020304" pitchFamily="18" charset="0"/>
                <a:cs typeface="Times New Roman" panose="02020603050405020304" pitchFamily="18" charset="0"/>
              </a:rPr>
              <a:t>Responsible for metabolizing drugs, hormones and steroids. </a:t>
            </a:r>
          </a:p>
          <a:p>
            <a:r>
              <a:rPr lang="en-GB" dirty="0" smtClean="0">
                <a:latin typeface="Times New Roman" panose="02020603050405020304" pitchFamily="18" charset="0"/>
                <a:cs typeface="Times New Roman" panose="02020603050405020304" pitchFamily="18" charset="0"/>
              </a:rPr>
              <a:t>Specific medications and substrates such as </a:t>
            </a:r>
            <a:r>
              <a:rPr lang="en-GB" dirty="0">
                <a:solidFill>
                  <a:srgbClr val="374151"/>
                </a:solidFill>
                <a:latin typeface="Times New Roman" panose="02020603050405020304" pitchFamily="18" charset="0"/>
                <a:cs typeface="Times New Roman" panose="02020603050405020304" pitchFamily="18" charset="0"/>
              </a:rPr>
              <a:t>erythromycin, St. John's </a:t>
            </a:r>
            <a:r>
              <a:rPr lang="en-GB" dirty="0" err="1">
                <a:solidFill>
                  <a:srgbClr val="374151"/>
                </a:solidFill>
                <a:latin typeface="Times New Roman" panose="02020603050405020304" pitchFamily="18" charset="0"/>
                <a:cs typeface="Times New Roman" panose="02020603050405020304" pitchFamily="18" charset="0"/>
              </a:rPr>
              <a:t>Wort</a:t>
            </a:r>
            <a:r>
              <a:rPr lang="en-GB" dirty="0">
                <a:solidFill>
                  <a:srgbClr val="374151"/>
                </a:solidFill>
                <a:latin typeface="Times New Roman" panose="02020603050405020304" pitchFamily="18" charset="0"/>
                <a:cs typeface="Times New Roman" panose="02020603050405020304" pitchFamily="18" charset="0"/>
              </a:rPr>
              <a:t>, and grapefruit juice, can inhibit the functionality of the CYP3A4 </a:t>
            </a:r>
            <a:r>
              <a:rPr lang="en-GB" dirty="0" smtClean="0">
                <a:solidFill>
                  <a:srgbClr val="374151"/>
                </a:solidFill>
                <a:latin typeface="Times New Roman" panose="02020603050405020304" pitchFamily="18" charset="0"/>
                <a:cs typeface="Times New Roman" panose="02020603050405020304" pitchFamily="18" charset="0"/>
              </a:rPr>
              <a:t>enzyme. </a:t>
            </a:r>
          </a:p>
          <a:p>
            <a:r>
              <a:rPr lang="en-GB" dirty="0" smtClean="0">
                <a:solidFill>
                  <a:srgbClr val="374151"/>
                </a:solidFill>
                <a:latin typeface="Times New Roman" panose="02020603050405020304" pitchFamily="18" charset="0"/>
                <a:cs typeface="Times New Roman" panose="02020603050405020304" pitchFamily="18" charset="0"/>
              </a:rPr>
              <a:t>It is crucial to understand the medication restrictions for CYP3A4 to avoid high dosage or combination of specific drugs. </a:t>
            </a:r>
            <a:endParaRPr lang="en-GB"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stretch>
            <a:fillRect/>
          </a:stretch>
        </p:blipFill>
        <p:spPr>
          <a:xfrm>
            <a:off x="6158907" y="2160589"/>
            <a:ext cx="5278841" cy="3896963"/>
          </a:xfrm>
          <a:prstGeom prst="rect">
            <a:avLst/>
          </a:prstGeom>
        </p:spPr>
      </p:pic>
    </p:spTree>
    <p:extLst>
      <p:ext uri="{BB962C8B-B14F-4D97-AF65-F5344CB8AC3E}">
        <p14:creationId xmlns:p14="http://schemas.microsoft.com/office/powerpoint/2010/main" val="164168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latin typeface="Times New Roman" panose="02020603050405020304" pitchFamily="18" charset="0"/>
                <a:cs typeface="Times New Roman" panose="02020603050405020304" pitchFamily="18" charset="0"/>
              </a:rPr>
              <a:t>Importance </a:t>
            </a:r>
            <a:endParaRPr lang="en-GB"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Responsible for the metabolism of drugs</a:t>
            </a:r>
          </a:p>
          <a:p>
            <a:r>
              <a:rPr lang="en-GB" dirty="0" smtClean="0">
                <a:latin typeface="Times New Roman" panose="02020603050405020304" pitchFamily="18" charset="0"/>
                <a:cs typeface="Times New Roman" panose="02020603050405020304" pitchFamily="18" charset="0"/>
              </a:rPr>
              <a:t>In the absence of the enzyme, medications may not be effectively metabolized leading to ineffectiveness or toxicity.</a:t>
            </a:r>
          </a:p>
          <a:p>
            <a:r>
              <a:rPr lang="en-GB" dirty="0" smtClean="0">
                <a:latin typeface="Times New Roman" panose="02020603050405020304" pitchFamily="18" charset="0"/>
                <a:cs typeface="Times New Roman" panose="02020603050405020304" pitchFamily="18" charset="0"/>
              </a:rPr>
              <a:t>Variations in the enzyme is used by medical professionals to determine interactions between supplements and medications. </a:t>
            </a:r>
          </a:p>
          <a:p>
            <a:r>
              <a:rPr lang="en-GB" dirty="0" smtClean="0">
                <a:latin typeface="Times New Roman" panose="02020603050405020304" pitchFamily="18" charset="0"/>
                <a:cs typeface="Times New Roman" panose="02020603050405020304" pitchFamily="18" charset="0"/>
              </a:rPr>
              <a:t>CYP3A4 is used for guidance in medication dosage and usage among individuals.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798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Its Role in the Human Body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77334" y="2160589"/>
            <a:ext cx="5537486" cy="3880772"/>
          </a:xfrm>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Plays a primary role in the metabolism of drugs such as statins </a:t>
            </a:r>
            <a:r>
              <a:rPr lang="en-GB" dirty="0">
                <a:solidFill>
                  <a:srgbClr val="374151"/>
                </a:solidFill>
                <a:latin typeface="Times New Roman" panose="02020603050405020304" pitchFamily="18" charset="0"/>
                <a:cs typeface="Times New Roman" panose="02020603050405020304" pitchFamily="18" charset="0"/>
              </a:rPr>
              <a:t>anti-depressants and </a:t>
            </a:r>
            <a:r>
              <a:rPr lang="en-GB" dirty="0" smtClean="0">
                <a:solidFill>
                  <a:srgbClr val="374151"/>
                </a:solidFill>
                <a:latin typeface="Times New Roman" panose="02020603050405020304" pitchFamily="18" charset="0"/>
                <a:cs typeface="Times New Roman" panose="02020603050405020304" pitchFamily="18" charset="0"/>
              </a:rPr>
              <a:t>immunosuppressant's.</a:t>
            </a:r>
          </a:p>
          <a:p>
            <a:r>
              <a:rPr lang="en-GB" dirty="0">
                <a:solidFill>
                  <a:srgbClr val="374151"/>
                </a:solidFill>
                <a:latin typeface="Times New Roman" panose="02020603050405020304" pitchFamily="18" charset="0"/>
                <a:cs typeface="Times New Roman" panose="02020603050405020304" pitchFamily="18" charset="0"/>
              </a:rPr>
              <a:t>converts drugs into active forms that can be excreted quickly from the body through the process of biotransformation</a:t>
            </a:r>
            <a:r>
              <a:rPr lang="en-GB" dirty="0" smtClean="0">
                <a:solidFill>
                  <a:srgbClr val="374151"/>
                </a:solidFill>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Metabolizes other </a:t>
            </a:r>
            <a:r>
              <a:rPr lang="en-GB" dirty="0">
                <a:latin typeface="Times New Roman" panose="02020603050405020304" pitchFamily="18" charset="0"/>
                <a:cs typeface="Times New Roman" panose="02020603050405020304" pitchFamily="18" charset="0"/>
              </a:rPr>
              <a:t>drugs that are toxic to the body, particularly when an individual has been prescribed a drug with a narrow therapeutic window</a:t>
            </a:r>
            <a:r>
              <a:rPr lang="en-GB" dirty="0" smtClean="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R</a:t>
            </a:r>
            <a:r>
              <a:rPr lang="en-GB" dirty="0" smtClean="0">
                <a:latin typeface="Times New Roman" panose="02020603050405020304" pitchFamily="18" charset="0"/>
                <a:cs typeface="Times New Roman" panose="02020603050405020304" pitchFamily="18" charset="0"/>
              </a:rPr>
              <a:t>educes </a:t>
            </a:r>
            <a:r>
              <a:rPr lang="en-GB" dirty="0">
                <a:latin typeface="Times New Roman" panose="02020603050405020304" pitchFamily="18" charset="0"/>
                <a:cs typeface="Times New Roman" panose="02020603050405020304" pitchFamily="18" charset="0"/>
              </a:rPr>
              <a:t>the risk of toxicity of drugs by metabolizing </a:t>
            </a:r>
            <a:r>
              <a:rPr lang="en-GB" dirty="0" smtClean="0">
                <a:latin typeface="Times New Roman" panose="02020603050405020304" pitchFamily="18" charset="0"/>
                <a:cs typeface="Times New Roman" panose="02020603050405020304" pitchFamily="18" charset="0"/>
              </a:rPr>
              <a:t>them. </a:t>
            </a:r>
          </a:p>
          <a:p>
            <a:r>
              <a:rPr lang="en-GB" dirty="0">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nvolved </a:t>
            </a:r>
            <a:r>
              <a:rPr lang="en-GB" dirty="0">
                <a:latin typeface="Times New Roman" panose="02020603050405020304" pitchFamily="18" charset="0"/>
                <a:cs typeface="Times New Roman" panose="02020603050405020304" pitchFamily="18" charset="0"/>
              </a:rPr>
              <a:t>in the metabolism of other bodily substances such as nutrients and hormones, including testosterone, vitamin D, and </a:t>
            </a:r>
            <a:r>
              <a:rPr lang="en-GB" dirty="0" err="1">
                <a:latin typeface="Times New Roman" panose="02020603050405020304" pitchFamily="18" charset="0"/>
                <a:cs typeface="Times New Roman" panose="02020603050405020304" pitchFamily="18" charset="0"/>
              </a:rPr>
              <a:t>estrogen</a:t>
            </a:r>
            <a:r>
              <a:rPr lang="en-GB"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stretch>
            <a:fillRect/>
          </a:stretch>
        </p:blipFill>
        <p:spPr>
          <a:xfrm>
            <a:off x="6626832" y="2160590"/>
            <a:ext cx="5294340" cy="3880771"/>
          </a:xfrm>
          <a:prstGeom prst="rect">
            <a:avLst/>
          </a:prstGeom>
        </p:spPr>
      </p:pic>
    </p:spTree>
    <p:extLst>
      <p:ext uri="{BB962C8B-B14F-4D97-AF65-F5344CB8AC3E}">
        <p14:creationId xmlns:p14="http://schemas.microsoft.com/office/powerpoint/2010/main" val="2681145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Common Medications that Inhibit the Enzyme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en-GB" dirty="0">
                <a:solidFill>
                  <a:srgbClr val="374151"/>
                </a:solidFill>
                <a:latin typeface="Times New Roman" panose="02020603050405020304" pitchFamily="18" charset="0"/>
                <a:cs typeface="Times New Roman" panose="02020603050405020304" pitchFamily="18" charset="0"/>
              </a:rPr>
              <a:t>Azole antifungals </a:t>
            </a:r>
            <a:r>
              <a:rPr lang="en-GB" dirty="0" smtClean="0">
                <a:solidFill>
                  <a:srgbClr val="374151"/>
                </a:solidFill>
                <a:latin typeface="Times New Roman" panose="02020603050405020304" pitchFamily="18" charset="0"/>
                <a:cs typeface="Times New Roman" panose="02020603050405020304" pitchFamily="18" charset="0"/>
              </a:rPr>
              <a:t>like ketoconazole </a:t>
            </a:r>
            <a:r>
              <a:rPr lang="en-GB" dirty="0">
                <a:solidFill>
                  <a:srgbClr val="374151"/>
                </a:solidFill>
                <a:latin typeface="Times New Roman" panose="02020603050405020304" pitchFamily="18" charset="0"/>
                <a:cs typeface="Times New Roman" panose="02020603050405020304" pitchFamily="18" charset="0"/>
              </a:rPr>
              <a:t>and </a:t>
            </a:r>
            <a:r>
              <a:rPr lang="en-GB" dirty="0" err="1" smtClean="0">
                <a:solidFill>
                  <a:srgbClr val="374151"/>
                </a:solidFill>
                <a:latin typeface="Times New Roman" panose="02020603050405020304" pitchFamily="18" charset="0"/>
                <a:cs typeface="Times New Roman" panose="02020603050405020304" pitchFamily="18" charset="0"/>
              </a:rPr>
              <a:t>itraconazole</a:t>
            </a:r>
            <a:endParaRPr lang="en-GB" dirty="0">
              <a:solidFill>
                <a:srgbClr val="374151"/>
              </a:solidFill>
              <a:latin typeface="Times New Roman" panose="02020603050405020304" pitchFamily="18" charset="0"/>
              <a:cs typeface="Times New Roman" panose="02020603050405020304" pitchFamily="18" charset="0"/>
            </a:endParaRPr>
          </a:p>
          <a:p>
            <a:r>
              <a:rPr lang="en-GB" dirty="0" smtClean="0">
                <a:solidFill>
                  <a:srgbClr val="374151"/>
                </a:solidFill>
                <a:latin typeface="Times New Roman" panose="02020603050405020304" pitchFamily="18" charset="0"/>
                <a:cs typeface="Times New Roman" panose="02020603050405020304" pitchFamily="18" charset="0"/>
              </a:rPr>
              <a:t>Protease </a:t>
            </a:r>
            <a:r>
              <a:rPr lang="en-GB" dirty="0">
                <a:solidFill>
                  <a:srgbClr val="374151"/>
                </a:solidFill>
                <a:latin typeface="Times New Roman" panose="02020603050405020304" pitchFamily="18" charset="0"/>
                <a:cs typeface="Times New Roman" panose="02020603050405020304" pitchFamily="18" charset="0"/>
              </a:rPr>
              <a:t>inhibitors </a:t>
            </a:r>
            <a:r>
              <a:rPr lang="en-GB" dirty="0" smtClean="0">
                <a:solidFill>
                  <a:srgbClr val="374151"/>
                </a:solidFill>
                <a:latin typeface="Times New Roman" panose="02020603050405020304" pitchFamily="18" charset="0"/>
                <a:cs typeface="Times New Roman" panose="02020603050405020304" pitchFamily="18" charset="0"/>
              </a:rPr>
              <a:t>like </a:t>
            </a:r>
            <a:r>
              <a:rPr lang="en-GB" dirty="0">
                <a:solidFill>
                  <a:srgbClr val="374151"/>
                </a:solidFill>
                <a:latin typeface="Times New Roman" panose="02020603050405020304" pitchFamily="18" charset="0"/>
                <a:cs typeface="Times New Roman" panose="02020603050405020304" pitchFamily="18" charset="0"/>
              </a:rPr>
              <a:t>ritonavir and </a:t>
            </a:r>
            <a:r>
              <a:rPr lang="en-GB" dirty="0" err="1" smtClean="0">
                <a:solidFill>
                  <a:srgbClr val="374151"/>
                </a:solidFill>
                <a:latin typeface="Times New Roman" panose="02020603050405020304" pitchFamily="18" charset="0"/>
                <a:cs typeface="Times New Roman" panose="02020603050405020304" pitchFamily="18" charset="0"/>
              </a:rPr>
              <a:t>indinavir</a:t>
            </a:r>
            <a:endParaRPr lang="en-GB" dirty="0" smtClean="0">
              <a:solidFill>
                <a:srgbClr val="374151"/>
              </a:solidFill>
              <a:latin typeface="Times New Roman" panose="02020603050405020304" pitchFamily="18" charset="0"/>
              <a:cs typeface="Times New Roman" panose="02020603050405020304" pitchFamily="18" charset="0"/>
            </a:endParaRPr>
          </a:p>
          <a:p>
            <a:r>
              <a:rPr lang="en-GB" dirty="0" smtClean="0">
                <a:solidFill>
                  <a:srgbClr val="374151"/>
                </a:solidFill>
                <a:latin typeface="Times New Roman" panose="02020603050405020304" pitchFamily="18" charset="0"/>
                <a:cs typeface="Times New Roman" panose="02020603050405020304" pitchFamily="18" charset="0"/>
              </a:rPr>
              <a:t>Calcium </a:t>
            </a:r>
            <a:r>
              <a:rPr lang="en-GB" dirty="0">
                <a:solidFill>
                  <a:srgbClr val="374151"/>
                </a:solidFill>
                <a:latin typeface="Times New Roman" panose="02020603050405020304" pitchFamily="18" charset="0"/>
                <a:cs typeface="Times New Roman" panose="02020603050405020304" pitchFamily="18" charset="0"/>
              </a:rPr>
              <a:t>channel blockers </a:t>
            </a:r>
            <a:r>
              <a:rPr lang="en-GB" dirty="0" smtClean="0">
                <a:solidFill>
                  <a:srgbClr val="374151"/>
                </a:solidFill>
                <a:latin typeface="Times New Roman" panose="02020603050405020304" pitchFamily="18" charset="0"/>
                <a:cs typeface="Times New Roman" panose="02020603050405020304" pitchFamily="18" charset="0"/>
              </a:rPr>
              <a:t>like </a:t>
            </a:r>
            <a:r>
              <a:rPr lang="en-GB" dirty="0">
                <a:solidFill>
                  <a:srgbClr val="374151"/>
                </a:solidFill>
                <a:latin typeface="Times New Roman" panose="02020603050405020304" pitchFamily="18" charset="0"/>
                <a:cs typeface="Times New Roman" panose="02020603050405020304" pitchFamily="18" charset="0"/>
              </a:rPr>
              <a:t>verapamil and </a:t>
            </a:r>
            <a:r>
              <a:rPr lang="en-GB" dirty="0" smtClean="0">
                <a:solidFill>
                  <a:srgbClr val="374151"/>
                </a:solidFill>
                <a:latin typeface="Times New Roman" panose="02020603050405020304" pitchFamily="18" charset="0"/>
                <a:cs typeface="Times New Roman" panose="02020603050405020304" pitchFamily="18" charset="0"/>
              </a:rPr>
              <a:t>diltiazem</a:t>
            </a:r>
            <a:endParaRPr lang="en-GB" dirty="0">
              <a:solidFill>
                <a:srgbClr val="374151"/>
              </a:solidFill>
              <a:latin typeface="Times New Roman" panose="02020603050405020304" pitchFamily="18" charset="0"/>
              <a:cs typeface="Times New Roman" panose="02020603050405020304" pitchFamily="18" charset="0"/>
            </a:endParaRPr>
          </a:p>
          <a:p>
            <a:r>
              <a:rPr lang="en-GB" dirty="0" smtClean="0">
                <a:solidFill>
                  <a:srgbClr val="374151"/>
                </a:solidFill>
                <a:latin typeface="Times New Roman" panose="02020603050405020304" pitchFamily="18" charset="0"/>
                <a:cs typeface="Times New Roman" panose="02020603050405020304" pitchFamily="18" charset="0"/>
              </a:rPr>
              <a:t>specific </a:t>
            </a:r>
            <a:r>
              <a:rPr lang="en-GB" dirty="0">
                <a:solidFill>
                  <a:srgbClr val="374151"/>
                </a:solidFill>
                <a:latin typeface="Times New Roman" panose="02020603050405020304" pitchFamily="18" charset="0"/>
                <a:cs typeface="Times New Roman" panose="02020603050405020304" pitchFamily="18" charset="0"/>
              </a:rPr>
              <a:t>antidepressants </a:t>
            </a:r>
            <a:r>
              <a:rPr lang="en-GB" dirty="0" smtClean="0">
                <a:solidFill>
                  <a:srgbClr val="374151"/>
                </a:solidFill>
                <a:latin typeface="Times New Roman" panose="02020603050405020304" pitchFamily="18" charset="0"/>
                <a:cs typeface="Times New Roman" panose="02020603050405020304" pitchFamily="18" charset="0"/>
              </a:rPr>
              <a:t>like </a:t>
            </a:r>
            <a:r>
              <a:rPr lang="en-GB" dirty="0" err="1" smtClean="0">
                <a:solidFill>
                  <a:srgbClr val="374151"/>
                </a:solidFill>
                <a:latin typeface="Times New Roman" panose="02020603050405020304" pitchFamily="18" charset="0"/>
                <a:cs typeface="Times New Roman" panose="02020603050405020304" pitchFamily="18" charset="0"/>
              </a:rPr>
              <a:t>nefazodone</a:t>
            </a:r>
            <a:r>
              <a:rPr lang="en-GB" dirty="0" smtClean="0">
                <a:solidFill>
                  <a:srgbClr val="374151"/>
                </a:solidFill>
                <a:latin typeface="Times New Roman" panose="02020603050405020304" pitchFamily="18" charset="0"/>
                <a:cs typeface="Times New Roman" panose="02020603050405020304" pitchFamily="18" charset="0"/>
              </a:rPr>
              <a:t> </a:t>
            </a:r>
            <a:r>
              <a:rPr lang="en-GB" dirty="0">
                <a:solidFill>
                  <a:srgbClr val="374151"/>
                </a:solidFill>
                <a:latin typeface="Times New Roman" panose="02020603050405020304" pitchFamily="18" charset="0"/>
                <a:cs typeface="Times New Roman" panose="02020603050405020304" pitchFamily="18" charset="0"/>
              </a:rPr>
              <a:t>and </a:t>
            </a:r>
            <a:r>
              <a:rPr lang="en-GB" dirty="0" smtClean="0">
                <a:solidFill>
                  <a:srgbClr val="374151"/>
                </a:solidFill>
                <a:latin typeface="Times New Roman" panose="02020603050405020304" pitchFamily="18" charset="0"/>
                <a:cs typeface="Times New Roman" panose="02020603050405020304" pitchFamily="18" charset="0"/>
              </a:rPr>
              <a:t>fluoxetine</a:t>
            </a:r>
            <a:endParaRPr lang="en-GB" dirty="0">
              <a:solidFill>
                <a:srgbClr val="374151"/>
              </a:solidFill>
              <a:latin typeface="Times New Roman" panose="02020603050405020304" pitchFamily="18" charset="0"/>
              <a:cs typeface="Times New Roman" panose="02020603050405020304" pitchFamily="18" charset="0"/>
            </a:endParaRPr>
          </a:p>
          <a:p>
            <a:r>
              <a:rPr lang="en-GB" dirty="0" smtClean="0">
                <a:solidFill>
                  <a:srgbClr val="374151"/>
                </a:solidFill>
                <a:latin typeface="Times New Roman" panose="02020603050405020304" pitchFamily="18" charset="0"/>
                <a:cs typeface="Times New Roman" panose="02020603050405020304" pitchFamily="18" charset="0"/>
              </a:rPr>
              <a:t>Specific anti-anxiety </a:t>
            </a:r>
            <a:r>
              <a:rPr lang="en-GB" dirty="0">
                <a:solidFill>
                  <a:srgbClr val="374151"/>
                </a:solidFill>
                <a:latin typeface="Times New Roman" panose="02020603050405020304" pitchFamily="18" charset="0"/>
                <a:cs typeface="Times New Roman" panose="02020603050405020304" pitchFamily="18" charset="0"/>
              </a:rPr>
              <a:t>medications </a:t>
            </a:r>
            <a:r>
              <a:rPr lang="en-GB" dirty="0" smtClean="0">
                <a:solidFill>
                  <a:srgbClr val="374151"/>
                </a:solidFill>
                <a:latin typeface="Times New Roman" panose="02020603050405020304" pitchFamily="18" charset="0"/>
                <a:cs typeface="Times New Roman" panose="02020603050405020304" pitchFamily="18" charset="0"/>
              </a:rPr>
              <a:t>such </a:t>
            </a:r>
            <a:r>
              <a:rPr lang="en-GB" dirty="0">
                <a:solidFill>
                  <a:srgbClr val="374151"/>
                </a:solidFill>
                <a:latin typeface="Times New Roman" panose="02020603050405020304" pitchFamily="18" charset="0"/>
                <a:cs typeface="Times New Roman" panose="02020603050405020304" pitchFamily="18" charset="0"/>
              </a:rPr>
              <a:t>as </a:t>
            </a:r>
            <a:r>
              <a:rPr lang="en-GB" dirty="0" err="1">
                <a:solidFill>
                  <a:srgbClr val="374151"/>
                </a:solidFill>
                <a:latin typeface="Times New Roman" panose="02020603050405020304" pitchFamily="18" charset="0"/>
                <a:cs typeface="Times New Roman" panose="02020603050405020304" pitchFamily="18" charset="0"/>
              </a:rPr>
              <a:t>buspirone</a:t>
            </a:r>
            <a:r>
              <a:rPr lang="en-GB" dirty="0">
                <a:solidFill>
                  <a:srgbClr val="374151"/>
                </a:solidFill>
                <a:latin typeface="Times New Roman" panose="02020603050405020304" pitchFamily="18" charset="0"/>
                <a:cs typeface="Times New Roman" panose="02020603050405020304" pitchFamily="18" charset="0"/>
              </a:rPr>
              <a:t> and </a:t>
            </a:r>
            <a:r>
              <a:rPr lang="en-GB" dirty="0" smtClean="0">
                <a:solidFill>
                  <a:srgbClr val="374151"/>
                </a:solidFill>
                <a:latin typeface="Times New Roman" panose="02020603050405020304" pitchFamily="18" charset="0"/>
                <a:cs typeface="Times New Roman" panose="02020603050405020304" pitchFamily="18" charset="0"/>
              </a:rPr>
              <a:t>alprazolam</a:t>
            </a:r>
          </a:p>
          <a:p>
            <a:r>
              <a:rPr lang="en-GB" dirty="0" smtClean="0">
                <a:latin typeface="Times New Roman" panose="02020603050405020304" pitchFamily="18" charset="0"/>
                <a:cs typeface="Times New Roman" panose="02020603050405020304" pitchFamily="18" charset="0"/>
              </a:rPr>
              <a:t>some </a:t>
            </a:r>
            <a:r>
              <a:rPr lang="en-GB" dirty="0">
                <a:latin typeface="Times New Roman" panose="02020603050405020304" pitchFamily="18" charset="0"/>
                <a:cs typeface="Times New Roman" panose="02020603050405020304" pitchFamily="18" charset="0"/>
              </a:rPr>
              <a:t>herbs  and dietary supplements like St. John’s </a:t>
            </a:r>
            <a:r>
              <a:rPr lang="en-GB" dirty="0" err="1">
                <a:latin typeface="Times New Roman" panose="02020603050405020304" pitchFamily="18" charset="0"/>
                <a:cs typeface="Times New Roman" panose="02020603050405020304" pitchFamily="18" charset="0"/>
              </a:rPr>
              <a:t>Wort</a:t>
            </a:r>
            <a:endParaRPr lang="en-GB" dirty="0">
              <a:solidFill>
                <a:srgbClr val="374151"/>
              </a:solidFill>
              <a:latin typeface="Times New Roman" panose="02020603050405020304" pitchFamily="18" charset="0"/>
              <a:cs typeface="Times New Roman" panose="02020603050405020304" pitchFamily="18" charset="0"/>
            </a:endParaRPr>
          </a:p>
          <a:p>
            <a:pPr marL="0" indent="0">
              <a:buNone/>
            </a:pPr>
            <a:endParaRPr lang="en-GB" dirty="0"/>
          </a:p>
        </p:txBody>
      </p:sp>
      <p:pic>
        <p:nvPicPr>
          <p:cNvPr id="5" name="Content Placeholder 4"/>
          <p:cNvPicPr>
            <a:picLocks noGrp="1" noChangeAspect="1"/>
          </p:cNvPicPr>
          <p:nvPr>
            <p:ph sz="half" idx="2"/>
          </p:nvPr>
        </p:nvPicPr>
        <p:blipFill>
          <a:blip r:embed="rId3"/>
          <a:stretch>
            <a:fillRect/>
          </a:stretch>
        </p:blipFill>
        <p:spPr>
          <a:xfrm>
            <a:off x="5791603" y="2160589"/>
            <a:ext cx="5258688" cy="4054231"/>
          </a:xfrm>
          <a:prstGeom prst="rect">
            <a:avLst/>
          </a:prstGeom>
        </p:spPr>
      </p:pic>
    </p:spTree>
    <p:extLst>
      <p:ext uri="{BB962C8B-B14F-4D97-AF65-F5344CB8AC3E}">
        <p14:creationId xmlns:p14="http://schemas.microsoft.com/office/powerpoint/2010/main" val="1499310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Important medication Restrictions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Inhabitants such anti-depressants and antifungals may lead to increased potential side effects. </a:t>
            </a:r>
          </a:p>
          <a:p>
            <a:r>
              <a:rPr lang="en-GB" dirty="0">
                <a:solidFill>
                  <a:srgbClr val="374151"/>
                </a:solidFill>
                <a:latin typeface="Times New Roman" panose="02020603050405020304" pitchFamily="18" charset="0"/>
                <a:cs typeface="Times New Roman" panose="02020603050405020304" pitchFamily="18" charset="0"/>
              </a:rPr>
              <a:t>Certain herbal supplements and anti-seizure drugs can increase the activity of CYP </a:t>
            </a:r>
            <a:r>
              <a:rPr lang="en-GB" dirty="0" smtClean="0">
                <a:solidFill>
                  <a:srgbClr val="374151"/>
                </a:solidFill>
                <a:latin typeface="Times New Roman" panose="02020603050405020304" pitchFamily="18" charset="0"/>
                <a:cs typeface="Times New Roman" panose="02020603050405020304" pitchFamily="18" charset="0"/>
              </a:rPr>
              <a:t>3A4</a:t>
            </a:r>
            <a:r>
              <a:rPr lang="en-GB" dirty="0">
                <a:solidFill>
                  <a:srgbClr val="374151"/>
                </a:solidFill>
                <a:latin typeface="Times New Roman" panose="02020603050405020304" pitchFamily="18" charset="0"/>
                <a:cs typeface="Times New Roman" panose="02020603050405020304" pitchFamily="18" charset="0"/>
              </a:rPr>
              <a:t> </a:t>
            </a:r>
            <a:r>
              <a:rPr lang="en-GB" dirty="0" smtClean="0">
                <a:solidFill>
                  <a:srgbClr val="374151"/>
                </a:solidFill>
                <a:latin typeface="Times New Roman" panose="02020603050405020304" pitchFamily="18" charset="0"/>
                <a:cs typeface="Times New Roman" panose="02020603050405020304" pitchFamily="18" charset="0"/>
              </a:rPr>
              <a:t>leading to decreased effectiveness of certain drugs. </a:t>
            </a:r>
          </a:p>
          <a:p>
            <a:r>
              <a:rPr lang="en-GB" dirty="0">
                <a:solidFill>
                  <a:srgbClr val="374151"/>
                </a:solidFill>
                <a:latin typeface="Times New Roman" panose="02020603050405020304" pitchFamily="18" charset="0"/>
                <a:cs typeface="Times New Roman" panose="02020603050405020304" pitchFamily="18" charset="0"/>
              </a:rPr>
              <a:t>Substrates such as calcium channel blockers, </a:t>
            </a:r>
            <a:r>
              <a:rPr lang="en-GB" dirty="0" smtClean="0">
                <a:solidFill>
                  <a:srgbClr val="374151"/>
                </a:solidFill>
                <a:latin typeface="Times New Roman" panose="02020603050405020304" pitchFamily="18" charset="0"/>
                <a:cs typeface="Times New Roman" panose="02020603050405020304" pitchFamily="18" charset="0"/>
              </a:rPr>
              <a:t>immunosuppressant's, </a:t>
            </a:r>
            <a:r>
              <a:rPr lang="en-GB" dirty="0">
                <a:solidFill>
                  <a:srgbClr val="374151"/>
                </a:solidFill>
                <a:latin typeface="Times New Roman" panose="02020603050405020304" pitchFamily="18" charset="0"/>
                <a:cs typeface="Times New Roman" panose="02020603050405020304" pitchFamily="18" charset="0"/>
              </a:rPr>
              <a:t>and inhibitors or </a:t>
            </a:r>
            <a:r>
              <a:rPr lang="en-GB" dirty="0" smtClean="0">
                <a:solidFill>
                  <a:srgbClr val="374151"/>
                </a:solidFill>
                <a:latin typeface="Times New Roman" panose="02020603050405020304" pitchFamily="18" charset="0"/>
                <a:cs typeface="Times New Roman" panose="02020603050405020304" pitchFamily="18" charset="0"/>
              </a:rPr>
              <a:t>inducers. </a:t>
            </a:r>
          </a:p>
          <a:p>
            <a:r>
              <a:rPr lang="en-GB" dirty="0" smtClean="0">
                <a:solidFill>
                  <a:srgbClr val="374151"/>
                </a:solidFill>
                <a:latin typeface="Times New Roman" panose="02020603050405020304" pitchFamily="18" charset="0"/>
                <a:cs typeface="Times New Roman" panose="02020603050405020304" pitchFamily="18" charset="0"/>
              </a:rPr>
              <a:t>The </a:t>
            </a:r>
            <a:r>
              <a:rPr lang="en-GB" dirty="0">
                <a:solidFill>
                  <a:srgbClr val="374151"/>
                </a:solidFill>
                <a:latin typeface="Times New Roman" panose="02020603050405020304" pitchFamily="18" charset="0"/>
                <a:cs typeface="Times New Roman" panose="02020603050405020304" pitchFamily="18" charset="0"/>
              </a:rPr>
              <a:t>interaction between medications and enzymes like CYP 3A4 should be taken into consideration when prescribing or using drugs.</a:t>
            </a:r>
          </a:p>
          <a:p>
            <a:pPr marL="0" indent="0">
              <a:buNone/>
            </a:pPr>
            <a:endParaRPr lang="en-GB" dirty="0"/>
          </a:p>
        </p:txBody>
      </p:sp>
    </p:spTree>
    <p:extLst>
      <p:ext uri="{BB962C8B-B14F-4D97-AF65-F5344CB8AC3E}">
        <p14:creationId xmlns:p14="http://schemas.microsoft.com/office/powerpoint/2010/main" val="2315269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References </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Center</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for Drug Evaluation and Research. (2019). Table of Substrates, Inhibitors and Inducers. U.S. Food and Drug Administration. https://www.fda.gov/drugs/druginteractions-labeling/drug-development-and-drug-interactions-table-substratesinhibitors-and-inducers </a:t>
            </a:r>
            <a:endParaRPr lang="en-GB"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en-GB" dirty="0" err="1" smtClean="0">
                <a:solidFill>
                  <a:schemeClr val="tx1">
                    <a:lumMod val="65000"/>
                    <a:lumOff val="35000"/>
                  </a:schemeClr>
                </a:solidFill>
                <a:latin typeface="Times New Roman" panose="02020603050405020304" pitchFamily="18" charset="0"/>
                <a:cs typeface="Times New Roman" panose="02020603050405020304" pitchFamily="18" charset="0"/>
              </a:rPr>
              <a:t>Guttman</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Y., &amp;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Kerem</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Z. (2022). Dietary Inhibitors of CYP3A4 Are Revealed Using Virtual Screening by Using a New Deep-Learning Classifier. Journal of Agricultural and Food Chemistry, 70(8), 2752–2761. </a:t>
            </a:r>
            <a:r>
              <a:rPr lang="en-GB" dirty="0">
                <a:solidFill>
                  <a:schemeClr val="tx1">
                    <a:lumMod val="65000"/>
                    <a:lumOff val="35000"/>
                  </a:schemeClr>
                </a:solidFill>
                <a:latin typeface="Times New Roman" panose="02020603050405020304" pitchFamily="18" charset="0"/>
                <a:cs typeface="Times New Roman" panose="02020603050405020304" pitchFamily="18" charset="0"/>
                <a:hlinkClick r:id="rId2"/>
              </a:rPr>
              <a:t>https://</a:t>
            </a:r>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hlinkClick r:id="rId2"/>
              </a:rPr>
              <a:t>doi.org/10.1021/acs.jafc.2c00237</a:t>
            </a:r>
            <a:endParaRPr lang="en-GB"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Guttman</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Y.,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Nudel</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A., &amp;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Kerem</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Z. (2019). Polymorphism in Cytochrome P450 3A4 Is Ethnicity Related. Frontiers in Genetics, 10. </a:t>
            </a:r>
            <a:r>
              <a:rPr lang="en-GB" dirty="0">
                <a:solidFill>
                  <a:schemeClr val="tx1">
                    <a:lumMod val="65000"/>
                    <a:lumOff val="35000"/>
                  </a:schemeClr>
                </a:solidFill>
                <a:latin typeface="Times New Roman" panose="02020603050405020304" pitchFamily="18" charset="0"/>
                <a:cs typeface="Times New Roman" panose="02020603050405020304" pitchFamily="18" charset="0"/>
                <a:hlinkClick r:id="rId3"/>
              </a:rPr>
              <a:t>https://</a:t>
            </a:r>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hlinkClick r:id="rId3"/>
              </a:rPr>
              <a:t>doi.org/10.3389/fgene.2019.00224</a:t>
            </a:r>
            <a:endParaRPr lang="en-GB"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Hakkola</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J.,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Hukkanen</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J.,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Turpeinen</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M., &amp;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Pelkonen</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O. (2020). Inhibition and induction of CYP enzymes in humans: an update. Archives of Toxicology, 94(11), 3671–3722. </a:t>
            </a:r>
            <a:r>
              <a:rPr lang="en-GB" dirty="0">
                <a:solidFill>
                  <a:schemeClr val="tx1">
                    <a:lumMod val="65000"/>
                    <a:lumOff val="35000"/>
                  </a:schemeClr>
                </a:solidFill>
                <a:latin typeface="Times New Roman" panose="02020603050405020304" pitchFamily="18" charset="0"/>
                <a:cs typeface="Times New Roman" panose="02020603050405020304" pitchFamily="18" charset="0"/>
                <a:hlinkClick r:id="rId4"/>
              </a:rPr>
              <a:t>https://</a:t>
            </a:r>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hlinkClick r:id="rId4"/>
              </a:rPr>
              <a:t>doi.org/10.1007/s00204-020-02936-7</a:t>
            </a:r>
            <a:endParaRPr lang="en-GB"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Pérez-del Palacio, J.,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Díaz</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C., Vergara, N., Algieri, F., Rodríguez-Nogales, A., de Pedro, N., Rodríguez-</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Cabezas</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M. E.,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Genilloud</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O.,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Gálvez</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J., &amp; Vicente, F. (2017). Exploring the Role of CYP3A4 Mediated Drug Metabolism in the Pharmacological Modulation of Nitric Oxide Production. Frontiers in Pharmacology, 8, 202. </a:t>
            </a:r>
            <a:r>
              <a:rPr lang="en-GB" dirty="0">
                <a:solidFill>
                  <a:schemeClr val="tx1">
                    <a:lumMod val="65000"/>
                    <a:lumOff val="35000"/>
                  </a:schemeClr>
                </a:solidFill>
                <a:latin typeface="Times New Roman" panose="02020603050405020304" pitchFamily="18" charset="0"/>
                <a:cs typeface="Times New Roman" panose="02020603050405020304" pitchFamily="18" charset="0"/>
                <a:hlinkClick r:id="rId5"/>
              </a:rPr>
              <a:t>https://</a:t>
            </a:r>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hlinkClick r:id="rId5"/>
              </a:rPr>
              <a:t>doi.org/10.3389/fphar.2017.00202</a:t>
            </a:r>
            <a:endParaRPr lang="en-GB"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en-GB"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Sevrioukova</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I. F., &amp; </a:t>
            </a:r>
            <a:r>
              <a:rPr lang="en-GB" dirty="0" err="1">
                <a:solidFill>
                  <a:schemeClr val="tx1">
                    <a:lumMod val="65000"/>
                    <a:lumOff val="35000"/>
                  </a:schemeClr>
                </a:solidFill>
                <a:latin typeface="Times New Roman" panose="02020603050405020304" pitchFamily="18" charset="0"/>
                <a:cs typeface="Times New Roman" panose="02020603050405020304" pitchFamily="18" charset="0"/>
              </a:rPr>
              <a:t>Poulos</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 T. L. (2013). Understanding the mechanism of cytochrome P450 3A4: recent advances and remaining problems. Dalton Trans., 42(9), 3116– 3126. https://doi.org/10.1039/c2dt31833d</a:t>
            </a:r>
          </a:p>
        </p:txBody>
      </p:sp>
    </p:spTree>
    <p:extLst>
      <p:ext uri="{BB962C8B-B14F-4D97-AF65-F5344CB8AC3E}">
        <p14:creationId xmlns:p14="http://schemas.microsoft.com/office/powerpoint/2010/main" val="322627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TotalTime>
  <Words>1417</Words>
  <Application>Microsoft Office PowerPoint</Application>
  <PresentationFormat>Widescreen</PresentationFormat>
  <Paragraphs>53</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Trebuchet MS</vt:lpstr>
      <vt:lpstr>Wingdings 3</vt:lpstr>
      <vt:lpstr>Facet</vt:lpstr>
      <vt:lpstr>PowerPoint Presentation</vt:lpstr>
      <vt:lpstr>Selected Enzyme </vt:lpstr>
      <vt:lpstr>Importance </vt:lpstr>
      <vt:lpstr>Its Role in the Human Body </vt:lpstr>
      <vt:lpstr>Common Medications that Inhibit the Enzyme</vt:lpstr>
      <vt:lpstr>Important medication Restrictions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32</cp:revision>
  <dcterms:created xsi:type="dcterms:W3CDTF">2023-01-18T08:24:49Z</dcterms:created>
  <dcterms:modified xsi:type="dcterms:W3CDTF">2023-01-18T09:55:57Z</dcterms:modified>
</cp:coreProperties>
</file>