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4" r:id="rId9"/>
    <p:sldId id="265" r:id="rId10"/>
    <p:sldId id="263"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60"/>
  </p:normalViewPr>
  <p:slideViewPr>
    <p:cSldViewPr snapToGrid="0">
      <p:cViewPr varScale="1">
        <p:scale>
          <a:sx n="68" d="100"/>
          <a:sy n="68" d="100"/>
        </p:scale>
        <p:origin x="61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2043CA-4CC0-4498-8B7E-301C125AD9B5}" type="datetimeFigureOut">
              <a:rPr lang="en-US" smtClean="0"/>
              <a:t>1/19/2023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0EA1DD-EA2C-48EB-AF8C-FC342EC1DF71}" type="slidenum">
              <a:rPr lang="en-US" smtClean="0"/>
              <a:t>‹#›</a:t>
            </a:fld>
            <a:endParaRPr lang="en-US"/>
          </a:p>
        </p:txBody>
      </p:sp>
    </p:spTree>
    <p:extLst>
      <p:ext uri="{BB962C8B-B14F-4D97-AF65-F5344CB8AC3E}">
        <p14:creationId xmlns:p14="http://schemas.microsoft.com/office/powerpoint/2010/main" val="3670441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0EA1DD-EA2C-48EB-AF8C-FC342EC1DF71}" type="slidenum">
              <a:rPr lang="en-US" smtClean="0"/>
              <a:t>3</a:t>
            </a:fld>
            <a:endParaRPr lang="en-US"/>
          </a:p>
        </p:txBody>
      </p:sp>
    </p:spTree>
    <p:extLst>
      <p:ext uri="{BB962C8B-B14F-4D97-AF65-F5344CB8AC3E}">
        <p14:creationId xmlns:p14="http://schemas.microsoft.com/office/powerpoint/2010/main" val="19134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regions that suffer most from increased contamination are the low and middle-income nations (WHO, 2023).</a:t>
            </a:r>
          </a:p>
          <a:p>
            <a:pPr marL="171450" indent="-171450">
              <a:buFont typeface="Arial" panose="020B0604020202020204" pitchFamily="34" charset="0"/>
              <a:buChar char="•"/>
            </a:pPr>
            <a:r>
              <a:rPr lang="en-US" dirty="0"/>
              <a:t>Infants are prone to increased pollution rates especially when they walk to school and while playing on the field. This shows that the impact on infants is higher than on adults</a:t>
            </a:r>
          </a:p>
        </p:txBody>
      </p:sp>
      <p:sp>
        <p:nvSpPr>
          <p:cNvPr id="4" name="Slide Number Placeholder 3"/>
          <p:cNvSpPr>
            <a:spLocks noGrp="1"/>
          </p:cNvSpPr>
          <p:nvPr>
            <p:ph type="sldNum" sz="quarter" idx="5"/>
          </p:nvPr>
        </p:nvSpPr>
        <p:spPr/>
        <p:txBody>
          <a:bodyPr/>
          <a:lstStyle/>
          <a:p>
            <a:fld id="{4F0EA1DD-EA2C-48EB-AF8C-FC342EC1DF71}" type="slidenum">
              <a:rPr lang="en-US" smtClean="0"/>
              <a:t>4</a:t>
            </a:fld>
            <a:endParaRPr lang="en-US"/>
          </a:p>
        </p:txBody>
      </p:sp>
    </p:spTree>
    <p:extLst>
      <p:ext uri="{BB962C8B-B14F-4D97-AF65-F5344CB8AC3E}">
        <p14:creationId xmlns:p14="http://schemas.microsoft.com/office/powerpoint/2010/main" val="3933881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1. Being exposed to air pollution at their earlier stages interferes with lung and brain development, and also causes higher risks of health conditions for instance asthma.</a:t>
            </a:r>
          </a:p>
          <a:p>
            <a:pPr marL="171450" indent="-171450">
              <a:buFont typeface="Arial" panose="020B0604020202020204" pitchFamily="34" charset="0"/>
              <a:buChar char="•"/>
            </a:pPr>
            <a:r>
              <a:rPr lang="en-US" dirty="0"/>
              <a:t>3. This implies that they breathe in more air compared to their body weights. </a:t>
            </a:r>
          </a:p>
        </p:txBody>
      </p:sp>
      <p:sp>
        <p:nvSpPr>
          <p:cNvPr id="4" name="Slide Number Placeholder 3"/>
          <p:cNvSpPr>
            <a:spLocks noGrp="1"/>
          </p:cNvSpPr>
          <p:nvPr>
            <p:ph type="sldNum" sz="quarter" idx="5"/>
          </p:nvPr>
        </p:nvSpPr>
        <p:spPr/>
        <p:txBody>
          <a:bodyPr/>
          <a:lstStyle/>
          <a:p>
            <a:fld id="{4F0EA1DD-EA2C-48EB-AF8C-FC342EC1DF71}" type="slidenum">
              <a:rPr lang="en-US" smtClean="0"/>
              <a:t>5</a:t>
            </a:fld>
            <a:endParaRPr lang="en-US"/>
          </a:p>
        </p:txBody>
      </p:sp>
    </p:spTree>
    <p:extLst>
      <p:ext uri="{BB962C8B-B14F-4D97-AF65-F5344CB8AC3E}">
        <p14:creationId xmlns:p14="http://schemas.microsoft.com/office/powerpoint/2010/main" val="2891077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Exposure to particulate matter causes interference with the processes of alveolarization, lung operations, and pulmonary immune differentiation and these lead to severe health consequences.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Exposure to numerous contaminants leads to high risks of wheezing and asthma that persists in their childhood.</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Particulate matter exposure of the fetus relocates the normal positioning of white blood cells which acts as the infant's immune response in umbilical cord blood. This in turn causes medical issues </a:t>
            </a:r>
          </a:p>
          <a:p>
            <a:pPr marL="228600" indent="-228600">
              <a:buAutoNum type="arabicPeriod"/>
            </a:pPr>
            <a:endParaRPr lang="en-US" dirty="0"/>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4F0EA1DD-EA2C-48EB-AF8C-FC342EC1DF71}" type="slidenum">
              <a:rPr lang="en-US" smtClean="0"/>
              <a:t>6</a:t>
            </a:fld>
            <a:endParaRPr lang="en-US"/>
          </a:p>
        </p:txBody>
      </p:sp>
    </p:spTree>
    <p:extLst>
      <p:ext uri="{BB962C8B-B14F-4D97-AF65-F5344CB8AC3E}">
        <p14:creationId xmlns:p14="http://schemas.microsoft.com/office/powerpoint/2010/main" val="817137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This implies that babies with low birth weight are vulnerable to hypertension, coronary heart illness, and diabetes that depends not on insulin.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For instance, pollutants such as nitrogen oxide affect the femur length of the fetus, and together with particulate matter, they cause a reduced head circumference of the fetus.</a:t>
            </a:r>
          </a:p>
          <a:p>
            <a:pPr marL="0" indent="0">
              <a:buNone/>
            </a:pPr>
            <a:endParaRPr lang="en-US" dirty="0"/>
          </a:p>
          <a:p>
            <a:pPr marL="0" indent="0">
              <a:buNone/>
            </a:pPr>
            <a:endParaRPr lang="en-US" dirty="0"/>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4F0EA1DD-EA2C-48EB-AF8C-FC342EC1DF71}" type="slidenum">
              <a:rPr lang="en-US" smtClean="0"/>
              <a:t>7</a:t>
            </a:fld>
            <a:endParaRPr lang="en-US"/>
          </a:p>
        </p:txBody>
      </p:sp>
    </p:spTree>
    <p:extLst>
      <p:ext uri="{BB962C8B-B14F-4D97-AF65-F5344CB8AC3E}">
        <p14:creationId xmlns:p14="http://schemas.microsoft.com/office/powerpoint/2010/main" val="4125023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This helps lower the risks of respiratory illness in infants 5 years and below and also lowers the number of hospital stays and deaths of the affected infants.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This intervention is associated with lowered interference of lung operations and development of the infants together with the impacts of the expectant mothers.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This helps lower emission levels by 90%. Caregivers should try to advise parents on how to adhere to using efficient stoves to ensure they adopt them and understand the impact of traditional cookstoves.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dirty="0"/>
          </a:p>
          <a:p>
            <a:endParaRPr lang="en-US" dirty="0"/>
          </a:p>
        </p:txBody>
      </p:sp>
      <p:sp>
        <p:nvSpPr>
          <p:cNvPr id="4" name="Slide Number Placeholder 3"/>
          <p:cNvSpPr>
            <a:spLocks noGrp="1"/>
          </p:cNvSpPr>
          <p:nvPr>
            <p:ph type="sldNum" sz="quarter" idx="5"/>
          </p:nvPr>
        </p:nvSpPr>
        <p:spPr/>
        <p:txBody>
          <a:bodyPr/>
          <a:lstStyle/>
          <a:p>
            <a:fld id="{4F0EA1DD-EA2C-48EB-AF8C-FC342EC1DF71}" type="slidenum">
              <a:rPr lang="en-US" smtClean="0"/>
              <a:t>9</a:t>
            </a:fld>
            <a:endParaRPr lang="en-US"/>
          </a:p>
        </p:txBody>
      </p:sp>
    </p:spTree>
    <p:extLst>
      <p:ext uri="{BB962C8B-B14F-4D97-AF65-F5344CB8AC3E}">
        <p14:creationId xmlns:p14="http://schemas.microsoft.com/office/powerpoint/2010/main" val="424693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The caregivers can recognize causative factors related to air pollution by interviewing the mothers of the infants or expectant mothers concerning their home environment.</a:t>
            </a:r>
          </a:p>
          <a:p>
            <a:r>
              <a:rPr lang="en-US" dirty="0"/>
              <a:t>2. They can publish the causes, means, and impact of environmental exposure on infants together with possible treatment, control, and how to reduce pollutants. </a:t>
            </a:r>
          </a:p>
        </p:txBody>
      </p:sp>
      <p:sp>
        <p:nvSpPr>
          <p:cNvPr id="4" name="Slide Number Placeholder 3"/>
          <p:cNvSpPr>
            <a:spLocks noGrp="1"/>
          </p:cNvSpPr>
          <p:nvPr>
            <p:ph type="sldNum" sz="quarter" idx="5"/>
          </p:nvPr>
        </p:nvSpPr>
        <p:spPr/>
        <p:txBody>
          <a:bodyPr/>
          <a:lstStyle/>
          <a:p>
            <a:fld id="{4F0EA1DD-EA2C-48EB-AF8C-FC342EC1DF71}" type="slidenum">
              <a:rPr lang="en-US" smtClean="0"/>
              <a:t>10</a:t>
            </a:fld>
            <a:endParaRPr lang="en-US"/>
          </a:p>
        </p:txBody>
      </p:sp>
    </p:spTree>
    <p:extLst>
      <p:ext uri="{BB962C8B-B14F-4D97-AF65-F5344CB8AC3E}">
        <p14:creationId xmlns:p14="http://schemas.microsoft.com/office/powerpoint/2010/main" val="2059889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There is a higher concentration of particulate matter on road intersections and heavily trafficked roads compared to roads with no traffics.</a:t>
            </a:r>
          </a:p>
          <a:p>
            <a:pPr marL="228600" indent="-228600">
              <a:buAutoNum type="arabicPeriod"/>
            </a:pPr>
            <a:r>
              <a:rPr lang="en-US" dirty="0"/>
              <a:t>Areas with open spaces have reduced concentrations of air pollutants.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This can be obtained from mobile phone apps, websites, and news reports. </a:t>
            </a:r>
          </a:p>
          <a:p>
            <a:pPr marL="228600" indent="-228600">
              <a:buAutoNum type="arabicPeriod"/>
            </a:pPr>
            <a:endParaRPr lang="en-US" dirty="0"/>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4F0EA1DD-EA2C-48EB-AF8C-FC342EC1DF71}" type="slidenum">
              <a:rPr lang="en-US" smtClean="0"/>
              <a:t>11</a:t>
            </a:fld>
            <a:endParaRPr lang="en-US"/>
          </a:p>
        </p:txBody>
      </p:sp>
    </p:spTree>
    <p:extLst>
      <p:ext uri="{BB962C8B-B14F-4D97-AF65-F5344CB8AC3E}">
        <p14:creationId xmlns:p14="http://schemas.microsoft.com/office/powerpoint/2010/main" val="2399755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58C23C-CF28-4AC2-9902-85FDFADE7B9F}"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456956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58C23C-CF28-4AC2-9902-85FDFADE7B9F}"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2459410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E58C23C-CF28-4AC2-9902-85FDFADE7B9F}"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420001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E58C23C-CF28-4AC2-9902-85FDFADE7B9F}"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468B0-5714-4EF8-A6AD-8F582AF6EB1F}"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459522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58C23C-CF28-4AC2-9902-85FDFADE7B9F}"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34448299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E58C23C-CF28-4AC2-9902-85FDFADE7B9F}" type="datetimeFigureOut">
              <a:rPr lang="en-US" smtClean="0"/>
              <a:t>1/19/2023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1816949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E58C23C-CF28-4AC2-9902-85FDFADE7B9F}" type="datetimeFigureOut">
              <a:rPr lang="en-US" smtClean="0"/>
              <a:t>1/19/2023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1383502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58C23C-CF28-4AC2-9902-85FDFADE7B9F}"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8329846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58C23C-CF28-4AC2-9902-85FDFADE7B9F}"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2075138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E58C23C-CF28-4AC2-9902-85FDFADE7B9F}"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2521678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58C23C-CF28-4AC2-9902-85FDFADE7B9F}"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3967384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8C23C-CF28-4AC2-9902-85FDFADE7B9F}"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295302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58C23C-CF28-4AC2-9902-85FDFADE7B9F}" type="datetimeFigureOut">
              <a:rPr lang="en-US" smtClean="0"/>
              <a:t>1/19/2023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1230540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E58C23C-CF28-4AC2-9902-85FDFADE7B9F}" type="datetimeFigureOut">
              <a:rPr lang="en-US" smtClean="0"/>
              <a:t>1/19/2023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201881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E58C23C-CF28-4AC2-9902-85FDFADE7B9F}" type="datetimeFigureOut">
              <a:rPr lang="en-US" smtClean="0"/>
              <a:t>1/19/2023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1468912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E58C23C-CF28-4AC2-9902-85FDFADE7B9F}" type="datetimeFigureOut">
              <a:rPr lang="en-US" smtClean="0"/>
              <a:t>1/19/2023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2723337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58C23C-CF28-4AC2-9902-85FDFADE7B9F}"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1468B0-5714-4EF8-A6AD-8F582AF6EB1F}" type="slidenum">
              <a:rPr lang="en-US" smtClean="0"/>
              <a:t>‹#›</a:t>
            </a:fld>
            <a:endParaRPr lang="en-US"/>
          </a:p>
        </p:txBody>
      </p:sp>
    </p:spTree>
    <p:extLst>
      <p:ext uri="{BB962C8B-B14F-4D97-AF65-F5344CB8AC3E}">
        <p14:creationId xmlns:p14="http://schemas.microsoft.com/office/powerpoint/2010/main" val="603184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E58C23C-CF28-4AC2-9902-85FDFADE7B9F}" type="datetimeFigureOut">
              <a:rPr lang="en-US" smtClean="0"/>
              <a:t>1/19/2023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71468B0-5714-4EF8-A6AD-8F582AF6EB1F}" type="slidenum">
              <a:rPr lang="en-US" smtClean="0"/>
              <a:t>‹#›</a:t>
            </a:fld>
            <a:endParaRPr lang="en-US"/>
          </a:p>
        </p:txBody>
      </p:sp>
    </p:spTree>
    <p:extLst>
      <p:ext uri="{BB962C8B-B14F-4D97-AF65-F5344CB8AC3E}">
        <p14:creationId xmlns:p14="http://schemas.microsoft.com/office/powerpoint/2010/main" val="33967027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112F4-CE60-47B7-68B6-0B7F90D6970C}"/>
              </a:ext>
            </a:extLst>
          </p:cNvPr>
          <p:cNvSpPr>
            <a:spLocks noGrp="1"/>
          </p:cNvSpPr>
          <p:nvPr>
            <p:ph type="ctrTitle"/>
          </p:nvPr>
        </p:nvSpPr>
        <p:spPr>
          <a:xfrm>
            <a:off x="1154955" y="1447801"/>
            <a:ext cx="8825658" cy="1981200"/>
          </a:xfrm>
        </p:spPr>
        <p:txBody>
          <a:bodyPr>
            <a:normAutofit/>
          </a:bodyPr>
          <a:lstStyle/>
          <a:p>
            <a:pPr algn="ctr"/>
            <a:r>
              <a:rPr lang="en-US" sz="4000" b="1" dirty="0"/>
              <a:t>Environmental Factor and Health Promotion</a:t>
            </a:r>
          </a:p>
        </p:txBody>
      </p:sp>
      <p:sp>
        <p:nvSpPr>
          <p:cNvPr id="3" name="Subtitle 2">
            <a:extLst>
              <a:ext uri="{FF2B5EF4-FFF2-40B4-BE49-F238E27FC236}">
                <a16:creationId xmlns:a16="http://schemas.microsoft.com/office/drawing/2014/main" id="{DDC1E7D3-155A-2217-3BE4-5BC28408838F}"/>
              </a:ext>
            </a:extLst>
          </p:cNvPr>
          <p:cNvSpPr>
            <a:spLocks noGrp="1"/>
          </p:cNvSpPr>
          <p:nvPr>
            <p:ph type="subTitle" idx="1"/>
          </p:nvPr>
        </p:nvSpPr>
        <p:spPr>
          <a:xfrm>
            <a:off x="1154955" y="3429000"/>
            <a:ext cx="8825658" cy="2209800"/>
          </a:xfrm>
        </p:spPr>
        <p:txBody>
          <a:bodyPr>
            <a:normAutofit/>
          </a:bodyPr>
          <a:lstStyle/>
          <a:p>
            <a:pPr algn="ctr"/>
            <a:r>
              <a:rPr lang="en-US" dirty="0"/>
              <a:t>Student’s name</a:t>
            </a:r>
          </a:p>
          <a:p>
            <a:pPr algn="ctr"/>
            <a:r>
              <a:rPr lang="en-US" dirty="0"/>
              <a:t>Institutional affiliation</a:t>
            </a:r>
          </a:p>
          <a:p>
            <a:pPr algn="ctr"/>
            <a:r>
              <a:rPr lang="en-US" dirty="0"/>
              <a:t>Professor’s name</a:t>
            </a:r>
          </a:p>
          <a:p>
            <a:pPr algn="ctr"/>
            <a:r>
              <a:rPr lang="en-US" dirty="0"/>
              <a:t>Course title</a:t>
            </a:r>
          </a:p>
          <a:p>
            <a:pPr algn="ctr"/>
            <a:r>
              <a:rPr lang="en-US" dirty="0"/>
              <a:t>Due date</a:t>
            </a:r>
          </a:p>
          <a:p>
            <a:endParaRPr lang="en-US" dirty="0"/>
          </a:p>
        </p:txBody>
      </p:sp>
    </p:spTree>
    <p:extLst>
      <p:ext uri="{BB962C8B-B14F-4D97-AF65-F5344CB8AC3E}">
        <p14:creationId xmlns:p14="http://schemas.microsoft.com/office/powerpoint/2010/main" val="3815128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8E923-4F5E-07BD-5443-86A39AA449BF}"/>
              </a:ext>
            </a:extLst>
          </p:cNvPr>
          <p:cNvSpPr>
            <a:spLocks noGrp="1"/>
          </p:cNvSpPr>
          <p:nvPr>
            <p:ph type="title"/>
          </p:nvPr>
        </p:nvSpPr>
        <p:spPr/>
        <p:txBody>
          <a:bodyPr>
            <a:normAutofit fontScale="90000"/>
          </a:bodyPr>
          <a:lstStyle/>
          <a:p>
            <a:r>
              <a:rPr lang="en-US" dirty="0"/>
              <a:t>Health and safety promotion </a:t>
            </a:r>
            <a:br>
              <a:rPr lang="en-US" dirty="0"/>
            </a:br>
            <a:r>
              <a:rPr lang="en-US" sz="3300" dirty="0">
                <a:solidFill>
                  <a:srgbClr val="92D050"/>
                </a:solidFill>
              </a:rPr>
              <a:t>Staying informed and disseminating knowledge</a:t>
            </a:r>
          </a:p>
        </p:txBody>
      </p:sp>
      <p:sp>
        <p:nvSpPr>
          <p:cNvPr id="3" name="Content Placeholder 2">
            <a:extLst>
              <a:ext uri="{FF2B5EF4-FFF2-40B4-BE49-F238E27FC236}">
                <a16:creationId xmlns:a16="http://schemas.microsoft.com/office/drawing/2014/main" id="{A13633F0-33AD-08F1-AE7F-43E5AA2EC5BA}"/>
              </a:ext>
            </a:extLst>
          </p:cNvPr>
          <p:cNvSpPr>
            <a:spLocks noGrp="1"/>
          </p:cNvSpPr>
          <p:nvPr>
            <p:ph idx="1"/>
          </p:nvPr>
        </p:nvSpPr>
        <p:spPr/>
        <p:txBody>
          <a:bodyPr/>
          <a:lstStyle/>
          <a:p>
            <a:r>
              <a:rPr lang="en-US" dirty="0"/>
              <a:t>Caregivers have an essential responsibility in recognizing the threats to human health for them to prevent the resultant illnesses (WHO, 2018). </a:t>
            </a:r>
          </a:p>
          <a:p>
            <a:r>
              <a:rPr lang="en-US" dirty="0"/>
              <a:t>The caregivers can also research the impact of air pollution on the health of infants and publish the outcome of the research (WHO, 2018). </a:t>
            </a:r>
          </a:p>
          <a:p>
            <a:endParaRPr lang="en-US" dirty="0"/>
          </a:p>
        </p:txBody>
      </p:sp>
    </p:spTree>
    <p:extLst>
      <p:ext uri="{BB962C8B-B14F-4D97-AF65-F5344CB8AC3E}">
        <p14:creationId xmlns:p14="http://schemas.microsoft.com/office/powerpoint/2010/main" val="1940460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9345F-409F-6A08-1869-B2D3901DE55A}"/>
              </a:ext>
            </a:extLst>
          </p:cNvPr>
          <p:cNvSpPr>
            <a:spLocks noGrp="1"/>
          </p:cNvSpPr>
          <p:nvPr>
            <p:ph type="title"/>
          </p:nvPr>
        </p:nvSpPr>
        <p:spPr/>
        <p:txBody>
          <a:bodyPr>
            <a:normAutofit fontScale="90000"/>
          </a:bodyPr>
          <a:lstStyle/>
          <a:p>
            <a:r>
              <a:rPr lang="en-US" sz="4000" b="1" dirty="0"/>
              <a:t>Health and safety promotion</a:t>
            </a:r>
            <a:br>
              <a:rPr lang="en-US" sz="3000" b="1" dirty="0"/>
            </a:br>
            <a:r>
              <a:rPr lang="en-US" sz="3000" b="1" dirty="0">
                <a:solidFill>
                  <a:srgbClr val="92D050"/>
                </a:solidFill>
              </a:rPr>
              <a:t>Use travel routes that lessen road air pollution exposure. </a:t>
            </a:r>
          </a:p>
        </p:txBody>
      </p:sp>
      <p:sp>
        <p:nvSpPr>
          <p:cNvPr id="3" name="Content Placeholder 2">
            <a:extLst>
              <a:ext uri="{FF2B5EF4-FFF2-40B4-BE49-F238E27FC236}">
                <a16:creationId xmlns:a16="http://schemas.microsoft.com/office/drawing/2014/main" id="{AEBA6B4F-C23C-C7E5-8307-3C2868B42CC9}"/>
              </a:ext>
            </a:extLst>
          </p:cNvPr>
          <p:cNvSpPr>
            <a:spLocks noGrp="1"/>
          </p:cNvSpPr>
          <p:nvPr>
            <p:ph idx="1"/>
          </p:nvPr>
        </p:nvSpPr>
        <p:spPr/>
        <p:txBody>
          <a:bodyPr>
            <a:normAutofit/>
          </a:bodyPr>
          <a:lstStyle/>
          <a:p>
            <a:r>
              <a:rPr lang="en-US" dirty="0"/>
              <a:t>This can be done by ensuring that children do not pass through roads with main intersections and heavy traffic together with those that have increased emissions on the sides (</a:t>
            </a:r>
            <a:r>
              <a:rPr lang="en-US" dirty="0" err="1"/>
              <a:t>Carlsten</a:t>
            </a:r>
            <a:r>
              <a:rPr lang="en-US" dirty="0"/>
              <a:t> et al., 2020). </a:t>
            </a:r>
          </a:p>
          <a:p>
            <a:r>
              <a:rPr lang="en-US" dirty="0"/>
              <a:t>Roads that have open spaces should be used often since they increase the diffusion of air contaminants. </a:t>
            </a:r>
          </a:p>
          <a:p>
            <a:r>
              <a:rPr lang="en-US" dirty="0"/>
              <a:t>Making use of the updated information about the local air quality to direct the paths and movement schedules (</a:t>
            </a:r>
            <a:r>
              <a:rPr lang="en-US" dirty="0" err="1"/>
              <a:t>Carlsten</a:t>
            </a:r>
            <a:r>
              <a:rPr lang="en-US" dirty="0"/>
              <a:t> et al., 2020).</a:t>
            </a:r>
          </a:p>
        </p:txBody>
      </p:sp>
    </p:spTree>
    <p:extLst>
      <p:ext uri="{BB962C8B-B14F-4D97-AF65-F5344CB8AC3E}">
        <p14:creationId xmlns:p14="http://schemas.microsoft.com/office/powerpoint/2010/main" val="30313210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F8AF-0030-6178-43DC-266D905EEC54}"/>
              </a:ext>
            </a:extLst>
          </p:cNvPr>
          <p:cNvSpPr>
            <a:spLocks noGrp="1"/>
          </p:cNvSpPr>
          <p:nvPr>
            <p:ph type="title"/>
          </p:nvPr>
        </p:nvSpPr>
        <p:spPr/>
        <p:txBody>
          <a:bodyPr/>
          <a:lstStyle/>
          <a:p>
            <a:r>
              <a:rPr lang="en-US" dirty="0"/>
              <a:t>Community Resources</a:t>
            </a:r>
          </a:p>
        </p:txBody>
      </p:sp>
      <p:sp>
        <p:nvSpPr>
          <p:cNvPr id="3" name="Content Placeholder 2">
            <a:extLst>
              <a:ext uri="{FF2B5EF4-FFF2-40B4-BE49-F238E27FC236}">
                <a16:creationId xmlns:a16="http://schemas.microsoft.com/office/drawing/2014/main" id="{CDFD4B4E-AD9F-F2D0-1FC8-92F106BB0EF0}"/>
              </a:ext>
            </a:extLst>
          </p:cNvPr>
          <p:cNvSpPr>
            <a:spLocks noGrp="1"/>
          </p:cNvSpPr>
          <p:nvPr>
            <p:ph idx="1"/>
          </p:nvPr>
        </p:nvSpPr>
        <p:spPr/>
        <p:txBody>
          <a:bodyPr>
            <a:normAutofit lnSpcReduction="10000"/>
          </a:bodyPr>
          <a:lstStyle/>
          <a:p>
            <a:pPr marL="0" indent="0">
              <a:buNone/>
            </a:pPr>
            <a:r>
              <a:rPr lang="en-US" dirty="0"/>
              <a:t>1.	</a:t>
            </a:r>
            <a:r>
              <a:rPr lang="en-US" b="1" dirty="0"/>
              <a:t>American Lung Association.</a:t>
            </a:r>
          </a:p>
          <a:p>
            <a:pPr marL="0" indent="0">
              <a:buNone/>
            </a:pPr>
            <a:r>
              <a:rPr lang="en-US" dirty="0"/>
              <a:t>Dedicated to saving lives by improving the health of the lungs and preventing lung disease.</a:t>
            </a:r>
          </a:p>
          <a:p>
            <a:pPr marL="0" indent="0">
              <a:buNone/>
            </a:pPr>
            <a:r>
              <a:rPr lang="en-US" dirty="0"/>
              <a:t>Contact information</a:t>
            </a:r>
          </a:p>
          <a:p>
            <a:pPr marL="0" indent="0">
              <a:buNone/>
            </a:pPr>
            <a:r>
              <a:rPr lang="en-US" dirty="0"/>
              <a:t>tel:1-800-586-4872</a:t>
            </a:r>
          </a:p>
          <a:p>
            <a:pPr marL="0" indent="0">
              <a:buNone/>
            </a:pPr>
            <a:r>
              <a:rPr lang="en-US" dirty="0"/>
              <a:t>2.	</a:t>
            </a:r>
            <a:r>
              <a:rPr lang="en-US" b="1" dirty="0"/>
              <a:t>Nationwide Children’s Hospital, 700 Children Drive</a:t>
            </a:r>
          </a:p>
          <a:p>
            <a:pPr marL="0" indent="0">
              <a:buNone/>
            </a:pPr>
            <a:r>
              <a:rPr lang="en-US" dirty="0"/>
              <a:t>Dedicated to addressing the social determinants of health, and developing payment models to better serve unique populations of children. </a:t>
            </a:r>
          </a:p>
          <a:p>
            <a:pPr marL="0" indent="0">
              <a:buNone/>
            </a:pPr>
            <a:r>
              <a:rPr lang="en-US" dirty="0"/>
              <a:t>Contact Information</a:t>
            </a:r>
          </a:p>
          <a:p>
            <a:pPr marL="0" indent="0">
              <a:buNone/>
            </a:pPr>
            <a:r>
              <a:rPr lang="en-US" dirty="0"/>
              <a:t>Columbus, OH 43205</a:t>
            </a:r>
          </a:p>
          <a:p>
            <a:endParaRPr lang="en-US" dirty="0"/>
          </a:p>
        </p:txBody>
      </p:sp>
    </p:spTree>
    <p:extLst>
      <p:ext uri="{BB962C8B-B14F-4D97-AF65-F5344CB8AC3E}">
        <p14:creationId xmlns:p14="http://schemas.microsoft.com/office/powerpoint/2010/main" val="1506127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A26D7-A8F0-1D25-1822-1517276E2BAC}"/>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69AEE23E-162E-9107-9F0D-6AADED962E46}"/>
              </a:ext>
            </a:extLst>
          </p:cNvPr>
          <p:cNvSpPr>
            <a:spLocks noGrp="1"/>
          </p:cNvSpPr>
          <p:nvPr>
            <p:ph idx="1"/>
          </p:nvPr>
        </p:nvSpPr>
        <p:spPr/>
        <p:txBody>
          <a:bodyPr>
            <a:normAutofit fontScale="85000" lnSpcReduction="10000"/>
          </a:bodyPr>
          <a:lstStyle/>
          <a:p>
            <a:pPr marL="514350" indent="-514350">
              <a:buFont typeface="+mj-lt"/>
              <a:buAutoNum type="arabicPeriod"/>
            </a:pPr>
            <a:r>
              <a:rPr lang="en-US" dirty="0" err="1"/>
              <a:t>Carlsten</a:t>
            </a:r>
            <a:r>
              <a:rPr lang="en-US" dirty="0"/>
              <a:t>, C., Salvi, S., Wong, G. W., &amp; Chung, K. F. (2020). Personal strategies to </a:t>
            </a:r>
            <a:r>
              <a:rPr lang="en-US" dirty="0" err="1"/>
              <a:t>minimise</a:t>
            </a:r>
            <a:r>
              <a:rPr lang="en-US" dirty="0"/>
              <a:t> effects of air pollution on respiratory health: advice for providers, patients and the public. European Respiratory Journal, 55(6).</a:t>
            </a:r>
          </a:p>
          <a:p>
            <a:pPr marL="514350" indent="-514350">
              <a:buFont typeface="+mj-lt"/>
              <a:buAutoNum type="arabicPeriod"/>
            </a:pPr>
            <a:r>
              <a:rPr lang="en-US" dirty="0"/>
              <a:t>Johnson, N. M., Hoffmann, A. R., </a:t>
            </a:r>
            <a:r>
              <a:rPr lang="en-US" dirty="0" err="1"/>
              <a:t>Behlen</a:t>
            </a:r>
            <a:r>
              <a:rPr lang="en-US" dirty="0"/>
              <a:t>, J. C., Lau, C., Pendleton, D., Harvey, N., ... &amp; Zhang, R. (2021). Air pollution and children’s health—A review of adverse effects associated with prenatal exposure from fine to ultrafine particulate matter. Environmental health and preventive medicine, 26(1), 1-29.</a:t>
            </a:r>
          </a:p>
          <a:p>
            <a:pPr marL="514350" indent="-514350">
              <a:buFont typeface="+mj-lt"/>
              <a:buAutoNum type="arabicPeriod"/>
            </a:pPr>
            <a:r>
              <a:rPr lang="en-US" dirty="0"/>
              <a:t>UNEP. (2018). Young and Old, Air Pollution Affects the Most Vulnerable.</a:t>
            </a:r>
          </a:p>
          <a:p>
            <a:pPr marL="514350" indent="-514350">
              <a:buFont typeface="+mj-lt"/>
              <a:buAutoNum type="arabicPeriod"/>
            </a:pPr>
            <a:r>
              <a:rPr lang="en-US" dirty="0" err="1"/>
              <a:t>Veras</a:t>
            </a:r>
            <a:r>
              <a:rPr lang="en-US" dirty="0"/>
              <a:t>, M., Waked, D., &amp; </a:t>
            </a:r>
            <a:r>
              <a:rPr lang="en-US" dirty="0" err="1"/>
              <a:t>Saldiva</a:t>
            </a:r>
            <a:r>
              <a:rPr lang="en-US" dirty="0"/>
              <a:t>, P. (2022). Safe in the womb? Effects of air pollution to the unborn child and neonates. </a:t>
            </a:r>
            <a:r>
              <a:rPr lang="en-US" dirty="0" err="1"/>
              <a:t>Jornal</a:t>
            </a:r>
            <a:r>
              <a:rPr lang="en-US" dirty="0"/>
              <a:t> de </a:t>
            </a:r>
            <a:r>
              <a:rPr lang="en-US" dirty="0" err="1"/>
              <a:t>Pediatria</a:t>
            </a:r>
            <a:r>
              <a:rPr lang="en-US" dirty="0"/>
              <a:t>, 98, 27-31.</a:t>
            </a:r>
          </a:p>
          <a:p>
            <a:pPr marL="514350" indent="-514350">
              <a:buFont typeface="+mj-lt"/>
              <a:buAutoNum type="arabicPeriod"/>
            </a:pPr>
            <a:r>
              <a:rPr lang="en-US" dirty="0"/>
              <a:t>WHO. (2023). Children's Environmental Health.</a:t>
            </a:r>
          </a:p>
          <a:p>
            <a:pPr marL="514350" indent="-514350">
              <a:buFont typeface="+mj-lt"/>
              <a:buAutoNum type="arabicPeriod"/>
            </a:pPr>
            <a:r>
              <a:rPr lang="en-US" dirty="0"/>
              <a:t>World Health Organization. (2018). Air pollution and child health: prescribing clean air: summary (No. WHO/CED/PHE/18.01). World Health Organization.</a:t>
            </a:r>
          </a:p>
          <a:p>
            <a:endParaRPr lang="en-US" dirty="0"/>
          </a:p>
        </p:txBody>
      </p:sp>
    </p:spTree>
    <p:extLst>
      <p:ext uri="{BB962C8B-B14F-4D97-AF65-F5344CB8AC3E}">
        <p14:creationId xmlns:p14="http://schemas.microsoft.com/office/powerpoint/2010/main" val="186389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B8063-E48F-94D7-9B2B-DBFDB029A2DA}"/>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40B88456-78AB-E45E-218A-107EFEBF598D}"/>
              </a:ext>
            </a:extLst>
          </p:cNvPr>
          <p:cNvSpPr>
            <a:spLocks noGrp="1"/>
          </p:cNvSpPr>
          <p:nvPr>
            <p:ph idx="1"/>
          </p:nvPr>
        </p:nvSpPr>
        <p:spPr/>
        <p:txBody>
          <a:bodyPr>
            <a:normAutofit fontScale="92500" lnSpcReduction="10000"/>
          </a:bodyPr>
          <a:lstStyle/>
          <a:p>
            <a:r>
              <a:rPr lang="en-US" dirty="0"/>
              <a:t>Environmental risks harm the health and growth of infants from the time they are born all through their stages as children and adolescents until they become adults.</a:t>
            </a:r>
          </a:p>
          <a:p>
            <a:r>
              <a:rPr lang="en-US" dirty="0"/>
              <a:t>Therefore, lowering the levels of environmental risks could help prevent millions of childhood deaths (WHO, 2023). The deaths arise from breathing problems, diarrhea, disturbance of the normal functioning of the infants, malaria, and also accidental harm. </a:t>
            </a:r>
          </a:p>
          <a:p>
            <a:r>
              <a:rPr lang="en-US" dirty="0"/>
              <a:t>The environment decides the future of the infants. Being exposed to environmental hazards earlier affects their health as adults because of the interference of prenatal programming and early development. </a:t>
            </a:r>
          </a:p>
          <a:p>
            <a:r>
              <a:rPr lang="en-US" dirty="0"/>
              <a:t>Unfavorable environmental circumstances and pollution pose the main causes of infant mortality, sicknesses, and disability, especially in developing nations (WHO, 2023). </a:t>
            </a:r>
          </a:p>
          <a:p>
            <a:endParaRPr lang="en-US" dirty="0"/>
          </a:p>
        </p:txBody>
      </p:sp>
    </p:spTree>
    <p:extLst>
      <p:ext uri="{BB962C8B-B14F-4D97-AF65-F5344CB8AC3E}">
        <p14:creationId xmlns:p14="http://schemas.microsoft.com/office/powerpoint/2010/main" val="2281731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26044-FFE0-4547-0C60-25934D29701C}"/>
              </a:ext>
            </a:extLst>
          </p:cNvPr>
          <p:cNvSpPr>
            <a:spLocks noGrp="1"/>
          </p:cNvSpPr>
          <p:nvPr>
            <p:ph type="title"/>
          </p:nvPr>
        </p:nvSpPr>
        <p:spPr>
          <a:xfrm>
            <a:off x="646111" y="452718"/>
            <a:ext cx="9404723" cy="1741842"/>
          </a:xfrm>
        </p:spPr>
        <p:txBody>
          <a:bodyPr>
            <a:normAutofit fontScale="90000"/>
          </a:bodyPr>
          <a:lstStyle/>
          <a:p>
            <a:br>
              <a:rPr lang="en-US" dirty="0"/>
            </a:br>
            <a:r>
              <a:rPr lang="en-US" b="1" dirty="0"/>
              <a:t>Environmental health factor</a:t>
            </a:r>
            <a:br>
              <a:rPr lang="en-US" dirty="0"/>
            </a:br>
            <a:r>
              <a:rPr lang="en-US" dirty="0">
                <a:solidFill>
                  <a:srgbClr val="92D050"/>
                </a:solidFill>
              </a:rPr>
              <a:t>Air pollution</a:t>
            </a:r>
            <a:br>
              <a:rPr lang="en-US" dirty="0"/>
            </a:br>
            <a:endParaRPr lang="en-US" dirty="0"/>
          </a:p>
        </p:txBody>
      </p:sp>
      <p:sp>
        <p:nvSpPr>
          <p:cNvPr id="3" name="Content Placeholder 2">
            <a:extLst>
              <a:ext uri="{FF2B5EF4-FFF2-40B4-BE49-F238E27FC236}">
                <a16:creationId xmlns:a16="http://schemas.microsoft.com/office/drawing/2014/main" id="{CEAE71F7-9F93-210A-979C-E9CCC0A90EF7}"/>
              </a:ext>
            </a:extLst>
          </p:cNvPr>
          <p:cNvSpPr>
            <a:spLocks noGrp="1"/>
          </p:cNvSpPr>
          <p:nvPr>
            <p:ph idx="1"/>
          </p:nvPr>
        </p:nvSpPr>
        <p:spPr>
          <a:xfrm>
            <a:off x="1103312" y="2461846"/>
            <a:ext cx="8946541" cy="3786553"/>
          </a:xfrm>
        </p:spPr>
        <p:txBody>
          <a:bodyPr>
            <a:normAutofit/>
          </a:bodyPr>
          <a:lstStyle/>
          <a:p>
            <a:r>
              <a:rPr lang="en-US" dirty="0"/>
              <a:t>The pollution of the inside and outside surroundings by chemical, physical, and natural contaminants alter the quality of air.</a:t>
            </a:r>
          </a:p>
          <a:p>
            <a:r>
              <a:rPr lang="en-US" dirty="0"/>
              <a:t>The main causes of air pollution are vehicles, factories, in-house burning facilities, and fires that originate from forests. </a:t>
            </a:r>
          </a:p>
          <a:p>
            <a:r>
              <a:rPr lang="en-US" dirty="0"/>
              <a:t>The main pollutants that affect public health including children are particulate matter, nitrogen dioxide, carbon monoxide, ozone, and sulfur dioxide.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71988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342CD-942C-3819-A8CE-43D789941709}"/>
              </a:ext>
            </a:extLst>
          </p:cNvPr>
          <p:cNvSpPr>
            <a:spLocks noGrp="1"/>
          </p:cNvSpPr>
          <p:nvPr>
            <p:ph type="title"/>
          </p:nvPr>
        </p:nvSpPr>
        <p:spPr>
          <a:xfrm>
            <a:off x="646111" y="731520"/>
            <a:ext cx="9404723" cy="1121728"/>
          </a:xfrm>
        </p:spPr>
        <p:txBody>
          <a:bodyPr/>
          <a:lstStyle/>
          <a:p>
            <a:r>
              <a:rPr lang="en-US" b="1" dirty="0"/>
              <a:t>Environmental health factor</a:t>
            </a:r>
          </a:p>
        </p:txBody>
      </p:sp>
      <p:sp>
        <p:nvSpPr>
          <p:cNvPr id="3" name="Content Placeholder 2">
            <a:extLst>
              <a:ext uri="{FF2B5EF4-FFF2-40B4-BE49-F238E27FC236}">
                <a16:creationId xmlns:a16="http://schemas.microsoft.com/office/drawing/2014/main" id="{48800A16-79B0-F9A8-7447-B17B215E016C}"/>
              </a:ext>
            </a:extLst>
          </p:cNvPr>
          <p:cNvSpPr>
            <a:spLocks noGrp="1"/>
          </p:cNvSpPr>
          <p:nvPr>
            <p:ph idx="1"/>
          </p:nvPr>
        </p:nvSpPr>
        <p:spPr/>
        <p:txBody>
          <a:bodyPr/>
          <a:lstStyle/>
          <a:p>
            <a:r>
              <a:rPr lang="en-US" dirty="0"/>
              <a:t>According to WHO, most of the population in the world takes in the air that goes beyond the WHO guideline limits and has increased rates of pollutants. </a:t>
            </a:r>
          </a:p>
          <a:p>
            <a:r>
              <a:rPr lang="en-US" dirty="0"/>
              <a:t>Children are among the vulnerable to pollution that is at higher risk of poor-quality air (UNEP, 2018).. </a:t>
            </a:r>
          </a:p>
          <a:p>
            <a:endParaRPr lang="en-US" dirty="0"/>
          </a:p>
        </p:txBody>
      </p:sp>
    </p:spTree>
    <p:extLst>
      <p:ext uri="{BB962C8B-B14F-4D97-AF65-F5344CB8AC3E}">
        <p14:creationId xmlns:p14="http://schemas.microsoft.com/office/powerpoint/2010/main" val="490797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35B84-A8BB-89BB-0AB1-D118DA7C2B7C}"/>
              </a:ext>
            </a:extLst>
          </p:cNvPr>
          <p:cNvSpPr>
            <a:spLocks noGrp="1"/>
          </p:cNvSpPr>
          <p:nvPr>
            <p:ph type="title"/>
          </p:nvPr>
        </p:nvSpPr>
        <p:spPr>
          <a:xfrm>
            <a:off x="646111" y="452718"/>
            <a:ext cx="9404723" cy="1938790"/>
          </a:xfrm>
        </p:spPr>
        <p:txBody>
          <a:bodyPr/>
          <a:lstStyle/>
          <a:p>
            <a:r>
              <a:rPr lang="en-US" sz="4000" b="1" dirty="0"/>
              <a:t>Factors for higher risks of air pollution for fetuses, newborns, and young children</a:t>
            </a:r>
            <a:r>
              <a:rPr lang="en-US" dirty="0"/>
              <a:t>. </a:t>
            </a:r>
          </a:p>
        </p:txBody>
      </p:sp>
      <p:sp>
        <p:nvSpPr>
          <p:cNvPr id="3" name="Content Placeholder 2">
            <a:extLst>
              <a:ext uri="{FF2B5EF4-FFF2-40B4-BE49-F238E27FC236}">
                <a16:creationId xmlns:a16="http://schemas.microsoft.com/office/drawing/2014/main" id="{AA501500-C96D-DC30-D594-ACC9ECD91A4B}"/>
              </a:ext>
            </a:extLst>
          </p:cNvPr>
          <p:cNvSpPr>
            <a:spLocks noGrp="1"/>
          </p:cNvSpPr>
          <p:nvPr>
            <p:ph idx="1"/>
          </p:nvPr>
        </p:nvSpPr>
        <p:spPr>
          <a:xfrm>
            <a:off x="1103312" y="2489982"/>
            <a:ext cx="8946541" cy="3758417"/>
          </a:xfrm>
        </p:spPr>
        <p:txBody>
          <a:bodyPr/>
          <a:lstStyle/>
          <a:p>
            <a:r>
              <a:rPr lang="en-US" dirty="0"/>
              <a:t>Children are still in their growth stages of life and therefore early exposure leads to long-term health issues (UNEP, 2018). </a:t>
            </a:r>
          </a:p>
          <a:p>
            <a:r>
              <a:rPr lang="en-US" dirty="0"/>
              <a:t>Height is another factor, particularly in urban areas. Children have shorter heights compared to grownups and this shows that they are nearer to the ground and also the exhaust pipes of cars. </a:t>
            </a:r>
          </a:p>
          <a:p>
            <a:r>
              <a:rPr lang="en-US" dirty="0"/>
              <a:t>Also, children inhale air faster (UNEP, 2018). </a:t>
            </a:r>
          </a:p>
        </p:txBody>
      </p:sp>
    </p:spTree>
    <p:extLst>
      <p:ext uri="{BB962C8B-B14F-4D97-AF65-F5344CB8AC3E}">
        <p14:creationId xmlns:p14="http://schemas.microsoft.com/office/powerpoint/2010/main" val="1576160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98795-0605-47EB-5C67-EAA906A896B5}"/>
              </a:ext>
            </a:extLst>
          </p:cNvPr>
          <p:cNvSpPr>
            <a:spLocks noGrp="1"/>
          </p:cNvSpPr>
          <p:nvPr>
            <p:ph type="title"/>
          </p:nvPr>
        </p:nvSpPr>
        <p:spPr/>
        <p:txBody>
          <a:bodyPr>
            <a:normAutofit/>
          </a:bodyPr>
          <a:lstStyle/>
          <a:p>
            <a:r>
              <a:rPr lang="en-US" dirty="0"/>
              <a:t>Effects of air pollution on children. </a:t>
            </a:r>
            <a:br>
              <a:rPr lang="en-US" dirty="0"/>
            </a:br>
            <a:endParaRPr lang="en-US" sz="3300" dirty="0"/>
          </a:p>
        </p:txBody>
      </p:sp>
      <p:sp>
        <p:nvSpPr>
          <p:cNvPr id="3" name="Content Placeholder 2">
            <a:extLst>
              <a:ext uri="{FF2B5EF4-FFF2-40B4-BE49-F238E27FC236}">
                <a16:creationId xmlns:a16="http://schemas.microsoft.com/office/drawing/2014/main" id="{27E2DCEA-E735-4F66-CA03-5F7A381DEBA3}"/>
              </a:ext>
            </a:extLst>
          </p:cNvPr>
          <p:cNvSpPr>
            <a:spLocks noGrp="1"/>
          </p:cNvSpPr>
          <p:nvPr>
            <p:ph idx="1"/>
          </p:nvPr>
        </p:nvSpPr>
        <p:spPr/>
        <p:txBody>
          <a:bodyPr>
            <a:normAutofit/>
          </a:bodyPr>
          <a:lstStyle/>
          <a:p>
            <a:r>
              <a:rPr lang="en-US" dirty="0"/>
              <a:t>Air pollution causes breathing problems and affects the immune system. Exposure to particulate matter affects the growth of lungs and respiratory health in many ways that continue as affects them as they grow (Johnson et al., 2021). </a:t>
            </a:r>
          </a:p>
          <a:p>
            <a:r>
              <a:rPr lang="en-US" dirty="0"/>
              <a:t>Air pollution also causes asthma and pneumonia. The immune system is also gets affected by air pollution in several ways (Johnson et al., 2021).. </a:t>
            </a:r>
          </a:p>
          <a:p>
            <a:endParaRPr lang="en-US" dirty="0"/>
          </a:p>
        </p:txBody>
      </p:sp>
    </p:spTree>
    <p:extLst>
      <p:ext uri="{BB962C8B-B14F-4D97-AF65-F5344CB8AC3E}">
        <p14:creationId xmlns:p14="http://schemas.microsoft.com/office/powerpoint/2010/main" val="3799935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D6950-15B6-103A-9C07-A49B26D19189}"/>
              </a:ext>
            </a:extLst>
          </p:cNvPr>
          <p:cNvSpPr>
            <a:spLocks noGrp="1"/>
          </p:cNvSpPr>
          <p:nvPr>
            <p:ph type="title"/>
          </p:nvPr>
        </p:nvSpPr>
        <p:spPr/>
        <p:txBody>
          <a:bodyPr/>
          <a:lstStyle/>
          <a:p>
            <a:r>
              <a:rPr lang="en-US" dirty="0"/>
              <a:t>Effects of air pollution on children.</a:t>
            </a:r>
          </a:p>
        </p:txBody>
      </p:sp>
      <p:sp>
        <p:nvSpPr>
          <p:cNvPr id="3" name="Content Placeholder 2">
            <a:extLst>
              <a:ext uri="{FF2B5EF4-FFF2-40B4-BE49-F238E27FC236}">
                <a16:creationId xmlns:a16="http://schemas.microsoft.com/office/drawing/2014/main" id="{ECA6E45F-EE6B-2571-16E6-9709DC1B531C}"/>
              </a:ext>
            </a:extLst>
          </p:cNvPr>
          <p:cNvSpPr>
            <a:spLocks noGrp="1"/>
          </p:cNvSpPr>
          <p:nvPr>
            <p:ph idx="1"/>
          </p:nvPr>
        </p:nvSpPr>
        <p:spPr/>
        <p:txBody>
          <a:bodyPr/>
          <a:lstStyle/>
          <a:p>
            <a:r>
              <a:rPr lang="en-US" b="1" dirty="0"/>
              <a:t>Low birth weight</a:t>
            </a:r>
            <a:r>
              <a:rPr lang="en-US" dirty="0"/>
              <a:t> is also an outcome of air pollution. Birth is an essential measure of consequential health problems (</a:t>
            </a:r>
            <a:r>
              <a:rPr lang="en-US" dirty="0" err="1"/>
              <a:t>Veras</a:t>
            </a:r>
            <a:r>
              <a:rPr lang="en-US" dirty="0"/>
              <a:t> et al., 2022). </a:t>
            </a:r>
          </a:p>
          <a:p>
            <a:r>
              <a:rPr lang="en-US" dirty="0"/>
              <a:t>Maternal subjection to air pollution affects the development of the fetus (</a:t>
            </a:r>
            <a:r>
              <a:rPr lang="en-US" dirty="0" err="1"/>
              <a:t>Veras</a:t>
            </a:r>
            <a:r>
              <a:rPr lang="en-US" dirty="0"/>
              <a:t> et al., 2022). </a:t>
            </a:r>
          </a:p>
        </p:txBody>
      </p:sp>
    </p:spTree>
    <p:extLst>
      <p:ext uri="{BB962C8B-B14F-4D97-AF65-F5344CB8AC3E}">
        <p14:creationId xmlns:p14="http://schemas.microsoft.com/office/powerpoint/2010/main" val="3083722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2BCF1-36A4-C9B2-49CA-F20323D9BDCC}"/>
              </a:ext>
            </a:extLst>
          </p:cNvPr>
          <p:cNvSpPr>
            <a:spLocks noGrp="1"/>
          </p:cNvSpPr>
          <p:nvPr>
            <p:ph type="title"/>
          </p:nvPr>
        </p:nvSpPr>
        <p:spPr/>
        <p:txBody>
          <a:bodyPr/>
          <a:lstStyle/>
          <a:p>
            <a:r>
              <a:rPr lang="en-US" dirty="0"/>
              <a:t>Disease transmission</a:t>
            </a:r>
          </a:p>
        </p:txBody>
      </p:sp>
      <p:pic>
        <p:nvPicPr>
          <p:cNvPr id="4" name="Content Placeholder 3">
            <a:extLst>
              <a:ext uri="{FF2B5EF4-FFF2-40B4-BE49-F238E27FC236}">
                <a16:creationId xmlns:a16="http://schemas.microsoft.com/office/drawing/2014/main" id="{412091AA-D7D2-C760-58E8-73F1018F6CAB}"/>
              </a:ext>
            </a:extLst>
          </p:cNvPr>
          <p:cNvPicPr>
            <a:picLocks noGrp="1" noChangeAspect="1"/>
          </p:cNvPicPr>
          <p:nvPr>
            <p:ph idx="1"/>
          </p:nvPr>
        </p:nvPicPr>
        <p:blipFill>
          <a:blip r:embed="rId2"/>
          <a:stretch>
            <a:fillRect/>
          </a:stretch>
        </p:blipFill>
        <p:spPr>
          <a:xfrm>
            <a:off x="1350499" y="1825625"/>
            <a:ext cx="7357404" cy="4667250"/>
          </a:xfrm>
          <a:prstGeom prst="rect">
            <a:avLst/>
          </a:prstGeom>
        </p:spPr>
      </p:pic>
    </p:spTree>
    <p:extLst>
      <p:ext uri="{BB962C8B-B14F-4D97-AF65-F5344CB8AC3E}">
        <p14:creationId xmlns:p14="http://schemas.microsoft.com/office/powerpoint/2010/main" val="926766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E1F9C-A205-DF38-755E-CAF4E4FB9772}"/>
              </a:ext>
            </a:extLst>
          </p:cNvPr>
          <p:cNvSpPr>
            <a:spLocks noGrp="1"/>
          </p:cNvSpPr>
          <p:nvPr>
            <p:ph type="title"/>
          </p:nvPr>
        </p:nvSpPr>
        <p:spPr>
          <a:xfrm>
            <a:off x="646111" y="452718"/>
            <a:ext cx="9404723" cy="1600200"/>
          </a:xfrm>
        </p:spPr>
        <p:txBody>
          <a:bodyPr>
            <a:normAutofit fontScale="90000"/>
          </a:bodyPr>
          <a:lstStyle/>
          <a:p>
            <a:r>
              <a:rPr lang="en-US" b="1" dirty="0"/>
              <a:t>Health and safety promotion </a:t>
            </a:r>
            <a:br>
              <a:rPr lang="en-US" dirty="0"/>
            </a:br>
            <a:r>
              <a:rPr lang="en-US" sz="3300" dirty="0">
                <a:solidFill>
                  <a:srgbClr val="92D050"/>
                </a:solidFill>
              </a:rPr>
              <a:t>Lowering the levels of exposure to household air pollution</a:t>
            </a:r>
          </a:p>
        </p:txBody>
      </p:sp>
      <p:sp>
        <p:nvSpPr>
          <p:cNvPr id="3" name="Content Placeholder 2">
            <a:extLst>
              <a:ext uri="{FF2B5EF4-FFF2-40B4-BE49-F238E27FC236}">
                <a16:creationId xmlns:a16="http://schemas.microsoft.com/office/drawing/2014/main" id="{D8A43B1B-799B-4602-7803-EE5BE58CAC25}"/>
              </a:ext>
            </a:extLst>
          </p:cNvPr>
          <p:cNvSpPr>
            <a:spLocks noGrp="1"/>
          </p:cNvSpPr>
          <p:nvPr>
            <p:ph idx="1"/>
          </p:nvPr>
        </p:nvSpPr>
        <p:spPr/>
        <p:txBody>
          <a:bodyPr>
            <a:normAutofit/>
          </a:bodyPr>
          <a:lstStyle/>
          <a:p>
            <a:r>
              <a:rPr lang="en-US" dirty="0"/>
              <a:t>This involves using clean fuels, improving the ventilations at home, and making use of effective cookstoves as required (</a:t>
            </a:r>
            <a:r>
              <a:rPr lang="en-US" dirty="0" err="1"/>
              <a:t>Carlsten</a:t>
            </a:r>
            <a:r>
              <a:rPr lang="en-US" dirty="0"/>
              <a:t> et al., 2020). While at home, cleaner fuels that include biogas, electricity or solar cookers, and liquid petroleum can be used instead of biomass fuels that include wool and animal dung. </a:t>
            </a:r>
          </a:p>
          <a:p>
            <a:r>
              <a:rPr lang="en-US" dirty="0"/>
              <a:t>Cooking areas and that places that have lighted mosquito coils should be well-ventilated. Cross ventilation can be adopted by ensuring doors and windows are closed, and also making use of chimneys (</a:t>
            </a:r>
            <a:r>
              <a:rPr lang="en-US" dirty="0" err="1"/>
              <a:t>Carlsten</a:t>
            </a:r>
            <a:r>
              <a:rPr lang="en-US" dirty="0"/>
              <a:t> et al., 2020). </a:t>
            </a:r>
          </a:p>
          <a:p>
            <a:r>
              <a:rPr lang="en-US" dirty="0"/>
              <a:t>Traditional cookstoves that are created using mud or stones should be replaced with efficient cookstoves created by engineering designs or by using a fan to enhance ignition (</a:t>
            </a:r>
            <a:r>
              <a:rPr lang="en-US" dirty="0" err="1"/>
              <a:t>Carlsten</a:t>
            </a:r>
            <a:r>
              <a:rPr lang="en-US" dirty="0"/>
              <a:t> et al., 2020). </a:t>
            </a:r>
          </a:p>
        </p:txBody>
      </p:sp>
    </p:spTree>
    <p:extLst>
      <p:ext uri="{BB962C8B-B14F-4D97-AF65-F5344CB8AC3E}">
        <p14:creationId xmlns:p14="http://schemas.microsoft.com/office/powerpoint/2010/main" val="2474771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68</TotalTime>
  <Words>1514</Words>
  <Application>Microsoft Office PowerPoint</Application>
  <PresentationFormat>Widescreen</PresentationFormat>
  <Paragraphs>82</Paragraphs>
  <Slides>13</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Century Gothic</vt:lpstr>
      <vt:lpstr>Wingdings 3</vt:lpstr>
      <vt:lpstr>Ion</vt:lpstr>
      <vt:lpstr>Environmental Factor and Health Promotion</vt:lpstr>
      <vt:lpstr>Introduction</vt:lpstr>
      <vt:lpstr> Environmental health factor Air pollution </vt:lpstr>
      <vt:lpstr>Environmental health factor</vt:lpstr>
      <vt:lpstr>Factors for higher risks of air pollution for fetuses, newborns, and young children. </vt:lpstr>
      <vt:lpstr>Effects of air pollution on children.  </vt:lpstr>
      <vt:lpstr>Effects of air pollution on children.</vt:lpstr>
      <vt:lpstr>Disease transmission</vt:lpstr>
      <vt:lpstr>Health and safety promotion  Lowering the levels of exposure to household air pollution</vt:lpstr>
      <vt:lpstr>Health and safety promotion  Staying informed and disseminating knowledge</vt:lpstr>
      <vt:lpstr>Health and safety promotion Use travel routes that lessen road air pollution exposure. </vt:lpstr>
      <vt:lpstr>Community Resources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Beatrice Juma</dc:creator>
  <cp:lastModifiedBy>Beatrice Juma</cp:lastModifiedBy>
  <cp:revision>3</cp:revision>
  <dcterms:created xsi:type="dcterms:W3CDTF">2023-01-19T09:00:46Z</dcterms:created>
  <dcterms:modified xsi:type="dcterms:W3CDTF">2023-01-19T10:08:53Z</dcterms:modified>
</cp:coreProperties>
</file>