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7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805C"/>
    <a:srgbClr val="D99C21"/>
    <a:srgbClr val="585858"/>
    <a:srgbClr val="737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8" autoAdjust="0"/>
    <p:restoredTop sz="86422" autoAdjust="0"/>
  </p:normalViewPr>
  <p:slideViewPr>
    <p:cSldViewPr>
      <p:cViewPr varScale="1">
        <p:scale>
          <a:sx n="75" d="100"/>
          <a:sy n="75" d="100"/>
        </p:scale>
        <p:origin x="1272" y="54"/>
      </p:cViewPr>
      <p:guideLst>
        <p:guide orient="horz" pos="912"/>
        <p:guide pos="2880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3F17C0-011D-4CCA-ABF6-2FEE4B2C1E12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89905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4AAC58CA-03D0-416A-A6E7-51DBA4EAA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67589B-A03D-40B2-A24A-E5111ED4C433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dirty="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EC1DD51-2A3A-4A07-8564-783390CBD7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12DF44C-8C8D-4AAB-BAA8-94C77F2F0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1478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4D505DB3-FFCC-4EBF-8B3A-3676AA568E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BAC5B3-6C26-4B5F-B461-BE5F218B55A6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dirty="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A3C87A1-6AE8-4176-B011-C00DD5C625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5CEEB68-525D-42E5-82FB-F70B674CF2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4005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1EB801F7-7C1D-4EF4-BB02-F69C003BE3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6269E8-D9FC-4E74-89C2-9EED156D2C66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dirty="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D46C9BFE-1AE5-4063-8674-EB41B127CE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22D3A207-7815-4C4F-BB2D-1F0C7B41B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310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3DD8F5D-D133-47E7-9956-63CE9C328C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142D87-2FDD-4088-A821-EC93E99C39EE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D3C7143D-17A2-42D1-B9C0-04306D7A47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76C70E4-7B44-419A-BED2-0D9350DE7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5380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4A12798-0BD2-4381-BB60-551621A871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A2C540-E256-4797-9380-45FB1BE6272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1941679-19DD-4BC3-873F-3AC247000A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95DADBC-BCBA-4AC5-BFB3-B5B5C5FA4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60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DD949C7-C29C-427E-B27D-2CC010CAA2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9B4F91E-13FD-4168-A91C-881081FC03A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659917A-7910-4C01-B2E1-3BD116C1AD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8BC0A66-F032-4B87-A8E2-542F6D1C2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1960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60E84E9E-2EC1-495B-8356-1DC361C81F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54D3980-16CF-416C-9486-A8ABBF1F557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644086B-01B3-4763-9577-74ED5DB31E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82EF3BE-EF71-46AF-B61A-BC5252EE4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4331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A241ACE-8B53-473E-8D0E-502EAE91DD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B97D7E8-5F9C-401B-A7BA-EA40A6445794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83D94DB8-859B-45ED-BDFF-E03277522B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5A64EEA8-7E42-4D13-B02B-9148514DD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7647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E8C9360-5EEE-4581-9CE3-8D04661636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29F713-0114-4B5F-AA9A-3DE26F52D97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854C500-1C8A-4C35-B3D5-AB23A0DF9B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2F18FC03-4D5E-4C37-8DF0-E9792F6D2C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911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EDCF8A4-2E64-4041-9D3E-EEE313B163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926293-9BE8-4D73-B67E-5534B931085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D8D38C6-FB43-4A85-BCC5-4B0402F01E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41B51DE-A725-4073-A81A-2845EDA7E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9576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C1EC331-2266-47F7-9E7F-D4A796B6C5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513259-F3FB-4969-9453-AB93FD73AC31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dirty="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B9C4DDF-1A53-4795-B705-C75DEEA501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279BD28-62C0-4B3C-BD27-CF93C4FC3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7246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4165538A-BC09-4DB6-A551-070B1E2DC8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78E0A9B-9246-40F2-A622-C6FB78E97A64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dirty="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079AB4D-5DAD-4410-BF41-8EB719434E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58DD2DA-ECA6-4404-BE85-5F9716B5D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4228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3810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685"/>
              </a:buClr>
              <a:defRPr/>
            </a:lvl1pPr>
            <a:lvl2pPr>
              <a:buClr>
                <a:srgbClr val="009685"/>
              </a:buClr>
              <a:defRPr/>
            </a:lvl2pPr>
            <a:lvl3pPr>
              <a:buClr>
                <a:srgbClr val="009685"/>
              </a:buClr>
              <a:defRPr/>
            </a:lvl3pPr>
            <a:lvl4pPr>
              <a:buClr>
                <a:srgbClr val="009685"/>
              </a:buClr>
              <a:defRPr/>
            </a:lvl4pPr>
            <a:lvl5pPr>
              <a:buClr>
                <a:srgbClr val="009685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55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/>
        </p:nvPicPr>
        <p:blipFill>
          <a:blip r:embed="rId18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20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/>
        </p:nvPicPr>
        <p:blipFill>
          <a:blip r:embed="rId20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684" r:id="rId5"/>
    <p:sldLayoutId id="2147483692" r:id="rId6"/>
    <p:sldLayoutId id="2147483678" r:id="rId7"/>
    <p:sldLayoutId id="2147483679" r:id="rId8"/>
    <p:sldLayoutId id="2147483680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7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6" r="3166"/>
          <a:stretch>
            <a:fillRect/>
          </a:stretch>
        </p:blipFill>
        <p:spPr/>
      </p:pic>
      <p:sp>
        <p:nvSpPr>
          <p:cNvPr id="3074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Week 5 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Urgent Care Problems</a:t>
            </a:r>
          </a:p>
        </p:txBody>
      </p:sp>
      <p:sp>
        <p:nvSpPr>
          <p:cNvPr id="3073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Week 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778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ADCFF88E-9824-4541-B5DD-B0AE0284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Toxic Exposures (continued)</a:t>
            </a:r>
            <a:endParaRPr lang="en-US" altLang="en-US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5EF3D354-108C-40A5-BFAF-B88B4A64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Arthropod Bites and Stings</a:t>
            </a:r>
          </a:p>
          <a:p>
            <a:pPr lvl="1"/>
            <a:r>
              <a:rPr lang="en-US" altLang="en-US" dirty="0"/>
              <a:t>Effects of venoms produced by some insects and arthropods</a:t>
            </a:r>
          </a:p>
          <a:p>
            <a:pPr lvl="1"/>
            <a:r>
              <a:rPr lang="en-US" altLang="en-US" dirty="0" err="1"/>
              <a:t>Vesicating</a:t>
            </a:r>
            <a:r>
              <a:rPr lang="en-US" altLang="en-US" dirty="0"/>
              <a:t> toxins</a:t>
            </a:r>
          </a:p>
          <a:p>
            <a:pPr lvl="1"/>
            <a:r>
              <a:rPr lang="en-US" altLang="en-US" dirty="0"/>
              <a:t>Neurotoxins</a:t>
            </a:r>
          </a:p>
          <a:p>
            <a:pPr lvl="1"/>
            <a:r>
              <a:rPr lang="en-US" altLang="en-US" dirty="0" err="1"/>
              <a:t>Cytoxic</a:t>
            </a:r>
            <a:r>
              <a:rPr lang="en-US" altLang="en-US" dirty="0"/>
              <a:t> and hemolytic toxins</a:t>
            </a:r>
          </a:p>
          <a:p>
            <a:pPr lvl="1"/>
            <a:r>
              <a:rPr lang="en-US" altLang="en-US" dirty="0"/>
              <a:t>Hemorrhagic toxins</a:t>
            </a:r>
          </a:p>
        </p:txBody>
      </p:sp>
    </p:spTree>
    <p:extLst>
      <p:ext uri="{BB962C8B-B14F-4D97-AF65-F5344CB8AC3E}">
        <p14:creationId xmlns:p14="http://schemas.microsoft.com/office/powerpoint/2010/main" val="308469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20E0B02A-367E-45C1-AD8C-36CB03251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Environmental Exposures</a:t>
            </a:r>
            <a:endParaRPr lang="en-US" altLang="en-US" dirty="0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EFFCBE3C-A809-F34A-A43B-DEEC48061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Heat-Related Illnesses</a:t>
            </a:r>
          </a:p>
          <a:p>
            <a:pPr lvl="1"/>
            <a:r>
              <a:rPr lang="en-US" altLang="en-US" dirty="0"/>
              <a:t>Heat rash</a:t>
            </a:r>
          </a:p>
          <a:p>
            <a:pPr lvl="1"/>
            <a:r>
              <a:rPr lang="en-US" altLang="en-US" dirty="0"/>
              <a:t>Heat cramps</a:t>
            </a:r>
          </a:p>
          <a:p>
            <a:pPr lvl="1"/>
            <a:r>
              <a:rPr lang="en-US" altLang="en-US" dirty="0"/>
              <a:t>Heat syncope</a:t>
            </a:r>
          </a:p>
          <a:p>
            <a:pPr lvl="1"/>
            <a:r>
              <a:rPr lang="en-US" altLang="en-US" dirty="0"/>
              <a:t>Heat exhaustion</a:t>
            </a:r>
          </a:p>
          <a:p>
            <a:pPr lvl="1"/>
            <a:r>
              <a:rPr lang="en-US" altLang="en-US" dirty="0"/>
              <a:t>Heat stroke</a:t>
            </a:r>
          </a:p>
          <a:p>
            <a:pPr lvl="1"/>
            <a:r>
              <a:rPr lang="en-US" altLang="en-US" dirty="0"/>
              <a:t>Heat loss: dependent on radiation, convection, conduction, and evaporation</a:t>
            </a:r>
          </a:p>
        </p:txBody>
      </p:sp>
    </p:spTree>
    <p:extLst>
      <p:ext uri="{BB962C8B-B14F-4D97-AF65-F5344CB8AC3E}">
        <p14:creationId xmlns:p14="http://schemas.microsoft.com/office/powerpoint/2010/main" val="2976789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B1836C36-DDDF-4739-88D0-7A538D58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Environmental Exposures (continued_1)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7C70A0C7-C297-47CB-9E82-9097FB1AA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Hypothermia</a:t>
            </a:r>
          </a:p>
          <a:p>
            <a:pPr lvl="1"/>
            <a:r>
              <a:rPr lang="en-US" altLang="en-US" dirty="0"/>
              <a:t>Core temperature</a:t>
            </a:r>
          </a:p>
          <a:p>
            <a:pPr lvl="2"/>
            <a:r>
              <a:rPr lang="en-US" altLang="en-US" dirty="0"/>
              <a:t>32 to 35 </a:t>
            </a:r>
            <a:r>
              <a:rPr lang="en-US" dirty="0"/>
              <a:t>degrees Centigrade</a:t>
            </a:r>
            <a:r>
              <a:rPr lang="en-US" altLang="en-US" dirty="0"/>
              <a:t>: mild hypothermia</a:t>
            </a:r>
          </a:p>
          <a:p>
            <a:pPr lvl="2"/>
            <a:r>
              <a:rPr lang="en-US" altLang="en-US" dirty="0"/>
              <a:t>28 to 32 </a:t>
            </a:r>
            <a:r>
              <a:rPr lang="en-US" dirty="0"/>
              <a:t>degrees Centigrade</a:t>
            </a:r>
            <a:r>
              <a:rPr lang="en-US" altLang="en-US" dirty="0"/>
              <a:t>: moderate hypothermia</a:t>
            </a:r>
          </a:p>
          <a:p>
            <a:pPr lvl="2"/>
            <a:r>
              <a:rPr lang="en-US" altLang="en-US" dirty="0"/>
              <a:t>&lt;28 </a:t>
            </a:r>
            <a:r>
              <a:rPr lang="en-US" dirty="0"/>
              <a:t>degrees Centigrade</a:t>
            </a:r>
            <a:r>
              <a:rPr lang="en-US" altLang="en-US" dirty="0"/>
              <a:t>: severe hypothermia</a:t>
            </a:r>
          </a:p>
          <a:p>
            <a:pPr lvl="1"/>
            <a:r>
              <a:rPr lang="en-US" altLang="en-US" dirty="0"/>
              <a:t>Medical emergency that can threaten life and limb</a:t>
            </a:r>
          </a:p>
        </p:txBody>
      </p:sp>
    </p:spTree>
    <p:extLst>
      <p:ext uri="{BB962C8B-B14F-4D97-AF65-F5344CB8AC3E}">
        <p14:creationId xmlns:p14="http://schemas.microsoft.com/office/powerpoint/2010/main" val="855833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4942E910-21C1-41C4-B104-FF5EA90F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Environmental Exposures (continued_2)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A741EB6C-753C-45E6-A214-FDE27B4BA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5129251"/>
          </a:xfrm>
        </p:spPr>
        <p:txBody>
          <a:bodyPr/>
          <a:lstStyle/>
          <a:p>
            <a:r>
              <a:rPr lang="en-US" altLang="en-US" dirty="0"/>
              <a:t>Frostbite</a:t>
            </a:r>
          </a:p>
          <a:p>
            <a:pPr lvl="1"/>
            <a:r>
              <a:rPr lang="en-US" altLang="en-US" dirty="0"/>
              <a:t>Freezing of an exposed area, usually the ears, cheeks, nose, fingers, or toes </a:t>
            </a:r>
          </a:p>
          <a:p>
            <a:pPr lvl="1"/>
            <a:r>
              <a:rPr lang="en-US" altLang="en-US" dirty="0"/>
              <a:t>Ambient humidity, wind exposure, inadequate cold weather clothing, and pre-existing medical conditions such as atherosclerosis, diabetes mellitus, and previous cold-related injuries predispose individuals to frostbite</a:t>
            </a:r>
          </a:p>
          <a:p>
            <a:pPr lvl="1"/>
            <a:r>
              <a:rPr lang="en-US" altLang="en-US" dirty="0"/>
              <a:t>Four degrees of injury: first, second, third, and fourth degree</a:t>
            </a:r>
          </a:p>
        </p:txBody>
      </p:sp>
    </p:spTree>
    <p:extLst>
      <p:ext uri="{BB962C8B-B14F-4D97-AF65-F5344CB8AC3E}">
        <p14:creationId xmlns:p14="http://schemas.microsoft.com/office/powerpoint/2010/main" val="2175227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02CC855-2267-4EEA-98CC-A0C5D5CF7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Common Urgent Care Complaints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8586F98B-25A7-4A11-B1BB-9ED35A6DB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Pulmonary Complaints</a:t>
            </a:r>
          </a:p>
          <a:p>
            <a:pPr lvl="1"/>
            <a:r>
              <a:rPr lang="en-US" altLang="en-US" dirty="0"/>
              <a:t>Influenza, Upper Respiratory Infection (U R I), Bronchitis, Cough</a:t>
            </a:r>
          </a:p>
          <a:p>
            <a:r>
              <a:rPr lang="en-US" altLang="en-US" dirty="0"/>
              <a:t>Eye/Ear/Nose/Throat (E </a:t>
            </a:r>
            <a:r>
              <a:rPr lang="en-US" altLang="en-US" dirty="0" err="1"/>
              <a:t>E</a:t>
            </a:r>
            <a:r>
              <a:rPr lang="en-US" altLang="en-US" dirty="0"/>
              <a:t> N T) Complaints</a:t>
            </a:r>
          </a:p>
          <a:p>
            <a:pPr lvl="1"/>
            <a:r>
              <a:rPr lang="en-US" altLang="en-US" dirty="0"/>
              <a:t>Conjunctivitis, Pharyngitis/Strep Throat, Ear Pain, Rhinitis, Sinusitis/</a:t>
            </a:r>
            <a:r>
              <a:rPr lang="en-US" altLang="en-US" dirty="0" err="1"/>
              <a:t>Rhinosinusitis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513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D11FD66-AD07-440F-969C-505AB2A6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56" y="-14760"/>
            <a:ext cx="8235244" cy="1089529"/>
          </a:xfrm>
        </p:spPr>
        <p:txBody>
          <a:bodyPr/>
          <a:lstStyle/>
          <a:p>
            <a:r>
              <a:rPr lang="en-US" altLang="en-US" dirty="0"/>
              <a:t>Common Urgent Care Complaints (continued_1)</a:t>
            </a:r>
          </a:p>
        </p:txBody>
      </p:sp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3EED850B-2603-3D4B-ACA3-EEB60CDB9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672051"/>
          </a:xfrm>
        </p:spPr>
        <p:txBody>
          <a:bodyPr/>
          <a:lstStyle/>
          <a:p>
            <a:r>
              <a:rPr lang="en-US" altLang="en-US" dirty="0"/>
              <a:t>Musculoskeletal Complaints</a:t>
            </a:r>
          </a:p>
          <a:p>
            <a:pPr lvl="1"/>
            <a:r>
              <a:rPr lang="en-US" altLang="en-US" dirty="0"/>
              <a:t>Musculoskeletal pain</a:t>
            </a:r>
          </a:p>
          <a:p>
            <a:pPr lvl="1"/>
            <a:r>
              <a:rPr lang="en-US" altLang="en-US" dirty="0"/>
              <a:t>Fractures</a:t>
            </a:r>
          </a:p>
          <a:p>
            <a:pPr lvl="2"/>
            <a:r>
              <a:rPr lang="en-US" altLang="en-US" dirty="0"/>
              <a:t>Traumatic or pathological causes</a:t>
            </a:r>
          </a:p>
          <a:p>
            <a:pPr lvl="2"/>
            <a:r>
              <a:rPr lang="en-US" altLang="en-US" dirty="0"/>
              <a:t>Shoulder</a:t>
            </a:r>
          </a:p>
          <a:p>
            <a:pPr lvl="2"/>
            <a:r>
              <a:rPr lang="en-US" altLang="en-US" dirty="0"/>
              <a:t>Proximal femoral fracture</a:t>
            </a:r>
          </a:p>
          <a:p>
            <a:pPr lvl="2"/>
            <a:r>
              <a:rPr lang="en-US" altLang="en-US" dirty="0"/>
              <a:t>Knee</a:t>
            </a:r>
          </a:p>
          <a:p>
            <a:pPr lvl="2"/>
            <a:r>
              <a:rPr lang="en-US" altLang="en-US" dirty="0"/>
              <a:t>Ankle</a:t>
            </a:r>
          </a:p>
          <a:p>
            <a:pPr lvl="2"/>
            <a:r>
              <a:rPr lang="en-US" altLang="en-US" dirty="0"/>
              <a:t>Stress fractures</a:t>
            </a:r>
          </a:p>
        </p:txBody>
      </p:sp>
    </p:spTree>
    <p:extLst>
      <p:ext uri="{BB962C8B-B14F-4D97-AF65-F5344CB8AC3E}">
        <p14:creationId xmlns:p14="http://schemas.microsoft.com/office/powerpoint/2010/main" val="1292170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502F365-CB73-4245-B508-59DF966EC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56" y="-14760"/>
            <a:ext cx="8235244" cy="1089529"/>
          </a:xfrm>
        </p:spPr>
        <p:txBody>
          <a:bodyPr/>
          <a:lstStyle/>
          <a:p>
            <a:r>
              <a:rPr lang="en-US" altLang="en-US" dirty="0"/>
              <a:t>Common Urgent Care Complaints (continued_2)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6B255609-DDFC-C741-B122-56CFD5BCF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443451"/>
          </a:xfrm>
        </p:spPr>
        <p:txBody>
          <a:bodyPr/>
          <a:lstStyle/>
          <a:p>
            <a:r>
              <a:rPr lang="en-US" altLang="en-US" dirty="0"/>
              <a:t>Neurological/Psychological Complaints</a:t>
            </a:r>
          </a:p>
          <a:p>
            <a:pPr lvl="1"/>
            <a:r>
              <a:rPr lang="en-US" altLang="en-US" dirty="0"/>
              <a:t>Headache</a:t>
            </a:r>
          </a:p>
          <a:p>
            <a:pPr lvl="1"/>
            <a:r>
              <a:rPr lang="en-US" altLang="en-US" dirty="0"/>
              <a:t>Anxiety</a:t>
            </a:r>
          </a:p>
          <a:p>
            <a:pPr lvl="1"/>
            <a:r>
              <a:rPr lang="en-US" altLang="en-US" dirty="0"/>
              <a:t>Depression</a:t>
            </a:r>
          </a:p>
          <a:p>
            <a:r>
              <a:rPr lang="en-US" altLang="en-US" dirty="0"/>
              <a:t>Gastrointestinal Complaints</a:t>
            </a:r>
          </a:p>
          <a:p>
            <a:pPr lvl="1"/>
            <a:r>
              <a:rPr lang="en-US" altLang="en-US" dirty="0"/>
              <a:t>Diarrhea</a:t>
            </a:r>
          </a:p>
          <a:p>
            <a:pPr lvl="1"/>
            <a:r>
              <a:rPr lang="en-US" altLang="en-US" dirty="0"/>
              <a:t>Constipation</a:t>
            </a:r>
          </a:p>
          <a:p>
            <a:pPr lvl="1"/>
            <a:r>
              <a:rPr lang="en-US" altLang="en-US" dirty="0"/>
              <a:t>Heartburn</a:t>
            </a:r>
          </a:p>
        </p:txBody>
      </p:sp>
    </p:spTree>
    <p:extLst>
      <p:ext uri="{BB962C8B-B14F-4D97-AF65-F5344CB8AC3E}">
        <p14:creationId xmlns:p14="http://schemas.microsoft.com/office/powerpoint/2010/main" val="161519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BE2FEE7-97DC-42C7-A11C-2A805026E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356" y="-14760"/>
            <a:ext cx="8235244" cy="1089529"/>
          </a:xfrm>
        </p:spPr>
        <p:txBody>
          <a:bodyPr/>
          <a:lstStyle/>
          <a:p>
            <a:r>
              <a:rPr lang="en-US" altLang="en-US" dirty="0"/>
              <a:t>Common Urgent Care Complaints (continued_3)</a:t>
            </a:r>
          </a:p>
        </p:txBody>
      </p:sp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CBCBC0C8-6816-6C45-8709-13E8BC423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900651"/>
          </a:xfrm>
        </p:spPr>
        <p:txBody>
          <a:bodyPr/>
          <a:lstStyle/>
          <a:p>
            <a:r>
              <a:rPr lang="en-US" altLang="en-US" dirty="0"/>
              <a:t>Dermatology Complaints and Wound Care</a:t>
            </a:r>
          </a:p>
          <a:p>
            <a:pPr lvl="1"/>
            <a:r>
              <a:rPr lang="en-US" altLang="en-US" dirty="0"/>
              <a:t>Dermatology</a:t>
            </a:r>
          </a:p>
          <a:p>
            <a:pPr lvl="1"/>
            <a:r>
              <a:rPr lang="en-US" altLang="en-US" dirty="0"/>
              <a:t>Wound Care</a:t>
            </a:r>
          </a:p>
          <a:p>
            <a:r>
              <a:rPr lang="en-US" altLang="en-US" dirty="0"/>
              <a:t>Cardiovascular Complaints</a:t>
            </a:r>
          </a:p>
          <a:p>
            <a:pPr lvl="1"/>
            <a:r>
              <a:rPr lang="en-US" altLang="en-US" dirty="0"/>
              <a:t>Chest Pain</a:t>
            </a:r>
          </a:p>
          <a:p>
            <a:pPr lvl="1"/>
            <a:r>
              <a:rPr lang="en-US" altLang="en-US" dirty="0"/>
              <a:t>Hypertension</a:t>
            </a:r>
          </a:p>
          <a:p>
            <a:r>
              <a:rPr lang="en-US" altLang="en-US" dirty="0"/>
              <a:t>Genitourinary Complaints</a:t>
            </a:r>
          </a:p>
          <a:p>
            <a:pPr lvl="1"/>
            <a:r>
              <a:rPr lang="en-US" altLang="en-US" dirty="0"/>
              <a:t>Urinary Tract Infection (U T I)</a:t>
            </a:r>
          </a:p>
        </p:txBody>
      </p:sp>
    </p:spTree>
    <p:extLst>
      <p:ext uri="{BB962C8B-B14F-4D97-AF65-F5344CB8AC3E}">
        <p14:creationId xmlns:p14="http://schemas.microsoft.com/office/powerpoint/2010/main" val="3255630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1968EA9-446D-4B66-9DA4-1302D4F6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Injuries</a:t>
            </a:r>
            <a:endParaRPr lang="en-US" altLang="en-US" dirty="0"/>
          </a:p>
        </p:txBody>
      </p:sp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FD7B77A3-8001-9042-9D76-9B11CFF3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900651"/>
          </a:xfrm>
        </p:spPr>
        <p:txBody>
          <a:bodyPr/>
          <a:lstStyle/>
          <a:p>
            <a:r>
              <a:rPr lang="en-US" altLang="en-US" dirty="0"/>
              <a:t>Wounds and Lacerations</a:t>
            </a:r>
          </a:p>
          <a:p>
            <a:pPr lvl="1"/>
            <a:r>
              <a:rPr lang="en-US" altLang="en-US" dirty="0"/>
              <a:t>Disruption of the continuity of the skin commonly related to trauma</a:t>
            </a:r>
          </a:p>
          <a:p>
            <a:pPr lvl="1"/>
            <a:r>
              <a:rPr lang="en-US" altLang="en-US" dirty="0"/>
              <a:t>Injury phase, inflammatory phase, epithelialization phase, remodeling phase</a:t>
            </a:r>
          </a:p>
          <a:p>
            <a:r>
              <a:rPr lang="en-US" altLang="en-US" dirty="0"/>
              <a:t>Animal and Human Bites</a:t>
            </a:r>
          </a:p>
          <a:p>
            <a:r>
              <a:rPr lang="en-US" altLang="en-US" dirty="0"/>
              <a:t>Burns</a:t>
            </a:r>
          </a:p>
          <a:p>
            <a:pPr lvl="1"/>
            <a:r>
              <a:rPr lang="en-US" altLang="en-US" dirty="0"/>
              <a:t>Superficial burns, superficial partial-thickness burns, deep partial-thickness burns, full-thickness burns</a:t>
            </a:r>
          </a:p>
        </p:txBody>
      </p:sp>
    </p:spTree>
    <p:extLst>
      <p:ext uri="{BB962C8B-B14F-4D97-AF65-F5344CB8AC3E}">
        <p14:creationId xmlns:p14="http://schemas.microsoft.com/office/powerpoint/2010/main" val="226911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4C94625-E222-409D-A124-2BDD92FF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Common Injuries (continued_1)</a:t>
            </a:r>
          </a:p>
        </p:txBody>
      </p:sp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id="{48E87993-DCD6-1E4F-8664-9B4177E62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Head Trauma</a:t>
            </a:r>
          </a:p>
          <a:p>
            <a:pPr lvl="1"/>
            <a:r>
              <a:rPr lang="en-US"/>
              <a:t>Glasgow Coma Scale (G C S)</a:t>
            </a:r>
          </a:p>
          <a:p>
            <a:pPr lvl="2"/>
            <a:r>
              <a:rPr lang="en-US"/>
              <a:t>Assesses three areas: eye opening, motor response, verbal response</a:t>
            </a:r>
          </a:p>
          <a:p>
            <a:r>
              <a:rPr lang="en-US"/>
              <a:t>Musculoskeletal Trauma</a:t>
            </a:r>
          </a:p>
          <a:p>
            <a:pPr lvl="1"/>
            <a:r>
              <a:rPr lang="en-US"/>
              <a:t>Strain, sprain, fracture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4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91ADFDA-3D73-4E41-860B-F74E85FFE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Common Injuries (continued_2)</a:t>
            </a:r>
          </a:p>
        </p:txBody>
      </p:sp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id="{B5BD45F7-3AFE-824C-9D1B-D58BCC540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5053051"/>
          </a:xfrm>
        </p:spPr>
        <p:txBody>
          <a:bodyPr/>
          <a:lstStyle/>
          <a:p>
            <a:r>
              <a:rPr lang="en-US" dirty="0"/>
              <a:t>Pneumothorax and </a:t>
            </a:r>
            <a:r>
              <a:rPr lang="en-US" dirty="0" err="1"/>
              <a:t>Hemothorax</a:t>
            </a:r>
            <a:endParaRPr lang="en-US" dirty="0"/>
          </a:p>
          <a:p>
            <a:pPr lvl="1"/>
            <a:r>
              <a:rPr lang="en-US" dirty="0"/>
              <a:t>Pneumothorax: abnormal presence of air in the potential space between the parietal and visceral pleura in the thorax </a:t>
            </a:r>
          </a:p>
          <a:p>
            <a:pPr lvl="1"/>
            <a:r>
              <a:rPr lang="en-US" dirty="0" err="1"/>
              <a:t>Hemothorax</a:t>
            </a:r>
            <a:r>
              <a:rPr lang="en-US" dirty="0"/>
              <a:t>: abnormal presence of blood in the same region </a:t>
            </a:r>
          </a:p>
          <a:p>
            <a:r>
              <a:rPr lang="en-US" dirty="0"/>
              <a:t>Foreign Body Obstructions</a:t>
            </a:r>
          </a:p>
          <a:p>
            <a:pPr lvl="1"/>
            <a:r>
              <a:rPr lang="en-US" dirty="0"/>
              <a:t>Ear, nose, throat, vaginal, and rectal F B obstructions</a:t>
            </a:r>
          </a:p>
        </p:txBody>
      </p:sp>
    </p:spTree>
    <p:extLst>
      <p:ext uri="{BB962C8B-B14F-4D97-AF65-F5344CB8AC3E}">
        <p14:creationId xmlns:p14="http://schemas.microsoft.com/office/powerpoint/2010/main" val="2234229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8547AE81-ED19-4ADE-A02B-C7680050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Toxic Exposures</a:t>
            </a:r>
            <a:endParaRPr lang="en-US" altLang="en-US" dirty="0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80DD64D-4766-41E2-929F-09ED0D916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Poisoning</a:t>
            </a:r>
          </a:p>
          <a:p>
            <a:pPr lvl="1"/>
            <a:r>
              <a:rPr lang="en-US" altLang="en-US"/>
              <a:t>Inhaled</a:t>
            </a:r>
          </a:p>
          <a:p>
            <a:pPr lvl="2"/>
            <a:r>
              <a:rPr lang="en-US" altLang="en-US"/>
              <a:t>Carboxyhemoglobin (C O H b)</a:t>
            </a:r>
          </a:p>
          <a:p>
            <a:pPr lvl="1"/>
            <a:r>
              <a:rPr lang="en-US" altLang="en-US"/>
              <a:t>Ingested</a:t>
            </a:r>
          </a:p>
          <a:p>
            <a:pPr lvl="1"/>
            <a:r>
              <a:rPr lang="en-US" altLang="en-US"/>
              <a:t>See Table 74.1 for signs and symptoms of various types of poisonings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7938143"/>
      </p:ext>
    </p:extLst>
  </p:cSld>
  <p:clrMapOvr>
    <a:masterClrMapping/>
  </p:clrMapOvr>
</p:sld>
</file>

<file path=ppt/theme/theme1.xml><?xml version="1.0" encoding="utf-8"?>
<a:theme xmlns:a="http://schemas.openxmlformats.org/drawingml/2006/main" name="FAD_Nursing_Template_Sampl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5818498DDA64E94240CA5F5B9CE4F" ma:contentTypeVersion="11" ma:contentTypeDescription="Create a new document." ma:contentTypeScope="" ma:versionID="2a42d1c9af3538351e98fa3a686baba8">
  <xsd:schema xmlns:xsd="http://www.w3.org/2001/XMLSchema" xmlns:xs="http://www.w3.org/2001/XMLSchema" xmlns:p="http://schemas.microsoft.com/office/2006/metadata/properties" xmlns:ns2="a08ba4af-5f72-4df4-8e00-3fdf87fce896" xmlns:ns3="bd49dd13-961e-4e0d-ac82-702e5c1314f5" targetNamespace="http://schemas.microsoft.com/office/2006/metadata/properties" ma:root="true" ma:fieldsID="e2397c2024dd65ef92baa614d3de58ea" ns2:_="" ns3:_="">
    <xsd:import namespace="a08ba4af-5f72-4df4-8e00-3fdf87fce896"/>
    <xsd:import namespace="bd49dd13-961e-4e0d-ac82-702e5c131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8ba4af-5f72-4df4-8e00-3fdf87fce8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fee3b7b-6b62-4043-810a-376dcb3d91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49dd13-961e-4e0d-ac82-702e5c1314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8fd5345-4e94-4177-89f2-5b98c17461b6}" ma:internalName="TaxCatchAll" ma:showField="CatchAllData" ma:web="bd49dd13-961e-4e0d-ac82-702e5c131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08ba4af-5f72-4df4-8e00-3fdf87fce896">
      <Terms xmlns="http://schemas.microsoft.com/office/infopath/2007/PartnerControls"/>
    </lcf76f155ced4ddcb4097134ff3c332f>
    <TaxCatchAll xmlns="bd49dd13-961e-4e0d-ac82-702e5c1314f5"/>
  </documentManagement>
</p:properties>
</file>

<file path=customXml/itemProps1.xml><?xml version="1.0" encoding="utf-8"?>
<ds:datastoreItem xmlns:ds="http://schemas.openxmlformats.org/officeDocument/2006/customXml" ds:itemID="{13E22E44-C7B8-4C8F-A159-45157CCA7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8ba4af-5f72-4df4-8e00-3fdf87fce896"/>
    <ds:schemaRef ds:uri="bd49dd13-961e-4e0d-ac82-702e5c1314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C939C3-7EE7-4FC7-818E-985D0213E860}">
  <ds:schemaRefs>
    <ds:schemaRef ds:uri="http://purl.org/dc/dcmitype/"/>
    <ds:schemaRef ds:uri="bd49dd13-961e-4e0d-ac82-702e5c1314f5"/>
    <ds:schemaRef ds:uri="http://purl.org/dc/elements/1.1/"/>
    <ds:schemaRef ds:uri="http://schemas.microsoft.com/office/2006/documentManagement/types"/>
    <ds:schemaRef ds:uri="a08ba4af-5f72-4df4-8e00-3fdf87fce896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235</TotalTime>
  <Words>473</Words>
  <Application>Microsoft Office PowerPoint</Application>
  <PresentationFormat>On-screen Show (4:3)</PresentationFormat>
  <Paragraphs>101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FAD_Nursing_Template_Sample</vt:lpstr>
      <vt:lpstr> Week 5 </vt:lpstr>
      <vt:lpstr>Common Urgent Care Complaints</vt:lpstr>
      <vt:lpstr>Common Urgent Care Complaints (continued_1)</vt:lpstr>
      <vt:lpstr>Common Urgent Care Complaints (continued_2)</vt:lpstr>
      <vt:lpstr>Common Urgent Care Complaints (continued_3)</vt:lpstr>
      <vt:lpstr>Common Injuries</vt:lpstr>
      <vt:lpstr>Common Injuries (continued_1)</vt:lpstr>
      <vt:lpstr>Common Injuries (continued_2)</vt:lpstr>
      <vt:lpstr>Toxic Exposures</vt:lpstr>
      <vt:lpstr>Toxic Exposures (continued)</vt:lpstr>
      <vt:lpstr>Environmental Exposures</vt:lpstr>
      <vt:lpstr>Environmental Exposures (continued_1)</vt:lpstr>
      <vt:lpstr>Environmental Exposures (continued_2)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14 Urgent Care Problems</dc:title>
  <dc:creator>Dunphy</dc:creator>
  <cp:lastModifiedBy>Tanji Moon</cp:lastModifiedBy>
  <cp:revision>93</cp:revision>
  <dcterms:created xsi:type="dcterms:W3CDTF">2019-01-11T11:27:26Z</dcterms:created>
  <dcterms:modified xsi:type="dcterms:W3CDTF">2023-06-21T19:39:59Z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0x010100DB25818498DDA64E94240CA5F5B9CE4F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