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8" autoAdjust="0"/>
    <p:restoredTop sz="94632" autoAdjust="0"/>
  </p:normalViewPr>
  <p:slideViewPr>
    <p:cSldViewPr snapToObjects="1" showGuides="1">
      <p:cViewPr>
        <p:scale>
          <a:sx n="40" d="100"/>
          <a:sy n="40" d="100"/>
        </p:scale>
        <p:origin x="279" y="-114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12/4/2024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12/4/2024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amepre.2022.05.014" TargetMode="External"/><Relationship Id="rId2" Type="http://schemas.openxmlformats.org/officeDocument/2006/relationships/hyperlink" Target="https://doi.org/10.1097/QAI.000000000000279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ho.int/news-room/fact-sheets/detail/depression" TargetMode="External"/><Relationship Id="rId5" Type="http://schemas.openxmlformats.org/officeDocument/2006/relationships/hyperlink" Target="https://doi.org/10.15585/mmwr.mm7224a1" TargetMode="External"/><Relationship Id="rId4" Type="http://schemas.openxmlformats.org/officeDocument/2006/relationships/hyperlink" Target="https://doi.org/10.1007/s12325-023-02622-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734" y="203537"/>
            <a:ext cx="27105157" cy="1015663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FACE-T0-FACE COGNITIVE BEHAVIORAL THERAPY FOR ADULTS WITH DEPRESSION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7732" y="1884485"/>
            <a:ext cx="21869400" cy="646331"/>
          </a:xfrm>
        </p:spPr>
        <p:txBody>
          <a:bodyPr/>
          <a:lstStyle/>
          <a:p>
            <a:r>
              <a:rPr lang="en-US" sz="3600" b="0" dirty="0">
                <a:latin typeface="Calibri" panose="020F0502020204030204" pitchFamily="34" charset="0"/>
                <a:cs typeface="Calibri" panose="020F0502020204030204" pitchFamily="34" charset="0"/>
              </a:rPr>
              <a:t>Chinyere E. </a:t>
            </a:r>
            <a:r>
              <a:rPr lang="en-US" sz="3600" b="0" dirty="0" err="1">
                <a:latin typeface="Calibri" panose="020F0502020204030204" pitchFamily="34" charset="0"/>
                <a:cs typeface="Calibri" panose="020F0502020204030204" pitchFamily="34" charset="0"/>
              </a:rPr>
              <a:t>Uzoukwu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3"/>
            <a:ext cx="6787524" cy="1144928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is among the most prevalent mental health disorders, affecting over 3.8% of the global population. However, less than 25% of the global population receives adequate or optimal care (World Health Organization, 2023).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18% of the American population has depression (Lee et al., 2023).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the disorder costs the country an excess of $330 billion (Greenberg et al., 2023), less than 50% of the adults diagnosed with depression in the U.S. receive adequate care (Goodwin et al., 2022).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Delayed treatment of depression increases the risk of disability, morbidity, and high cost of care.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demonstrates the utility of cognitive behavioral therapy (CBT) in reducing depressive symptoms and improving patients’ quality of life (Brown et al., 2021).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Aim: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integrate motivational interviewing techniques in current behavioral health practice to enhance long-term adherence to psychotropic medications among adult patients at the behavioral health clinic.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72065" y="15474648"/>
            <a:ext cx="6787524" cy="2585323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adults diagnosed with depression in a mental health clinic, does implementing nurse-led face-to-face cognitive behavioral therapy compared to the current practice impact PHQ-9 scores over 10 weeks?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4" y="3581400"/>
            <a:ext cx="6594285" cy="1307434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Translational Science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odel: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Knowledge-to-Action (KTA) model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mental and behavioral health clinic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Population: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40-50 new and existing patients with a confirmed diagnosis of depression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18-65 years and not currently receiving another psychological intervention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less than 18 years of age, no confirmed diagnosis of depression, individuals with other psychiatric disorders, comorbid psychiatric disorders, and cognitive impairments that could compromise participation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Face-to-face cognitive behavioral therapy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Formative Evaluation: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 audits done twice a week and weekly staff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Summative Evaluation: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PHQ-9 scores post-implementation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depressive symptoms</a:t>
            </a:r>
            <a:endParaRPr lang="en-US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 surveys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Source: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 Health Questionnaire (PHQ-9)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Analysis:</a:t>
            </a:r>
            <a:r>
              <a:rPr lang="en-US" sz="2400" b="1" i="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Wilcoxon signed-rank test or paired samples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ttest</a:t>
            </a:r>
            <a:endParaRPr lang="en-US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Timeframe: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Intervention implementation: 8 weeks; Total implementation: 10 weeks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774522" y="3686414"/>
            <a:ext cx="6581278" cy="4431983"/>
          </a:xfrm>
          <a:noFill/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implementation of face-to-face CBT may: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of patients’ outcomes, including reduction of depressive symptoms and improvement of their quality of life.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the adoption of strategies to sustain CBT as an evidence-based intervention for depression.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Motivate organization-wide training programs to prepare staff for consistent use of evidence-based interventions. 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FC43D-C451-BE4B-916B-7339DCD03C3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0695362" y="11125200"/>
            <a:ext cx="6631582" cy="6297108"/>
          </a:xfrm>
        </p:spPr>
        <p:txBody>
          <a:bodyPr/>
          <a:lstStyle/>
          <a:p>
            <a:pPr marL="457200" indent="-457200"/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Brown, L. K., Chernoff, M., Kennard, B. D., Emslie, G. J., Lypen, K., Buisson, S., Weinberg, A., Whiteley, L. B., Traite, S., Krotje, C., Harriff, L., Townley, E., Bunch, A., Purswani, M., Shaw, R., Spector, S. A., Agwu, A., Shapiro, D. E., &amp; IMPAACT 2002 team (2021). Site-randomized controlled trial of a combined cognitive behavioral therapy and a medication management algorithm for treatment of depression among youth living with hiv in the United States. </a:t>
            </a:r>
            <a:r>
              <a:rPr lang="en-US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Journal of acquired immune deficiency syndromes (1999)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88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(5), 497–505</a:t>
            </a:r>
            <a:r>
              <a:rPr lang="en-US" sz="1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en-US" sz="1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hlinkClick r:id="rId2"/>
              </a:rPr>
              <a:t>https://doi.org/10.1097/QAI.0000000000002790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GB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Goodwin, R. D., Dierker, L. C., Wu, M., Galea, S., Hoven, C. W., &amp; Weinberger, A. H. (2022). Trends in U.S. depression prevalence from 2015 to 2020: The widening treatment gap. </a:t>
            </a:r>
            <a:r>
              <a:rPr lang="en-US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American Journal of Preventive Medicine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 </a:t>
            </a:r>
            <a:r>
              <a:rPr lang="en-US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63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(5), 726–733. </a:t>
            </a:r>
            <a:r>
              <a:rPr lang="en-US" sz="1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hlinkClick r:id="rId3"/>
              </a:rPr>
              <a:t>https://doi.org/10.1016/j.amepre.2022.05.014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GB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Greenberg, P., Chitnis, A., Louie, D., Suthoff, E., Chen, S. Y., Maitland, J., Gagnon-Sanschagrin, P., Fournier, A. A., &amp; Kessler, R. C. (2023). The economic burden of adults with major depressive disorder in the United States (2019). </a:t>
            </a:r>
            <a:r>
              <a:rPr lang="en-US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Advances in Therapy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 </a:t>
            </a:r>
            <a:r>
              <a:rPr lang="en-US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40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(10), 4460–4479. </a:t>
            </a:r>
            <a:r>
              <a:rPr lang="en-US" sz="1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hlinkClick r:id="rId4"/>
              </a:rPr>
              <a:t>https://doi.org/10.1007/s12325-023-02622-x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GB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Lee, B., Wang, Y., Carlson, S. A., Greenlund, K. J., Lu, H., Liu, Y., Croft, J. B., Eke, P. I., Town, M., &amp; Thomas, C. W. (2023). National, state-level, and county-level prevalence estimates of adults aged ≥18 years self-reporting a lifetime diagnosis of depression - United States, 2020. </a:t>
            </a:r>
            <a:r>
              <a:rPr lang="en-US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MMWR. Morbidity and Mortality Weekly Report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 </a:t>
            </a:r>
            <a:r>
              <a:rPr lang="en-US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72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(24), 644–650. </a:t>
            </a:r>
            <a:r>
              <a:rPr lang="en-US" sz="1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hlinkClick r:id="rId5"/>
              </a:rPr>
              <a:t>https://doi.org/10.15585/mmwr.mm7224a1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GB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World Health Organization. (2023). </a:t>
            </a:r>
            <a:r>
              <a:rPr lang="en-US" sz="14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Depressive disorder (depression)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en-US" sz="1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hlinkClick r:id="rId6"/>
              </a:rPr>
              <a:t>https://www.who.int/news-room/fact-sheets/detail/depression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GB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0200" y="8192869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61026" y="15145107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68324" y="10478869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18" ma:contentTypeDescription="Create a new document." ma:contentTypeScope="" ma:versionID="47b6b655efb31a0b60361fdd0bdae503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f72c1ce9593b4f0ed80ed357cee48c47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A6A4CD-F949-4D3D-914B-F2B53E4A80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2E3C1F-0856-42DD-8FC4-F62984DFEBCD}">
  <ds:schemaRefs>
    <ds:schemaRef ds:uri="http://purl.org/dc/terms/"/>
    <ds:schemaRef ds:uri="206d4e98-133b-49dc-8987-a81603ec3b31"/>
    <ds:schemaRef ds:uri="4f713e13-41aa-44b4-85c0-8602a305a90b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b7412cc2-8c54-4109-8bdb-a0d9e879cd0e"/>
    <ds:schemaRef ds:uri="ebf7c323-d544-45fe-96ae-e20868859bf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17810</TotalTime>
  <Words>625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Times New Roman</vt:lpstr>
      <vt:lpstr>Trebuchet MS</vt:lpstr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Admin</cp:lastModifiedBy>
  <cp:revision>169</cp:revision>
  <dcterms:created xsi:type="dcterms:W3CDTF">2019-01-09T23:43:53Z</dcterms:created>
  <dcterms:modified xsi:type="dcterms:W3CDTF">2024-12-04T07:22:29Z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