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2"/>
    <p:sldId id="257" r:id="rId3"/>
  </p:sldIdLst>
  <p:sldSz cx="43891200" cy="32918400"/>
  <p:notesSz cx="6858000" cy="9144000"/>
  <p:embeddedFontLst>
    <p:embeddedFont>
      <p:font typeface="Helvetica" panose="020B0604020202020204" pitchFamily="34"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391"/>
    <a:srgbClr val="EAA02C"/>
    <a:srgbClr val="778183"/>
    <a:srgbClr val="30383D"/>
    <a:srgbClr val="912434"/>
    <a:srgbClr val="73A514"/>
    <a:srgbClr val="8CD23C"/>
    <a:srgbClr val="5F5F5F"/>
    <a:srgbClr val="3333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85"/>
  </p:normalViewPr>
  <p:slideViewPr>
    <p:cSldViewPr>
      <p:cViewPr varScale="1">
        <p:scale>
          <a:sx n="14" d="100"/>
          <a:sy n="14" d="100"/>
        </p:scale>
        <p:origin x="656" y="56"/>
      </p:cViewPr>
      <p:guideLst>
        <p:guide orient="horz" pos="10368"/>
        <p:guide pos="13824"/>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912434"/>
              </a:solidFill>
              <a:ln w="19050">
                <a:solidFill>
                  <a:schemeClr val="lt1"/>
                </a:solidFill>
              </a:ln>
              <a:effectLst/>
            </c:spPr>
            <c:extLst>
              <c:ext xmlns:c16="http://schemas.microsoft.com/office/drawing/2014/chart" uri="{C3380CC4-5D6E-409C-BE32-E72D297353CC}">
                <c16:uniqueId val="{00000001-20A4-4C48-BB2A-E490524A9817}"/>
              </c:ext>
            </c:extLst>
          </c:dPt>
          <c:dPt>
            <c:idx val="1"/>
            <c:bubble3D val="0"/>
            <c:spPr>
              <a:solidFill>
                <a:srgbClr val="778183"/>
              </a:solidFill>
              <a:ln w="19050">
                <a:solidFill>
                  <a:schemeClr val="lt1"/>
                </a:solidFill>
              </a:ln>
              <a:effectLst/>
            </c:spPr>
            <c:extLst>
              <c:ext xmlns:c16="http://schemas.microsoft.com/office/drawing/2014/chart" uri="{C3380CC4-5D6E-409C-BE32-E72D297353CC}">
                <c16:uniqueId val="{00000002-20A4-4C48-BB2A-E490524A9817}"/>
              </c:ext>
            </c:extLst>
          </c:dPt>
          <c:dPt>
            <c:idx val="2"/>
            <c:bubble3D val="0"/>
            <c:spPr>
              <a:solidFill>
                <a:srgbClr val="EAA02C"/>
              </a:solidFill>
              <a:ln w="19050">
                <a:solidFill>
                  <a:schemeClr val="lt1"/>
                </a:solidFill>
              </a:ln>
              <a:effectLst/>
            </c:spPr>
            <c:extLst>
              <c:ext xmlns:c16="http://schemas.microsoft.com/office/drawing/2014/chart" uri="{C3380CC4-5D6E-409C-BE32-E72D297353CC}">
                <c16:uniqueId val="{00000003-20A4-4C48-BB2A-E490524A9817}"/>
              </c:ext>
            </c:extLst>
          </c:dPt>
          <c:dPt>
            <c:idx val="3"/>
            <c:bubble3D val="0"/>
            <c:spPr>
              <a:solidFill>
                <a:srgbClr val="2E7391"/>
              </a:solidFill>
              <a:ln w="19050">
                <a:solidFill>
                  <a:schemeClr val="lt1"/>
                </a:solidFill>
              </a:ln>
              <a:effectLst/>
            </c:spPr>
            <c:extLst>
              <c:ext xmlns:c16="http://schemas.microsoft.com/office/drawing/2014/chart" uri="{C3380CC4-5D6E-409C-BE32-E72D297353CC}">
                <c16:uniqueId val="{00000004-20A4-4C48-BB2A-E490524A98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0A4-4C48-BB2A-E490524A98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912434"/>
              </a:solidFill>
              <a:ln w="19050">
                <a:solidFill>
                  <a:schemeClr val="lt1"/>
                </a:solidFill>
              </a:ln>
              <a:effectLst/>
            </c:spPr>
            <c:extLst>
              <c:ext xmlns:c16="http://schemas.microsoft.com/office/drawing/2014/chart" uri="{C3380CC4-5D6E-409C-BE32-E72D297353CC}">
                <c16:uniqueId val="{00000001-20A4-4C48-BB2A-E490524A9817}"/>
              </c:ext>
            </c:extLst>
          </c:dPt>
          <c:dPt>
            <c:idx val="1"/>
            <c:bubble3D val="0"/>
            <c:spPr>
              <a:solidFill>
                <a:srgbClr val="778183"/>
              </a:solidFill>
              <a:ln w="19050">
                <a:solidFill>
                  <a:schemeClr val="lt1"/>
                </a:solidFill>
              </a:ln>
              <a:effectLst/>
            </c:spPr>
            <c:extLst>
              <c:ext xmlns:c16="http://schemas.microsoft.com/office/drawing/2014/chart" uri="{C3380CC4-5D6E-409C-BE32-E72D297353CC}">
                <c16:uniqueId val="{00000002-20A4-4C48-BB2A-E490524A9817}"/>
              </c:ext>
            </c:extLst>
          </c:dPt>
          <c:dPt>
            <c:idx val="2"/>
            <c:bubble3D val="0"/>
            <c:spPr>
              <a:solidFill>
                <a:srgbClr val="EAA02C"/>
              </a:solidFill>
              <a:ln w="19050">
                <a:solidFill>
                  <a:schemeClr val="lt1"/>
                </a:solidFill>
              </a:ln>
              <a:effectLst/>
            </c:spPr>
            <c:extLst>
              <c:ext xmlns:c16="http://schemas.microsoft.com/office/drawing/2014/chart" uri="{C3380CC4-5D6E-409C-BE32-E72D297353CC}">
                <c16:uniqueId val="{00000003-20A4-4C48-BB2A-E490524A9817}"/>
              </c:ext>
            </c:extLst>
          </c:dPt>
          <c:dPt>
            <c:idx val="3"/>
            <c:bubble3D val="0"/>
            <c:spPr>
              <a:solidFill>
                <a:srgbClr val="2E7391"/>
              </a:solidFill>
              <a:ln w="19050">
                <a:solidFill>
                  <a:schemeClr val="lt1"/>
                </a:solidFill>
              </a:ln>
              <a:effectLst/>
            </c:spPr>
            <c:extLst>
              <c:ext xmlns:c16="http://schemas.microsoft.com/office/drawing/2014/chart" uri="{C3380CC4-5D6E-409C-BE32-E72D297353CC}">
                <c16:uniqueId val="{00000004-20A4-4C48-BB2A-E490524A98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0A4-4C48-BB2A-E490524A98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1400B03A-D8AE-004B-BDE4-F560F896BF50}">
          <cx:tx>
            <cx:txData>
              <cx:f>Sheet1!$A$1</cx:f>
              <cx:v>Series1</cx:v>
            </cx:txData>
          </cx:tx>
          <cx:spPr>
            <a:solidFill>
              <a:srgbClr val="EAA02C"/>
            </a:solidFill>
          </cx:spPr>
          <cx:dataId val="0"/>
          <cx:layoutPr>
            <cx:binning intervalClosed="r"/>
          </cx:layoutPr>
        </cx:series>
      </cx:plotAreaRegion>
      <cx:axis id="0">
        <cx:catScaling gapWidth="0"/>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1400B03A-D8AE-004B-BDE4-F560F896BF50}">
          <cx:tx>
            <cx:txData>
              <cx:f>Sheet1!$A$1</cx:f>
              <cx:v>Series1</cx:v>
            </cx:txData>
          </cx:tx>
          <cx:spPr>
            <a:solidFill>
              <a:srgbClr val="EAA02C"/>
            </a:solidFill>
          </cx:spPr>
          <cx:dataId val="0"/>
          <cx:layoutPr>
            <cx:binning intervalClosed="r"/>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108086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2</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329655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9214"/>
            <a:ext cx="9874956"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689" y="1319214"/>
            <a:ext cx="29490811"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689" y="7681914"/>
            <a:ext cx="1968217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1914"/>
            <a:ext cx="19683589"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a:lvl1pPr>
          </a:lstStyle>
          <a:p>
            <a:pPr>
              <a:defRPr/>
            </a:pPr>
            <a:fld id="{7920789E-004F-4528-BD99-83C2E37E87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png"/><Relationship Id="rId4" Type="http://schemas.microsoft.com/office/2014/relationships/chartEx" Target="../charts/chartEx1.xml"/></Relationships>
</file>

<file path=ppt/slides/_rels/slide2.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63CF556E-87C2-A04C-A6D4-3639F7513DFD}"/>
              </a:ext>
            </a:extLst>
          </p:cNvPr>
          <p:cNvSpPr>
            <a:spLocks noChangeArrowheads="1"/>
          </p:cNvSpPr>
          <p:nvPr/>
        </p:nvSpPr>
        <p:spPr bwMode="auto">
          <a:xfrm>
            <a:off x="0" y="32303720"/>
            <a:ext cx="43946780" cy="843528"/>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grpSp>
        <p:nvGrpSpPr>
          <p:cNvPr id="12" name="Group 11">
            <a:extLst>
              <a:ext uri="{FF2B5EF4-FFF2-40B4-BE49-F238E27FC236}">
                <a16:creationId xmlns:a16="http://schemas.microsoft.com/office/drawing/2014/main" id="{0C487E43-CF95-4231-9CDC-BD811E9A1C1A}"/>
              </a:ext>
            </a:extLst>
          </p:cNvPr>
          <p:cNvGrpSpPr/>
          <p:nvPr/>
        </p:nvGrpSpPr>
        <p:grpSpPr>
          <a:xfrm>
            <a:off x="0" y="0"/>
            <a:ext cx="43891200" cy="6697529"/>
            <a:chOff x="-27039" y="-59635"/>
            <a:chExt cx="43891200" cy="6697529"/>
          </a:xfrm>
        </p:grpSpPr>
        <p:sp>
          <p:nvSpPr>
            <p:cNvPr id="2050" name="Rectangle 6"/>
            <p:cNvSpPr>
              <a:spLocks noChangeArrowheads="1"/>
            </p:cNvSpPr>
            <p:nvPr/>
          </p:nvSpPr>
          <p:spPr bwMode="auto">
            <a:xfrm>
              <a:off x="-27039" y="-59635"/>
              <a:ext cx="43891200" cy="6697529"/>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
          <p:nvSpPr>
            <p:cNvPr id="380" name="Text Placeholder 5">
              <a:extLst>
                <a:ext uri="{FF2B5EF4-FFF2-40B4-BE49-F238E27FC236}">
                  <a16:creationId xmlns:a16="http://schemas.microsoft.com/office/drawing/2014/main" id="{4369D350-A6E8-4013-9E68-41D409BBBE5D}"/>
                </a:ext>
              </a:extLst>
            </p:cNvPr>
            <p:cNvSpPr txBox="1">
              <a:spLocks/>
            </p:cNvSpPr>
            <p:nvPr/>
          </p:nvSpPr>
          <p:spPr>
            <a:xfrm>
              <a:off x="1268361" y="93096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3761086">
                <a:spcBef>
                  <a:spcPct val="20000"/>
                </a:spcBef>
                <a:defRPr/>
              </a:pPr>
              <a:r>
                <a:rPr lang="en-US" sz="8500" dirty="0">
                  <a:solidFill>
                    <a:schemeClr val="bg1"/>
                  </a:solidFill>
                  <a:latin typeface="Helvetica" pitchFamily="2" charset="0"/>
                </a:rPr>
                <a:t>POSTER PRESENTATION TEMPLATE TITLE</a:t>
              </a:r>
              <a:br>
                <a:rPr lang="en-US" sz="8500" dirty="0">
                  <a:solidFill>
                    <a:schemeClr val="bg1"/>
                  </a:solidFill>
                  <a:latin typeface="Helvetica" pitchFamily="2" charset="0"/>
                </a:rPr>
              </a:br>
              <a:r>
                <a:rPr lang="en-US" sz="8500" dirty="0">
                  <a:solidFill>
                    <a:schemeClr val="bg1"/>
                  </a:solidFill>
                  <a:latin typeface="Helvetica" pitchFamily="2" charset="0"/>
                </a:rPr>
                <a:t>SECONDARY LINE IF NEEDED</a:t>
              </a:r>
            </a:p>
          </p:txBody>
        </p:sp>
      </p:grpSp>
      <p:sp>
        <p:nvSpPr>
          <p:cNvPr id="381" name="Text Placeholder 5">
            <a:extLst>
              <a:ext uri="{FF2B5EF4-FFF2-40B4-BE49-F238E27FC236}">
                <a16:creationId xmlns:a16="http://schemas.microsoft.com/office/drawing/2014/main" id="{8BBE4D3D-2973-4E7D-BD53-6E31C96F6EA1}"/>
              </a:ext>
            </a:extLst>
          </p:cNvPr>
          <p:cNvSpPr txBox="1">
            <a:spLocks/>
          </p:cNvSpPr>
          <p:nvPr/>
        </p:nvSpPr>
        <p:spPr>
          <a:xfrm>
            <a:off x="1371600" y="4220051"/>
            <a:ext cx="36576000" cy="172354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5600" dirty="0">
                <a:solidFill>
                  <a:schemeClr val="bg1"/>
                </a:solidFill>
                <a:latin typeface="Helvetica" pitchFamily="2" charset="0"/>
                <a:cs typeface="Arial" panose="020B0604020202020204" pitchFamily="34" charset="0"/>
              </a:rPr>
              <a:t>Add Author Names and Information in Helvetica Font</a:t>
            </a:r>
            <a:br>
              <a:rPr lang="en-US" sz="5600" dirty="0">
                <a:solidFill>
                  <a:schemeClr val="bg1"/>
                </a:solidFill>
                <a:latin typeface="Helvetica" pitchFamily="2" charset="0"/>
                <a:cs typeface="Arial" panose="020B0604020202020204" pitchFamily="34" charset="0"/>
              </a:rPr>
            </a:br>
            <a:r>
              <a:rPr lang="en-US" sz="5600" dirty="0">
                <a:solidFill>
                  <a:schemeClr val="bg1"/>
                </a:solidFill>
                <a:latin typeface="Helvetica" pitchFamily="2" charset="0"/>
                <a:cs typeface="Arial" panose="020B0604020202020204" pitchFamily="34" charset="0"/>
              </a:rPr>
              <a:t>Young School of Nursing | Regis College</a:t>
            </a:r>
          </a:p>
        </p:txBody>
      </p:sp>
      <p:sp>
        <p:nvSpPr>
          <p:cNvPr id="16" name="TextBox 15">
            <a:extLst>
              <a:ext uri="{FF2B5EF4-FFF2-40B4-BE49-F238E27FC236}">
                <a16:creationId xmlns:a16="http://schemas.microsoft.com/office/drawing/2014/main" id="{65F54A1B-D607-49B2-A4D5-68EB6287478E}"/>
              </a:ext>
            </a:extLst>
          </p:cNvPr>
          <p:cNvSpPr txBox="1"/>
          <p:nvPr/>
        </p:nvSpPr>
        <p:spPr>
          <a:xfrm>
            <a:off x="835742" y="8458200"/>
            <a:ext cx="9601200" cy="3619452"/>
          </a:xfrm>
          <a:prstGeom prst="rect">
            <a:avLst/>
          </a:prstGeom>
          <a:noFill/>
        </p:spPr>
        <p:txBody>
          <a:bodyPr wrap="square" rtlCol="0">
            <a:spAutoFit/>
          </a:bodyPr>
          <a:lstStyle>
            <a:defPPr>
              <a:defRPr kern="1200" smtId="4294967295"/>
            </a:defPPr>
          </a:lstStyle>
          <a:p>
            <a:pPr defTabSz="4389438" eaLnBrk="0" hangingPunct="0">
              <a:lnSpc>
                <a:spcPct val="95000"/>
              </a:lnSpc>
            </a:pPr>
            <a:r>
              <a:rPr lang="en-US" sz="2400" dirty="0">
                <a:latin typeface="Helvetica" pitchFamily="2" charset="0"/>
              </a:rPr>
              <a:t>We hope you find this template useful! This one is set up to yield a 48x36” (4x3’) horizontal poster.</a:t>
            </a:r>
          </a:p>
          <a:p>
            <a:pPr defTabSz="4389438" eaLnBrk="0" hangingPunct="0">
              <a:lnSpc>
                <a:spcPct val="95000"/>
              </a:lnSpc>
            </a:pPr>
            <a:endParaRPr lang="en-US" sz="2400" dirty="0">
              <a:latin typeface="Helvetica" pitchFamily="2" charset="0"/>
            </a:endParaRPr>
          </a:p>
          <a:p>
            <a:pPr defTabSz="4389438" eaLnBrk="0" hangingPunct="0">
              <a:lnSpc>
                <a:spcPct val="95000"/>
              </a:lnSpc>
            </a:pPr>
            <a:r>
              <a:rPr lang="en-US" sz="2400" dirty="0">
                <a:latin typeface="Helvetica" pitchFamily="2" charset="0"/>
              </a:rPr>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of .90 or even .85 in home &gt;paragraph &gt;line spacing. The type in your poster’s text boxes should be at least 24 point. </a:t>
            </a:r>
          </a:p>
          <a:p>
            <a:r>
              <a:rPr lang="en-US" sz="2400" dirty="0">
                <a:latin typeface="Helvetica" pitchFamily="2"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A252E9EB-5ABA-416B-A4E2-94484AEB4470}"/>
              </a:ext>
            </a:extLst>
          </p:cNvPr>
          <p:cNvSpPr txBox="1"/>
          <p:nvPr/>
        </p:nvSpPr>
        <p:spPr>
          <a:xfrm>
            <a:off x="835742" y="21031200"/>
            <a:ext cx="9601200" cy="5262979"/>
          </a:xfrm>
          <a:prstGeom prst="rect">
            <a:avLst/>
          </a:prstGeom>
          <a:noFill/>
        </p:spPr>
        <p:txBody>
          <a:bodyPr wrap="square" rtlCol="0">
            <a:spAutoFit/>
          </a:bodyPr>
          <a:lstStyle>
            <a:defPPr>
              <a:defRPr kern="1200" smtId="4294967295"/>
            </a:defPPr>
          </a:lstStyle>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E441297-FF79-4C77-BAC7-EA1FEB90C6FB}"/>
              </a:ext>
            </a:extLst>
          </p:cNvPr>
          <p:cNvSpPr txBox="1"/>
          <p:nvPr/>
        </p:nvSpPr>
        <p:spPr>
          <a:xfrm>
            <a:off x="11604330" y="8458200"/>
            <a:ext cx="9601200" cy="5152180"/>
          </a:xfrm>
          <a:prstGeom prst="rect">
            <a:avLst/>
          </a:prstGeom>
          <a:noFill/>
        </p:spPr>
        <p:txBody>
          <a:bodyPr wrap="square" rtlCol="0">
            <a:spAutoFit/>
          </a:bodyPr>
          <a:lstStyle>
            <a:defPPr>
              <a:defRPr kern="1200" smtId="4294967295"/>
            </a:defPPr>
          </a:lstStyle>
          <a:p>
            <a:pPr defTabSz="612775" eaLnBrk="0" hangingPunct="0">
              <a:lnSpc>
                <a:spcPct val="95000"/>
              </a:lnSpc>
            </a:pPr>
            <a:r>
              <a:rPr lang="en-US" sz="2400" dirty="0">
                <a:latin typeface="Helvetica" pitchFamily="2" charset="0"/>
              </a:rPr>
              <a:t>Examples of sections to use on your poster include:</a:t>
            </a:r>
          </a:p>
          <a:p>
            <a:pPr defTabSz="612775" eaLnBrk="0" hangingPunct="0">
              <a:lnSpc>
                <a:spcPct val="95000"/>
              </a:lnSpc>
            </a:pPr>
            <a:r>
              <a:rPr lang="en-US" sz="2400" dirty="0">
                <a:latin typeface="Helvetica" pitchFamily="2" charset="0"/>
              </a:rPr>
              <a:t>Purpose, background, process, key outcomes, next steps or recommendations</a:t>
            </a:r>
          </a:p>
          <a:p>
            <a:pPr defTabSz="612775" eaLnBrk="0" hangingPunct="0">
              <a:lnSpc>
                <a:spcPct val="95000"/>
              </a:lnSpc>
            </a:pPr>
            <a:endParaRPr lang="en-US" sz="2400" dirty="0">
              <a:latin typeface="Helvetica" pitchFamily="2" charset="0"/>
            </a:endParaRPr>
          </a:p>
          <a:p>
            <a:pPr defTabSz="612775" eaLnBrk="0" hangingPunct="0">
              <a:lnSpc>
                <a:spcPct val="95000"/>
              </a:lnSpc>
            </a:pPr>
            <a:r>
              <a:rPr lang="en-US" sz="2400" dirty="0">
                <a:latin typeface="Helvetica" pitchFamily="2" charset="0"/>
              </a:rPr>
              <a:t>Text should always be in Helvetica font. </a:t>
            </a:r>
          </a:p>
          <a:p>
            <a:pPr defTabSz="612775" eaLnBrk="0" hangingPunct="0">
              <a:lnSpc>
                <a:spcPct val="95000"/>
              </a:lnSpc>
            </a:pPr>
            <a:endParaRPr lang="en-US" sz="2400" dirty="0">
              <a:latin typeface="Helvetica" pitchFamily="2" charset="0"/>
            </a:endParaRPr>
          </a:p>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r>
              <a:rPr lang="en-US" sz="2400" dirty="0">
                <a:latin typeface="Helvetica" pitchFamily="2" charset="0"/>
              </a:rPr>
              <a:t>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7113F97-4666-489B-8648-647FDED4937B}"/>
              </a:ext>
            </a:extLst>
          </p:cNvPr>
          <p:cNvSpPr txBox="1"/>
          <p:nvPr/>
        </p:nvSpPr>
        <p:spPr>
          <a:xfrm>
            <a:off x="22631998" y="8458200"/>
            <a:ext cx="9601200" cy="1569660"/>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a:t>
            </a: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1" name="TextBox 220">
            <a:extLst>
              <a:ext uri="{FF2B5EF4-FFF2-40B4-BE49-F238E27FC236}">
                <a16:creationId xmlns:a16="http://schemas.microsoft.com/office/drawing/2014/main" id="{011C14B6-B751-462F-8B85-BDA45F7D8D52}"/>
              </a:ext>
            </a:extLst>
          </p:cNvPr>
          <p:cNvSpPr txBox="1"/>
          <p:nvPr/>
        </p:nvSpPr>
        <p:spPr>
          <a:xfrm>
            <a:off x="33451800" y="21091642"/>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2" name="TextBox 221">
            <a:extLst>
              <a:ext uri="{FF2B5EF4-FFF2-40B4-BE49-F238E27FC236}">
                <a16:creationId xmlns:a16="http://schemas.microsoft.com/office/drawing/2014/main" id="{66EF0EF5-B0FA-494E-96FD-72EBBCAACF19}"/>
              </a:ext>
            </a:extLst>
          </p:cNvPr>
          <p:cNvSpPr txBox="1"/>
          <p:nvPr/>
        </p:nvSpPr>
        <p:spPr>
          <a:xfrm>
            <a:off x="33451800" y="8458200"/>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8382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PURPOSE</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11633200" y="7438427"/>
            <a:ext cx="205994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PROCESS</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334518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OUTCOMES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838200"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BACKGROUND</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33454258"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NEXT STEPS</a:t>
            </a:r>
          </a:p>
        </p:txBody>
      </p:sp>
      <p:pic>
        <p:nvPicPr>
          <p:cNvPr id="10" name="Picture 9">
            <a:extLst>
              <a:ext uri="{FF2B5EF4-FFF2-40B4-BE49-F238E27FC236}">
                <a16:creationId xmlns:a16="http://schemas.microsoft.com/office/drawing/2014/main" id="{2D06B1ED-73AC-7848-A59B-9BEFBFE97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8015" y="2532403"/>
            <a:ext cx="10354985" cy="1582397"/>
          </a:xfrm>
          <a:prstGeom prst="rect">
            <a:avLst/>
          </a:prstGeom>
        </p:spPr>
      </p:pic>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833C7F7A-9682-0B4D-ABFA-ABE0B4F9B482}"/>
                  </a:ext>
                </a:extLst>
              </p:cNvPr>
              <p:cNvGraphicFramePr/>
              <p:nvPr>
                <p:extLst>
                  <p:ext uri="{D42A27DB-BD31-4B8C-83A1-F6EECF244321}">
                    <p14:modId xmlns:p14="http://schemas.microsoft.com/office/powerpoint/2010/main" val="2981453268"/>
                  </p:ext>
                </p:extLst>
              </p:nvPr>
            </p:nvGraphicFramePr>
            <p:xfrm>
              <a:off x="11633200" y="19078404"/>
              <a:ext cx="8858549" cy="590569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 name="Chart 10">
                <a:extLst>
                  <a:ext uri="{FF2B5EF4-FFF2-40B4-BE49-F238E27FC236}">
                    <a16:creationId xmlns:a16="http://schemas.microsoft.com/office/drawing/2014/main" xmlns="" xmlns:cx1="http://schemas.microsoft.com/office/drawing/2015/9/8/chartex" id="{833C7F7A-9682-0B4D-ABFA-ABE0B4F9B482}"/>
                  </a:ext>
                </a:extLst>
              </p:cNvPr>
              <p:cNvPicPr>
                <a:picLocks noGrp="1" noRot="1" noChangeAspect="1" noMove="1" noResize="1" noEditPoints="1" noAdjustHandles="1" noChangeArrowheads="1" noChangeShapeType="1"/>
              </p:cNvPicPr>
              <p:nvPr/>
            </p:nvPicPr>
            <p:blipFill>
              <a:blip r:embed="rId5"/>
              <a:stretch>
                <a:fillRect/>
              </a:stretch>
            </p:blipFill>
            <p:spPr>
              <a:xfrm>
                <a:off x="11633200" y="19078404"/>
                <a:ext cx="8858549" cy="5905699"/>
              </a:xfrm>
              <a:prstGeom prst="rect">
                <a:avLst/>
              </a:prstGeom>
            </p:spPr>
          </p:pic>
        </mc:Fallback>
      </mc:AlternateContent>
      <p:graphicFrame>
        <p:nvGraphicFramePr>
          <p:cNvPr id="13" name="Chart 12">
            <a:extLst>
              <a:ext uri="{FF2B5EF4-FFF2-40B4-BE49-F238E27FC236}">
                <a16:creationId xmlns:a16="http://schemas.microsoft.com/office/drawing/2014/main" id="{174B0DAE-BFE8-F649-8809-DAD9A7E8E7C0}"/>
              </a:ext>
            </a:extLst>
          </p:cNvPr>
          <p:cNvGraphicFramePr/>
          <p:nvPr>
            <p:extLst>
              <p:ext uri="{D42A27DB-BD31-4B8C-83A1-F6EECF244321}">
                <p14:modId xmlns:p14="http://schemas.microsoft.com/office/powerpoint/2010/main" val="1253950261"/>
              </p:ext>
            </p:extLst>
          </p:nvPr>
        </p:nvGraphicFramePr>
        <p:xfrm>
          <a:off x="21243076" y="17347477"/>
          <a:ext cx="11454939" cy="7636626"/>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25AA44C3-4396-8C4A-8485-6296993CEB23}"/>
              </a:ext>
            </a:extLst>
          </p:cNvPr>
          <p:cNvSpPr txBox="1"/>
          <p:nvPr/>
        </p:nvSpPr>
        <p:spPr>
          <a:xfrm>
            <a:off x="32232600" y="3841104"/>
            <a:ext cx="12420600" cy="2246769"/>
          </a:xfrm>
          <a:prstGeom prst="rect">
            <a:avLst/>
          </a:prstGeom>
          <a:noFill/>
        </p:spPr>
        <p:txBody>
          <a:bodyPr wrap="square" rtlCol="0">
            <a:spAutoFit/>
          </a:bodyPr>
          <a:lstStyle/>
          <a:p>
            <a:pPr algn="ctr"/>
            <a:br>
              <a:rPr lang="en-US" sz="4000" dirty="0">
                <a:solidFill>
                  <a:schemeClr val="bg1"/>
                </a:solidFill>
              </a:rPr>
            </a:br>
            <a:r>
              <a:rPr lang="en-US" sz="5000" dirty="0">
                <a:solidFill>
                  <a:schemeClr val="bg1"/>
                </a:solidFill>
              </a:rPr>
              <a:t>Weston, Massachusetts </a:t>
            </a:r>
            <a:br>
              <a:rPr lang="en-US" sz="5000" dirty="0">
                <a:solidFill>
                  <a:schemeClr val="bg1"/>
                </a:solidFill>
              </a:rPr>
            </a:br>
            <a:r>
              <a:rPr lang="en-US" sz="5000" b="1" dirty="0">
                <a:solidFill>
                  <a:schemeClr val="bg1"/>
                </a:solidFill>
              </a:rPr>
              <a:t>regiscollege.edu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C487E43-CF95-4231-9CDC-BD811E9A1C1A}"/>
              </a:ext>
            </a:extLst>
          </p:cNvPr>
          <p:cNvGrpSpPr/>
          <p:nvPr/>
        </p:nvGrpSpPr>
        <p:grpSpPr>
          <a:xfrm>
            <a:off x="0" y="0"/>
            <a:ext cx="43891200" cy="6697529"/>
            <a:chOff x="-27039" y="-59635"/>
            <a:chExt cx="43891200" cy="6697529"/>
          </a:xfrm>
        </p:grpSpPr>
        <p:sp>
          <p:nvSpPr>
            <p:cNvPr id="2050" name="Rectangle 6"/>
            <p:cNvSpPr>
              <a:spLocks noChangeArrowheads="1"/>
            </p:cNvSpPr>
            <p:nvPr/>
          </p:nvSpPr>
          <p:spPr bwMode="auto">
            <a:xfrm>
              <a:off x="-27039" y="-59635"/>
              <a:ext cx="43891200" cy="6697529"/>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
          <p:nvSpPr>
            <p:cNvPr id="380" name="Text Placeholder 5">
              <a:extLst>
                <a:ext uri="{FF2B5EF4-FFF2-40B4-BE49-F238E27FC236}">
                  <a16:creationId xmlns:a16="http://schemas.microsoft.com/office/drawing/2014/main" id="{4369D350-A6E8-4013-9E68-41D409BBBE5D}"/>
                </a:ext>
              </a:extLst>
            </p:cNvPr>
            <p:cNvSpPr txBox="1">
              <a:spLocks/>
            </p:cNvSpPr>
            <p:nvPr/>
          </p:nvSpPr>
          <p:spPr>
            <a:xfrm>
              <a:off x="3554361" y="104152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9000" dirty="0">
                  <a:solidFill>
                    <a:schemeClr val="bg1"/>
                  </a:solidFill>
                  <a:latin typeface="Helvetica" pitchFamily="2" charset="0"/>
                </a:rPr>
                <a:t>POSTER PRESENTATION TEMPLATE TITLE GOES HERE</a:t>
              </a:r>
              <a:br>
                <a:rPr lang="en-US" sz="9000" dirty="0">
                  <a:solidFill>
                    <a:schemeClr val="bg1"/>
                  </a:solidFill>
                  <a:latin typeface="Helvetica" pitchFamily="2" charset="0"/>
                </a:rPr>
              </a:br>
              <a:r>
                <a:rPr lang="en-US" sz="9000" dirty="0">
                  <a:solidFill>
                    <a:schemeClr val="bg1"/>
                  </a:solidFill>
                  <a:latin typeface="Helvetica" pitchFamily="2" charset="0"/>
                </a:rPr>
                <a:t>SECONDARY LINE IF NEEDED</a:t>
              </a:r>
            </a:p>
          </p:txBody>
        </p:sp>
      </p:grpSp>
      <p:sp>
        <p:nvSpPr>
          <p:cNvPr id="381" name="Text Placeholder 5">
            <a:extLst>
              <a:ext uri="{FF2B5EF4-FFF2-40B4-BE49-F238E27FC236}">
                <a16:creationId xmlns:a16="http://schemas.microsoft.com/office/drawing/2014/main" id="{8BBE4D3D-2973-4E7D-BD53-6E31C96F6EA1}"/>
              </a:ext>
            </a:extLst>
          </p:cNvPr>
          <p:cNvSpPr txBox="1">
            <a:spLocks/>
          </p:cNvSpPr>
          <p:nvPr/>
        </p:nvSpPr>
        <p:spPr>
          <a:xfrm>
            <a:off x="3276600" y="4448651"/>
            <a:ext cx="36576000" cy="172354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latin typeface="Helvetica" pitchFamily="2" charset="0"/>
                <a:cs typeface="Arial" panose="020B0604020202020204" pitchFamily="34" charset="0"/>
              </a:rPr>
              <a:t>Add Author Names and Information in Helvetica Font</a:t>
            </a:r>
            <a:br>
              <a:rPr lang="en-US" sz="5600" dirty="0">
                <a:solidFill>
                  <a:schemeClr val="bg1"/>
                </a:solidFill>
                <a:latin typeface="Helvetica" pitchFamily="2" charset="0"/>
                <a:cs typeface="Arial" panose="020B0604020202020204" pitchFamily="34" charset="0"/>
              </a:rPr>
            </a:br>
            <a:r>
              <a:rPr lang="en-US" sz="5600" dirty="0">
                <a:solidFill>
                  <a:schemeClr val="bg1"/>
                </a:solidFill>
                <a:latin typeface="Helvetica" pitchFamily="2" charset="0"/>
                <a:cs typeface="Arial" panose="020B0604020202020204" pitchFamily="34" charset="0"/>
              </a:rPr>
              <a:t>Young School of Nursing | Regis College</a:t>
            </a:r>
          </a:p>
        </p:txBody>
      </p:sp>
      <p:sp>
        <p:nvSpPr>
          <p:cNvPr id="16" name="TextBox 15">
            <a:extLst>
              <a:ext uri="{FF2B5EF4-FFF2-40B4-BE49-F238E27FC236}">
                <a16:creationId xmlns:a16="http://schemas.microsoft.com/office/drawing/2014/main" id="{65F54A1B-D607-49B2-A4D5-68EB6287478E}"/>
              </a:ext>
            </a:extLst>
          </p:cNvPr>
          <p:cNvSpPr txBox="1"/>
          <p:nvPr/>
        </p:nvSpPr>
        <p:spPr>
          <a:xfrm>
            <a:off x="835742" y="8458200"/>
            <a:ext cx="9601200" cy="3619452"/>
          </a:xfrm>
          <a:prstGeom prst="rect">
            <a:avLst/>
          </a:prstGeom>
          <a:noFill/>
        </p:spPr>
        <p:txBody>
          <a:bodyPr wrap="square" rtlCol="0">
            <a:spAutoFit/>
          </a:bodyPr>
          <a:lstStyle>
            <a:defPPr>
              <a:defRPr kern="1200" smtId="4294967295"/>
            </a:defPPr>
          </a:lstStyle>
          <a:p>
            <a:pPr defTabSz="4389438" eaLnBrk="0" hangingPunct="0">
              <a:lnSpc>
                <a:spcPct val="95000"/>
              </a:lnSpc>
            </a:pPr>
            <a:r>
              <a:rPr lang="en-US" sz="2400" dirty="0">
                <a:latin typeface="Helvetica" pitchFamily="2" charset="0"/>
              </a:rPr>
              <a:t>We hope you find this template useful! This one is set up to yield a 48x36” (4x3’) horizontal poster.</a:t>
            </a:r>
          </a:p>
          <a:p>
            <a:pPr defTabSz="4389438" eaLnBrk="0" hangingPunct="0">
              <a:lnSpc>
                <a:spcPct val="95000"/>
              </a:lnSpc>
            </a:pPr>
            <a:endParaRPr lang="en-US" sz="2400" dirty="0">
              <a:latin typeface="Helvetica" pitchFamily="2" charset="0"/>
            </a:endParaRPr>
          </a:p>
          <a:p>
            <a:pPr defTabSz="4389438" eaLnBrk="0" hangingPunct="0">
              <a:lnSpc>
                <a:spcPct val="95000"/>
              </a:lnSpc>
            </a:pPr>
            <a:r>
              <a:rPr lang="en-US" sz="2400" dirty="0">
                <a:latin typeface="Helvetica" pitchFamily="2" charset="0"/>
              </a:rPr>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of .90 or even .85 in home &gt;paragraph &gt;line spacing. The type in your poster’s text boxes should be at least 24 point. </a:t>
            </a:r>
          </a:p>
          <a:p>
            <a:r>
              <a:rPr lang="en-US" sz="2400" dirty="0">
                <a:latin typeface="Helvetica" pitchFamily="2"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A252E9EB-5ABA-416B-A4E2-94484AEB4470}"/>
              </a:ext>
            </a:extLst>
          </p:cNvPr>
          <p:cNvSpPr txBox="1"/>
          <p:nvPr/>
        </p:nvSpPr>
        <p:spPr>
          <a:xfrm>
            <a:off x="835742" y="21031200"/>
            <a:ext cx="9601200" cy="5262979"/>
          </a:xfrm>
          <a:prstGeom prst="rect">
            <a:avLst/>
          </a:prstGeom>
          <a:noFill/>
        </p:spPr>
        <p:txBody>
          <a:bodyPr wrap="square" rtlCol="0">
            <a:spAutoFit/>
          </a:bodyPr>
          <a:lstStyle>
            <a:defPPr>
              <a:defRPr kern="1200" smtId="4294967295"/>
            </a:defPPr>
          </a:lstStyle>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FE441297-FF79-4C77-BAC7-EA1FEB90C6FB}"/>
              </a:ext>
            </a:extLst>
          </p:cNvPr>
          <p:cNvSpPr txBox="1"/>
          <p:nvPr/>
        </p:nvSpPr>
        <p:spPr>
          <a:xfrm>
            <a:off x="11604330" y="8458200"/>
            <a:ext cx="9601200" cy="5152180"/>
          </a:xfrm>
          <a:prstGeom prst="rect">
            <a:avLst/>
          </a:prstGeom>
          <a:noFill/>
        </p:spPr>
        <p:txBody>
          <a:bodyPr wrap="square" rtlCol="0">
            <a:spAutoFit/>
          </a:bodyPr>
          <a:lstStyle>
            <a:defPPr>
              <a:defRPr kern="1200" smtId="4294967295"/>
            </a:defPPr>
          </a:lstStyle>
          <a:p>
            <a:pPr defTabSz="612775" eaLnBrk="0" hangingPunct="0">
              <a:lnSpc>
                <a:spcPct val="95000"/>
              </a:lnSpc>
            </a:pPr>
            <a:r>
              <a:rPr lang="en-US" sz="2400" dirty="0">
                <a:latin typeface="Helvetica" pitchFamily="2" charset="0"/>
              </a:rPr>
              <a:t>Examples of sections to use on your poster include:</a:t>
            </a:r>
          </a:p>
          <a:p>
            <a:pPr defTabSz="612775" eaLnBrk="0" hangingPunct="0">
              <a:lnSpc>
                <a:spcPct val="95000"/>
              </a:lnSpc>
            </a:pPr>
            <a:r>
              <a:rPr lang="en-US" sz="2400" dirty="0">
                <a:latin typeface="Helvetica" pitchFamily="2" charset="0"/>
              </a:rPr>
              <a:t>Purpose, background, process, key outcomes, next steps or recommendations</a:t>
            </a:r>
          </a:p>
          <a:p>
            <a:pPr defTabSz="612775" eaLnBrk="0" hangingPunct="0">
              <a:lnSpc>
                <a:spcPct val="95000"/>
              </a:lnSpc>
            </a:pPr>
            <a:endParaRPr lang="en-US" sz="2400" dirty="0">
              <a:latin typeface="Helvetica" pitchFamily="2" charset="0"/>
            </a:endParaRPr>
          </a:p>
          <a:p>
            <a:pPr defTabSz="612775" eaLnBrk="0" hangingPunct="0">
              <a:lnSpc>
                <a:spcPct val="95000"/>
              </a:lnSpc>
            </a:pPr>
            <a:r>
              <a:rPr lang="en-US" sz="2400" dirty="0">
                <a:latin typeface="Helvetica" pitchFamily="2" charset="0"/>
              </a:rPr>
              <a:t>Text should always be in Helvetica font. </a:t>
            </a:r>
          </a:p>
          <a:p>
            <a:pPr defTabSz="612775" eaLnBrk="0" hangingPunct="0">
              <a:lnSpc>
                <a:spcPct val="95000"/>
              </a:lnSpc>
            </a:pPr>
            <a:endParaRPr lang="en-US" sz="2400" dirty="0">
              <a:latin typeface="Helvetica" pitchFamily="2" charset="0"/>
            </a:endParaRPr>
          </a:p>
          <a:p>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r>
              <a:rPr lang="en-US" sz="2400" dirty="0">
                <a:latin typeface="Helvetica" pitchFamily="2" charset="0"/>
              </a:rPr>
              <a:t>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7113F97-4666-489B-8648-647FDED4937B}"/>
              </a:ext>
            </a:extLst>
          </p:cNvPr>
          <p:cNvSpPr txBox="1"/>
          <p:nvPr/>
        </p:nvSpPr>
        <p:spPr>
          <a:xfrm>
            <a:off x="22631998" y="8458200"/>
            <a:ext cx="9601200" cy="1569660"/>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a:t>
            </a: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1" name="TextBox 220">
            <a:extLst>
              <a:ext uri="{FF2B5EF4-FFF2-40B4-BE49-F238E27FC236}">
                <a16:creationId xmlns:a16="http://schemas.microsoft.com/office/drawing/2014/main" id="{011C14B6-B751-462F-8B85-BDA45F7D8D52}"/>
              </a:ext>
            </a:extLst>
          </p:cNvPr>
          <p:cNvSpPr txBox="1"/>
          <p:nvPr/>
        </p:nvSpPr>
        <p:spPr>
          <a:xfrm>
            <a:off x="33451800" y="21091642"/>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2" name="TextBox 221">
            <a:extLst>
              <a:ext uri="{FF2B5EF4-FFF2-40B4-BE49-F238E27FC236}">
                <a16:creationId xmlns:a16="http://schemas.microsoft.com/office/drawing/2014/main" id="{66EF0EF5-B0FA-494E-96FD-72EBBCAACF19}"/>
              </a:ext>
            </a:extLst>
          </p:cNvPr>
          <p:cNvSpPr txBox="1"/>
          <p:nvPr/>
        </p:nvSpPr>
        <p:spPr>
          <a:xfrm>
            <a:off x="33451800" y="8458200"/>
            <a:ext cx="9601200" cy="4154984"/>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 </a:t>
            </a:r>
            <a:r>
              <a:rPr lang="en-US" sz="2400" dirty="0">
                <a:latin typeface="Helvetica" pitchFamily="2" charset="0"/>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8382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PURPOSE</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11633200" y="7438427"/>
            <a:ext cx="205994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PROCESS</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334518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OUTCOMES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838200"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BACKGROUND</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33454258"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NEXT STEPS</a:t>
            </a: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833C7F7A-9682-0B4D-ABFA-ABE0B4F9B482}"/>
                  </a:ext>
                </a:extLst>
              </p:cNvPr>
              <p:cNvGraphicFramePr/>
              <p:nvPr/>
            </p:nvGraphicFramePr>
            <p:xfrm>
              <a:off x="11633200" y="19078404"/>
              <a:ext cx="8858549" cy="59056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hart 10">
                <a:extLst>
                  <a:ext uri="{FF2B5EF4-FFF2-40B4-BE49-F238E27FC236}">
                    <a16:creationId xmlns:a16="http://schemas.microsoft.com/office/drawing/2014/main" xmlns="" xmlns:cx1="http://schemas.microsoft.com/office/drawing/2015/9/8/chartex" id="{833C7F7A-9682-0B4D-ABFA-ABE0B4F9B482}"/>
                  </a:ext>
                </a:extLst>
              </p:cNvPr>
              <p:cNvPicPr>
                <a:picLocks noGrp="1" noRot="1" noChangeAspect="1" noMove="1" noResize="1" noEditPoints="1" noAdjustHandles="1" noChangeArrowheads="1" noChangeShapeType="1"/>
              </p:cNvPicPr>
              <p:nvPr/>
            </p:nvPicPr>
            <p:blipFill>
              <a:blip r:embed="rId4"/>
              <a:stretch>
                <a:fillRect/>
              </a:stretch>
            </p:blipFill>
            <p:spPr>
              <a:xfrm>
                <a:off x="11633200" y="19078404"/>
                <a:ext cx="8858549" cy="5905699"/>
              </a:xfrm>
              <a:prstGeom prst="rect">
                <a:avLst/>
              </a:prstGeom>
            </p:spPr>
          </p:pic>
        </mc:Fallback>
      </mc:AlternateContent>
      <p:graphicFrame>
        <p:nvGraphicFramePr>
          <p:cNvPr id="13" name="Chart 12">
            <a:extLst>
              <a:ext uri="{FF2B5EF4-FFF2-40B4-BE49-F238E27FC236}">
                <a16:creationId xmlns:a16="http://schemas.microsoft.com/office/drawing/2014/main" id="{174B0DAE-BFE8-F649-8809-DAD9A7E8E7C0}"/>
              </a:ext>
            </a:extLst>
          </p:cNvPr>
          <p:cNvGraphicFramePr/>
          <p:nvPr/>
        </p:nvGraphicFramePr>
        <p:xfrm>
          <a:off x="21243076" y="17347477"/>
          <a:ext cx="11454939" cy="763662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5AA44C3-4396-8C4A-8485-6296993CEB23}"/>
              </a:ext>
            </a:extLst>
          </p:cNvPr>
          <p:cNvSpPr txBox="1"/>
          <p:nvPr/>
        </p:nvSpPr>
        <p:spPr>
          <a:xfrm>
            <a:off x="35204400" y="31450002"/>
            <a:ext cx="18364200" cy="553998"/>
          </a:xfrm>
          <a:prstGeom prst="rect">
            <a:avLst/>
          </a:prstGeom>
          <a:noFill/>
        </p:spPr>
        <p:txBody>
          <a:bodyPr wrap="square" rtlCol="0">
            <a:spAutoFit/>
          </a:bodyPr>
          <a:lstStyle/>
          <a:p>
            <a:r>
              <a:rPr lang="en-US" dirty="0">
                <a:latin typeface="Helvetica" pitchFamily="2" charset="0"/>
              </a:rPr>
              <a:t>Weston, Massachusetts | regiscollege.edu </a:t>
            </a:r>
          </a:p>
        </p:txBody>
      </p:sp>
      <p:pic>
        <p:nvPicPr>
          <p:cNvPr id="6" name="Picture 5">
            <a:extLst>
              <a:ext uri="{FF2B5EF4-FFF2-40B4-BE49-F238E27FC236}">
                <a16:creationId xmlns:a16="http://schemas.microsoft.com/office/drawing/2014/main" id="{94AF12B3-ED6B-DC4D-84DB-201ED3BF0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51800" y="29681810"/>
            <a:ext cx="9220200" cy="1483990"/>
          </a:xfrm>
          <a:prstGeom prst="rect">
            <a:avLst/>
          </a:prstGeom>
        </p:spPr>
      </p:pic>
      <p:sp>
        <p:nvSpPr>
          <p:cNvPr id="26" name="Rectangle 6">
            <a:extLst>
              <a:ext uri="{FF2B5EF4-FFF2-40B4-BE49-F238E27FC236}">
                <a16:creationId xmlns:a16="http://schemas.microsoft.com/office/drawing/2014/main" id="{6A9D6024-82D9-7F4D-92C8-488C0DD2A927}"/>
              </a:ext>
            </a:extLst>
          </p:cNvPr>
          <p:cNvSpPr>
            <a:spLocks noChangeArrowheads="1"/>
          </p:cNvSpPr>
          <p:nvPr/>
        </p:nvSpPr>
        <p:spPr bwMode="auto">
          <a:xfrm>
            <a:off x="0" y="32303720"/>
            <a:ext cx="43946780" cy="843528"/>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Tree>
    <p:extLst>
      <p:ext uri="{BB962C8B-B14F-4D97-AF65-F5344CB8AC3E}">
        <p14:creationId xmlns:p14="http://schemas.microsoft.com/office/powerpoint/2010/main" val="15721027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456</Words>
  <Application>Microsoft Office PowerPoint</Application>
  <PresentationFormat>Custom</PresentationFormat>
  <Paragraphs>59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Helvetica</vt:lpstr>
      <vt:lpstr>Arial</vt:lpstr>
      <vt:lpstr>Default Design</vt:lpstr>
      <vt:lpstr>PowerPoint Presentation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Bruce Nsubuga</cp:lastModifiedBy>
  <cp:revision>54</cp:revision>
  <dcterms:modified xsi:type="dcterms:W3CDTF">2024-02-10T05:07:14Z</dcterms:modified>
  <cp:category>science research poster</cp:category>
</cp:coreProperties>
</file>