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70005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70005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70005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70005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70005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70005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70005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70005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70005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B7000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CACA"/>
          </a:solidFill>
        </a:fill>
      </a:tcStyle>
    </a:wholeTbl>
    <a:band2H>
      <a:tcTxStyle/>
      <a:tcStyle>
        <a:tcBdr/>
        <a:fill>
          <a:solidFill>
            <a:srgbClr val="EF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B7000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BE0"/>
          </a:solidFill>
        </a:fill>
      </a:tcStyle>
    </a:wholeTbl>
    <a:band2H>
      <a:tcTxStyle/>
      <a:tcStyle>
        <a:tcBdr/>
        <a:fill>
          <a:solidFill>
            <a:srgbClr val="E9EEF0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B7000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B7000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3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B7000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B70005"/>
              </a:solidFill>
              <a:prstDash val="solid"/>
              <a:round/>
            </a:ln>
          </a:top>
          <a:bottom>
            <a:ln w="25400" cap="flat">
              <a:solidFill>
                <a:srgbClr val="B7000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70005"/>
              </a:solidFill>
              <a:prstDash val="solid"/>
              <a:round/>
            </a:ln>
          </a:top>
          <a:bottom>
            <a:ln w="25400" cap="flat">
              <a:solidFill>
                <a:srgbClr val="B7000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B7000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ACA"/>
          </a:solidFill>
        </a:fill>
      </a:tcStyle>
    </a:wholeTbl>
    <a:band2H>
      <a:tcTxStyle/>
      <a:tcStyle>
        <a:tcBdr/>
        <a:fill>
          <a:solidFill>
            <a:srgbClr val="F3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70005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70005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7000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B70005"/>
      </a:tcTxStyle>
      <a:tcStyle>
        <a:tcBdr>
          <a:left>
            <a:ln w="12700" cap="flat">
              <a:solidFill>
                <a:srgbClr val="B70005"/>
              </a:solidFill>
              <a:prstDash val="solid"/>
              <a:round/>
            </a:ln>
          </a:left>
          <a:right>
            <a:ln w="12700" cap="flat">
              <a:solidFill>
                <a:srgbClr val="B70005"/>
              </a:solidFill>
              <a:prstDash val="solid"/>
              <a:round/>
            </a:ln>
          </a:right>
          <a:top>
            <a:ln w="12700" cap="flat">
              <a:solidFill>
                <a:srgbClr val="B70005"/>
              </a:solidFill>
              <a:prstDash val="solid"/>
              <a:round/>
            </a:ln>
          </a:top>
          <a:bottom>
            <a:ln w="12700" cap="flat">
              <a:solidFill>
                <a:srgbClr val="B70005"/>
              </a:solidFill>
              <a:prstDash val="solid"/>
              <a:round/>
            </a:ln>
          </a:bottom>
          <a:insideH>
            <a:ln w="12700" cap="flat">
              <a:solidFill>
                <a:srgbClr val="B70005"/>
              </a:solidFill>
              <a:prstDash val="solid"/>
              <a:round/>
            </a:ln>
          </a:insideH>
          <a:insideV>
            <a:ln w="12700" cap="flat">
              <a:solidFill>
                <a:srgbClr val="B70005"/>
              </a:solidFill>
              <a:prstDash val="solid"/>
              <a:round/>
            </a:ln>
          </a:insideV>
        </a:tcBdr>
        <a:fill>
          <a:solidFill>
            <a:srgbClr val="B70005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B70005"/>
      </a:tcTxStyle>
      <a:tcStyle>
        <a:tcBdr>
          <a:left>
            <a:ln w="12700" cap="flat">
              <a:solidFill>
                <a:srgbClr val="B70005"/>
              </a:solidFill>
              <a:prstDash val="solid"/>
              <a:round/>
            </a:ln>
          </a:left>
          <a:right>
            <a:ln w="12700" cap="flat">
              <a:solidFill>
                <a:srgbClr val="B70005"/>
              </a:solidFill>
              <a:prstDash val="solid"/>
              <a:round/>
            </a:ln>
          </a:right>
          <a:top>
            <a:ln w="12700" cap="flat">
              <a:solidFill>
                <a:srgbClr val="B70005"/>
              </a:solidFill>
              <a:prstDash val="solid"/>
              <a:round/>
            </a:ln>
          </a:top>
          <a:bottom>
            <a:ln w="12700" cap="flat">
              <a:solidFill>
                <a:srgbClr val="B70005"/>
              </a:solidFill>
              <a:prstDash val="solid"/>
              <a:round/>
            </a:ln>
          </a:bottom>
          <a:insideH>
            <a:ln w="12700" cap="flat">
              <a:solidFill>
                <a:srgbClr val="B70005"/>
              </a:solidFill>
              <a:prstDash val="solid"/>
              <a:round/>
            </a:ln>
          </a:insideH>
          <a:insideV>
            <a:ln w="12700" cap="flat">
              <a:solidFill>
                <a:srgbClr val="B70005"/>
              </a:solidFill>
              <a:prstDash val="solid"/>
              <a:round/>
            </a:ln>
          </a:insideV>
        </a:tcBdr>
        <a:fill>
          <a:solidFill>
            <a:srgbClr val="B70005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B70005"/>
      </a:tcTxStyle>
      <a:tcStyle>
        <a:tcBdr>
          <a:left>
            <a:ln w="12700" cap="flat">
              <a:solidFill>
                <a:srgbClr val="B70005"/>
              </a:solidFill>
              <a:prstDash val="solid"/>
              <a:round/>
            </a:ln>
          </a:left>
          <a:right>
            <a:ln w="12700" cap="flat">
              <a:solidFill>
                <a:srgbClr val="B70005"/>
              </a:solidFill>
              <a:prstDash val="solid"/>
              <a:round/>
            </a:ln>
          </a:right>
          <a:top>
            <a:ln w="50800" cap="flat">
              <a:solidFill>
                <a:srgbClr val="B70005"/>
              </a:solidFill>
              <a:prstDash val="solid"/>
              <a:round/>
            </a:ln>
          </a:top>
          <a:bottom>
            <a:ln w="12700" cap="flat">
              <a:solidFill>
                <a:srgbClr val="B70005"/>
              </a:solidFill>
              <a:prstDash val="solid"/>
              <a:round/>
            </a:ln>
          </a:bottom>
          <a:insideH>
            <a:ln w="12700" cap="flat">
              <a:solidFill>
                <a:srgbClr val="B70005"/>
              </a:solidFill>
              <a:prstDash val="solid"/>
              <a:round/>
            </a:ln>
          </a:insideH>
          <a:insideV>
            <a:ln w="12700" cap="flat">
              <a:solidFill>
                <a:srgbClr val="B7000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B70005"/>
      </a:tcTxStyle>
      <a:tcStyle>
        <a:tcBdr>
          <a:left>
            <a:ln w="12700" cap="flat">
              <a:solidFill>
                <a:srgbClr val="B70005"/>
              </a:solidFill>
              <a:prstDash val="solid"/>
              <a:round/>
            </a:ln>
          </a:left>
          <a:right>
            <a:ln w="12700" cap="flat">
              <a:solidFill>
                <a:srgbClr val="B70005"/>
              </a:solidFill>
              <a:prstDash val="solid"/>
              <a:round/>
            </a:ln>
          </a:right>
          <a:top>
            <a:ln w="12700" cap="flat">
              <a:solidFill>
                <a:srgbClr val="B70005"/>
              </a:solidFill>
              <a:prstDash val="solid"/>
              <a:round/>
            </a:ln>
          </a:top>
          <a:bottom>
            <a:ln w="25400" cap="flat">
              <a:solidFill>
                <a:srgbClr val="B70005"/>
              </a:solidFill>
              <a:prstDash val="solid"/>
              <a:round/>
            </a:ln>
          </a:bottom>
          <a:insideH>
            <a:ln w="12700" cap="flat">
              <a:solidFill>
                <a:srgbClr val="B70005"/>
              </a:solidFill>
              <a:prstDash val="solid"/>
              <a:round/>
            </a:ln>
          </a:insideH>
          <a:insideV>
            <a:ln w="12700" cap="flat">
              <a:solidFill>
                <a:srgbClr val="B70005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5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Healthy People 2030 includes objectives aimed at reducing substance use and increasing access to treatment.</a:t>
            </a:r>
          </a:p>
          <a:p>
            <a:endParaRPr/>
          </a:p>
          <a:p>
            <a:r>
              <a:t>Progress has been mixed, with some objectives met or on track while others lag behind, particularly concerning opioid overdoses.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Set national health objective to improve health and wellbeing</a:t>
            </a:r>
          </a:p>
          <a:p>
            <a:endParaRPr/>
          </a:p>
          <a:p>
            <a:r>
              <a:t>Identifies trends and disparities used to set specific measurable goals for prevention, treatment, and recovery</a:t>
            </a:r>
          </a:p>
          <a:p>
            <a:endParaRPr/>
          </a:p>
          <a:p>
            <a:r>
              <a:t>Addresses social determinants including socioeconomic status, education, and access to care</a:t>
            </a:r>
          </a:p>
          <a:p>
            <a:endParaRPr/>
          </a:p>
          <a:p>
            <a:r>
              <a:t>Influence public health policies toward treatment and prevention</a:t>
            </a:r>
          </a:p>
          <a:p>
            <a:endParaRPr/>
          </a:p>
          <a:p>
            <a:r>
              <a:t>Create supportive environment through collaborative efforts</a:t>
            </a:r>
          </a:p>
          <a:p>
            <a:endParaRPr/>
          </a:p>
          <a:p>
            <a:r>
              <a:t>Establish benchmarks for progress that can be used by healthcare professionals to track improvements and outcomes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Addiction affects various demographic groups; however, young adults (18-25) show notably high rates of substance use disorders.​</a:t>
            </a:r>
          </a:p>
          <a:p>
            <a:endParaRPr/>
          </a:p>
          <a:p>
            <a:r>
              <a:t>Geographic patterns indicate higher rates in urban areas and regions with socioeconomic challenges.​</a:t>
            </a:r>
          </a:p>
          <a:p>
            <a:endParaRPr/>
          </a:p>
          <a:p>
            <a:r>
              <a:t>Monthly data could reveal trends, such as increased substance use during specific seasons or holidays.​</a:t>
            </a:r>
          </a:p>
          <a:p>
            <a:endParaRPr/>
          </a:p>
          <a:p>
            <a:r>
              <a:t>Urban neighborhoods with limited access to healthcare and social services exhibit higher addiction rates.​</a:t>
            </a:r>
          </a:p>
          <a:p>
            <a:endParaRPr/>
          </a:p>
          <a:p>
            <a:r>
              <a:t>Vulnerable populations, including individuals experiencing homelessness or those with co-occurring mental health disorders, face heightened risks.​</a:t>
            </a:r>
          </a:p>
          <a:p>
            <a:endParaRPr/>
          </a:p>
          <a:p>
            <a:r>
              <a:t>Certain demographics, like young adults, males, and marginalized ethnic groups, often exhibit higher addiction rates.​</a:t>
            </a:r>
          </a:p>
          <a:p>
            <a:endParaRPr/>
          </a:p>
          <a:p>
            <a:r>
              <a:t>Understanding these patterns can lead to targeted interventions and research into causal factors, such as social determinants of health.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There may be underreporting due to stigma associated with addiction.​</a:t>
            </a:r>
          </a:p>
          <a:p>
            <a:endParaRPr/>
          </a:p>
          <a:p>
            <a:r>
              <a:t>Data collection may not fully encompass marginalized communities, leading to potential gaps in understanding the true extent of the issue.​</a:t>
            </a:r>
          </a:p>
          <a:p>
            <a:endParaRPr/>
          </a:p>
          <a:p>
            <a:r>
              <a:t>Temporal data may lack granularity, missing seasonal variations in substance use patterns.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Primary Prevention:</a:t>
            </a:r>
          </a:p>
          <a:p>
            <a:r>
              <a:t>Focuses on preventing initial substance use through education and community programs.</a:t>
            </a:r>
          </a:p>
          <a:p>
            <a:endParaRPr/>
          </a:p>
          <a:p>
            <a:r>
              <a:t>Secondary Prevention:</a:t>
            </a:r>
          </a:p>
          <a:p>
            <a:r>
              <a:t>Involves early identification and intervention for at-risk individuals to prevent the progression of addiction.</a:t>
            </a:r>
          </a:p>
          <a:p>
            <a:endParaRPr/>
          </a:p>
          <a:p>
            <a:r>
              <a:t>Tertiary Prevention:</a:t>
            </a:r>
          </a:p>
          <a:p>
            <a:r>
              <a:t>Targets individuals with established substance use disorders, emphasizing treatment and recovery support services.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40 million Americans reported + substance use (&gt; 12 years old)</a:t>
            </a:r>
          </a:p>
          <a:p>
            <a:r>
              <a:t>26yo and over; higher use with</a:t>
            </a:r>
          </a:p>
          <a:p>
            <a:r>
              <a:t>	- increase mental health disorders</a:t>
            </a:r>
          </a:p>
          <a:p>
            <a:r>
              <a:t>	- within Black communities over White</a:t>
            </a:r>
          </a:p>
          <a:p>
            <a:r>
              <a:t>	- limited access to health care / treatment</a:t>
            </a:r>
          </a:p>
          <a:p>
            <a:r>
              <a:t>	- cultural norms</a:t>
            </a:r>
          </a:p>
          <a:p>
            <a:r>
              <a:t>	- lower education &amp; socioeconomic status </a:t>
            </a:r>
          </a:p>
          <a:p>
            <a:r>
              <a:t>Limitations:</a:t>
            </a:r>
          </a:p>
          <a:p>
            <a:r>
              <a:t>	- restricted ethnic populations</a:t>
            </a:r>
          </a:p>
          <a:p>
            <a:r>
              <a:t>	- sample size</a:t>
            </a:r>
          </a:p>
          <a:p>
            <a:r>
              <a:t>	- males v females</a:t>
            </a:r>
          </a:p>
          <a:p>
            <a:r>
              <a:t>	- not all took into account mental health tx</a:t>
            </a:r>
          </a:p>
          <a:p>
            <a:r>
              <a:t>	- not all took into account education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Understanding the dynamics of addiction allows healthcare professionals to effectively contribute to public health strategies, ultimately improving community health and reducing disparities​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6126162"/>
            <a:ext cx="9144000" cy="81066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50005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412" y="6337822"/>
            <a:ext cx="2662381" cy="4128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indent="274320" algn="l" defTabSz="914400">
              <a:defRPr sz="4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2000"/>
              </a:spcBef>
              <a:buSzTx/>
              <a:buFontTx/>
              <a:buNone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0" indent="457200" algn="ctr" defTabSz="914400">
              <a:spcBef>
                <a:spcPts val="2000"/>
              </a:spcBef>
              <a:buSzTx/>
              <a:buFontTx/>
              <a:buNone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0" indent="914400" algn="ctr" defTabSz="914400">
              <a:spcBef>
                <a:spcPts val="2000"/>
              </a:spcBef>
              <a:buSzTx/>
              <a:buFontTx/>
              <a:buNone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0" indent="1371600" algn="ctr" defTabSz="914400">
              <a:spcBef>
                <a:spcPts val="2000"/>
              </a:spcBef>
              <a:buSzTx/>
              <a:buFontTx/>
              <a:buNone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0" indent="1828800" algn="ctr" defTabSz="914400">
              <a:spcBef>
                <a:spcPts val="2000"/>
              </a:spcBef>
              <a:buSzTx/>
              <a:buFontTx/>
              <a:buNone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7000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/>
          <p:cNvSpPr/>
          <p:nvPr/>
        </p:nvSpPr>
        <p:spPr>
          <a:xfrm>
            <a:off x="0" y="6126162"/>
            <a:ext cx="9144000" cy="81066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50005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412" y="6337822"/>
            <a:ext cx="2662381" cy="4128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-78829" y="0"/>
            <a:ext cx="9310415" cy="139262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indent="274320" algn="l" defTabSz="914400">
              <a:defRPr sz="4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1038003" y="1802295"/>
            <a:ext cx="7076749" cy="3992564"/>
          </a:xfrm>
          <a:prstGeom prst="rect">
            <a:avLst/>
          </a:prstGeom>
        </p:spPr>
        <p:txBody>
          <a:bodyPr/>
          <a:lstStyle>
            <a:lvl1pPr marL="454025" indent="-454025" defTabSz="914400">
              <a:spcBef>
                <a:spcPts val="2000"/>
              </a:spcBef>
              <a:buClr>
                <a:schemeClr val="accent1"/>
              </a:buClr>
              <a:buFontTx/>
              <a:buChar char="▪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955963" indent="-498763" defTabSz="914400">
              <a:spcBef>
                <a:spcPts val="2000"/>
              </a:spcBef>
              <a:buClr>
                <a:schemeClr val="accent1"/>
              </a:buClr>
              <a:buFontTx/>
              <a:buChar char="▪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329689" indent="-415289" defTabSz="914400">
              <a:spcBef>
                <a:spcPts val="2000"/>
              </a:spcBef>
              <a:buClr>
                <a:schemeClr val="accent1"/>
              </a:buClr>
              <a:buFontTx/>
              <a:buChar char="▪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13441" indent="-452966" defTabSz="914400">
              <a:spcBef>
                <a:spcPts val="2000"/>
              </a:spcBef>
              <a:buClr>
                <a:schemeClr val="accent1"/>
              </a:buClr>
              <a:buFontTx/>
              <a:buChar char="▪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50520" indent="-442383" defTabSz="914400">
              <a:spcBef>
                <a:spcPts val="2000"/>
              </a:spcBef>
              <a:buClr>
                <a:schemeClr val="accent1"/>
              </a:buClr>
              <a:buFontTx/>
              <a:buChar char="▪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7000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https://health.gov/healthypeople/objectives-and-data/browse-objectives/addiction#cit1" TargetMode="External"/><Relationship Id="rId5" Type="http://schemas.openxmlformats.org/officeDocument/2006/relationships/hyperlink" Target="https://nam.edu/primary-secondary-and-tertiary-prevention-of-substance-use-disorders-through-socioecological-strategies/#:~:text=Primary%2C%20Secondary%2C%20and%20Tertiary%20Prevention,Strategies%20%2D%20National%20Academy%20of%20Medicine" TargetMode="External"/><Relationship Id="rId4" Type="http://schemas.openxmlformats.org/officeDocument/2006/relationships/hyperlink" Target="https://doi-org.regiscollege.idm.oclc.org/10.1186/s13722-024-00490-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ubtitle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spcBef>
                <a:spcPts val="0"/>
              </a:spcBef>
              <a:defRPr sz="2133">
                <a:solidFill>
                  <a:schemeClr val="accent6">
                    <a:lumOff val="-4000"/>
                  </a:schemeClr>
                </a:solidFill>
              </a:defRPr>
            </a:pPr>
            <a:r>
              <a:t>Regis College: Young School of Nursing</a:t>
            </a: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spcBef>
                <a:spcPts val="0"/>
              </a:spcBef>
              <a:defRPr sz="2133">
                <a:solidFill>
                  <a:schemeClr val="accent6">
                    <a:lumOff val="-4000"/>
                  </a:schemeClr>
                </a:solidFill>
              </a:defRPr>
            </a:pPr>
            <a:r>
              <a:t>NU 713 -  Epidemiology/Biostatistics</a:t>
            </a: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spcBef>
                <a:spcPts val="0"/>
              </a:spcBef>
              <a:defRPr sz="2133">
                <a:solidFill>
                  <a:schemeClr val="accent6">
                    <a:lumOff val="-4000"/>
                  </a:schemeClr>
                </a:solidFill>
              </a:defRPr>
            </a:pPr>
            <a:r>
              <a:t>Kimberly Hakaj BSN, RN</a:t>
            </a:r>
          </a:p>
        </p:txBody>
      </p:sp>
      <p:sp>
        <p:nvSpPr>
          <p:cNvPr id="117" name="Title 1"/>
          <p:cNvSpPr txBox="1">
            <a:spLocks noGrp="1"/>
          </p:cNvSpPr>
          <p:nvPr>
            <p:ph type="ctrTitle"/>
          </p:nvPr>
        </p:nvSpPr>
        <p:spPr>
          <a:xfrm>
            <a:off x="0" y="1244600"/>
            <a:ext cx="9144000" cy="2355851"/>
          </a:xfrm>
          <a:prstGeom prst="rect">
            <a:avLst/>
          </a:prstGeom>
        </p:spPr>
        <p:txBody>
          <a:bodyPr/>
          <a:lstStyle/>
          <a:p>
            <a:pPr algn="ctr"/>
            <a:r>
              <a:t>Healthy People 2030</a:t>
            </a:r>
          </a:p>
          <a:p>
            <a:pPr algn="ctr">
              <a:defRPr sz="2800"/>
            </a:pPr>
            <a:r>
              <a:t>Population: Individuals with Addiction</a:t>
            </a:r>
          </a:p>
        </p:txBody>
      </p:sp>
      <p:pic>
        <p:nvPicPr>
          <p:cNvPr id="118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7500" y="50609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8333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>
            <a:spLocks noGrp="1"/>
          </p:cNvSpPr>
          <p:nvPr>
            <p:ph type="title"/>
          </p:nvPr>
        </p:nvSpPr>
        <p:spPr>
          <a:xfrm>
            <a:off x="-78829" y="-1"/>
            <a:ext cx="9310415" cy="1392623"/>
          </a:xfrm>
          <a:prstGeom prst="rect">
            <a:avLst/>
          </a:prstGeom>
        </p:spPr>
        <p:txBody>
          <a:bodyPr/>
          <a:lstStyle>
            <a:lvl1pPr indent="0" defTabSz="457200">
              <a:defRPr sz="3933" baseline="-389"/>
            </a:lvl1pPr>
          </a:lstStyle>
          <a:p>
            <a:r>
              <a:t>Importance for DNP Prepared-Nurses</a:t>
            </a:r>
          </a:p>
        </p:txBody>
      </p:sp>
      <p:sp>
        <p:nvSpPr>
          <p:cNvPr id="17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09229" y="1868939"/>
            <a:ext cx="7076748" cy="3992564"/>
          </a:xfrm>
          <a:prstGeom prst="rect">
            <a:avLst/>
          </a:prstGeom>
        </p:spPr>
        <p:txBody>
          <a:bodyPr/>
          <a:lstStyle/>
          <a:p>
            <a:pPr marL="457200" indent="-317500" defTabSz="457200">
              <a:spcBef>
                <a:spcPts val="0"/>
              </a:spcBef>
              <a:buClr>
                <a:srgbClr val="AE0E1A"/>
              </a:buClr>
              <a:buFont typeface="Helvetica"/>
              <a:buChar char="•"/>
              <a:defRPr sz="2666" baseline="1453">
                <a:solidFill>
                  <a:srgbClr val="000000"/>
                </a:solidFill>
              </a:defRPr>
            </a:pPr>
            <a:r>
              <a:t>Developing interventions that address causes</a:t>
            </a:r>
            <a:endParaRPr sz="839" baseline="4613">
              <a:latin typeface="Arial"/>
              <a:ea typeface="Arial"/>
              <a:cs typeface="Arial"/>
              <a:sym typeface="Arial"/>
            </a:endParaRPr>
          </a:p>
          <a:p>
            <a:pPr marL="457200" indent="-317500" defTabSz="457200">
              <a:spcBef>
                <a:spcPts val="0"/>
              </a:spcBef>
              <a:buClr>
                <a:srgbClr val="AE0E1A"/>
              </a:buClr>
              <a:buFont typeface="Helvetica"/>
              <a:buChar char="•"/>
              <a:defRPr sz="2666">
                <a:solidFill>
                  <a:srgbClr val="000000"/>
                </a:solidFill>
              </a:defRPr>
            </a:pPr>
            <a:endParaRPr sz="839">
              <a:latin typeface="Arial"/>
              <a:ea typeface="Arial"/>
              <a:cs typeface="Arial"/>
              <a:sym typeface="Arial"/>
            </a:endParaRPr>
          </a:p>
          <a:p>
            <a:pPr marL="457200" indent="-317500" defTabSz="457200">
              <a:spcBef>
                <a:spcPts val="0"/>
              </a:spcBef>
              <a:buClr>
                <a:srgbClr val="AE0E1A"/>
              </a:buClr>
              <a:buFont typeface="Helvetica"/>
              <a:buChar char="•"/>
              <a:defRPr sz="2666">
                <a:solidFill>
                  <a:srgbClr val="000000"/>
                </a:solidFill>
              </a:defRPr>
            </a:pPr>
            <a:endParaRPr sz="839">
              <a:latin typeface="Arial"/>
              <a:ea typeface="Arial"/>
              <a:cs typeface="Arial"/>
              <a:sym typeface="Arial"/>
            </a:endParaRPr>
          </a:p>
          <a:p>
            <a:pPr marL="457200" indent="-317500" defTabSz="457200">
              <a:spcBef>
                <a:spcPts val="0"/>
              </a:spcBef>
              <a:buClr>
                <a:srgbClr val="AE0E1A"/>
              </a:buClr>
              <a:buFont typeface="Helvetica"/>
              <a:buChar char="•"/>
              <a:defRPr sz="2666">
                <a:solidFill>
                  <a:srgbClr val="000000"/>
                </a:solidFill>
              </a:defRPr>
            </a:pPr>
            <a:r>
              <a:t>Advocating for policies</a:t>
            </a:r>
            <a:endParaRPr sz="839">
              <a:latin typeface="Arial"/>
              <a:ea typeface="Arial"/>
              <a:cs typeface="Arial"/>
              <a:sym typeface="Arial"/>
            </a:endParaRPr>
          </a:p>
          <a:p>
            <a:pPr marL="457200" indent="-317500" defTabSz="457200">
              <a:spcBef>
                <a:spcPts val="0"/>
              </a:spcBef>
              <a:buClr>
                <a:srgbClr val="AE0E1A"/>
              </a:buClr>
              <a:buFont typeface="Helvetica"/>
              <a:buChar char="•"/>
              <a:defRPr sz="2666" baseline="1453">
                <a:solidFill>
                  <a:srgbClr val="000000"/>
                </a:solidFill>
              </a:defRPr>
            </a:pPr>
            <a:endParaRPr sz="839" baseline="4613">
              <a:latin typeface="Arial"/>
              <a:ea typeface="Arial"/>
              <a:cs typeface="Arial"/>
              <a:sym typeface="Arial"/>
            </a:endParaRPr>
          </a:p>
          <a:p>
            <a:pPr marL="457200" indent="-317500" defTabSz="457200">
              <a:spcBef>
                <a:spcPts val="0"/>
              </a:spcBef>
              <a:buClr>
                <a:srgbClr val="AE0E1A"/>
              </a:buClr>
              <a:buFont typeface="Helvetica"/>
              <a:buChar char="•"/>
              <a:defRPr sz="2666" baseline="1453">
                <a:solidFill>
                  <a:srgbClr val="000000"/>
                </a:solidFill>
              </a:defRPr>
            </a:pPr>
            <a:endParaRPr sz="839" baseline="4613">
              <a:latin typeface="Arial"/>
              <a:ea typeface="Arial"/>
              <a:cs typeface="Arial"/>
              <a:sym typeface="Arial"/>
            </a:endParaRPr>
          </a:p>
          <a:p>
            <a:pPr marL="457200" indent="-317500" defTabSz="457200">
              <a:spcBef>
                <a:spcPts val="0"/>
              </a:spcBef>
              <a:buClr>
                <a:srgbClr val="AE0E1A"/>
              </a:buClr>
              <a:buFont typeface="Helvetica"/>
              <a:buChar char="•"/>
              <a:defRPr sz="2666" baseline="1453">
                <a:solidFill>
                  <a:srgbClr val="000000"/>
                </a:solidFill>
              </a:defRPr>
            </a:pPr>
            <a:r>
              <a:t>Collaborating with interdisciplinary teams</a:t>
            </a:r>
          </a:p>
        </p:txBody>
      </p:sp>
      <p:pic>
        <p:nvPicPr>
          <p:cNvPr id="175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0500" y="4937125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6666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-78829" y="-1"/>
            <a:ext cx="9310415" cy="139262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References </a:t>
            </a:r>
          </a:p>
        </p:txBody>
      </p:sp>
      <p:sp>
        <p:nvSpPr>
          <p:cNvPr id="180" name="Ellis, R.L., Hallgren, K.A., Williams, E.C., Glass, J.E., Rhew, I.C., Oliver, M., and Bradley, K.A. (2024). Prevalence of alcohol use disorders documented in electronic health records in primary care across intersections of race or ethnicity, sex, and socioeconomic status. Addiction Science &amp; Clinical Practice, 19(61). https://doi-org.regiscollege.idm.oclc.org/10.1186/s13722-024-00490-6…"/>
          <p:cNvSpPr txBox="1"/>
          <p:nvPr/>
        </p:nvSpPr>
        <p:spPr>
          <a:xfrm>
            <a:off x="94690" y="1375010"/>
            <a:ext cx="9062378" cy="4999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 baseline="875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Ellis, R.L., Hallgren, K.A., Williams, E.C., Glass, J.E., Rhew, I.C., Oliver, M., and Bradley, K.A. (2024). Prevalence of alcohol use disorders documented in electronic health records in primary care across intersections of race or ethnicity, sex, and socioeconomic status. </a:t>
            </a:r>
            <a:r>
              <a:rPr i="1"/>
              <a:t>Addiction Science &amp; Clinical Practice, 19</a:t>
            </a:r>
            <a:r>
              <a:t>(61). </a:t>
            </a:r>
            <a:r>
              <a:rPr u="sng">
                <a:hlinkClick r:id="rId4"/>
              </a:rPr>
              <a:t>https://doi-org.regiscollege.idm.oclc.org/10.1186/s13722-024-00490-6</a:t>
            </a:r>
            <a:r>
              <a:rPr>
                <a:solidFill>
                  <a:srgbClr val="000000">
                    <a:alpha val="84705"/>
                  </a:srgbClr>
                </a:solidFill>
              </a:rPr>
              <a:t>​</a:t>
            </a:r>
          </a:p>
          <a:p>
            <a:pPr>
              <a:defRPr sz="1400" baseline="875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>
                  <a:alpha val="84705"/>
                </a:srgbClr>
              </a:solidFill>
            </a:endParaRPr>
          </a:p>
          <a:p>
            <a:pPr>
              <a:defRPr sz="1400" baseline="875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Latimore, A.D., Salisbury-Afshar, E., Duff, N., Freiling, E., Kellett, B., Sullenger, R.D., Salman, A.  (2023). Primary, secondary, and tertiary prevention of substance use disorders through socioecological strategies. </a:t>
            </a:r>
            <a:r>
              <a:rPr i="1"/>
              <a:t>National Academy of Medicine. </a:t>
            </a:r>
            <a:r>
              <a:rPr u="sng">
                <a:hlinkClick r:id="rId5"/>
              </a:rPr>
              <a:t>https://nam.edu/primary-secondary-and-tertiary-prevention-of-substance-use-disorders-through-socioecological-strategies/#:~:text=Primary%2C%20Secondary%2C%20and%20Tertiary%20Prevention,Strategies%20%2D%20National%20Academy%20of%20Medicine</a:t>
            </a:r>
            <a:r>
              <a:rPr>
                <a:solidFill>
                  <a:srgbClr val="000000">
                    <a:alpha val="84705"/>
                  </a:srgbClr>
                </a:solidFill>
              </a:rPr>
              <a:t>​</a:t>
            </a:r>
          </a:p>
          <a:p>
            <a:pPr>
              <a:defRPr sz="1400" baseline="875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>
                  <a:alpha val="84705"/>
                </a:srgbClr>
              </a:solidFill>
            </a:endParaRPr>
          </a:p>
          <a:p>
            <a:pPr>
              <a:defRPr sz="1400" baseline="875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>
                    <a:alpha val="84705"/>
                  </a:srgbClr>
                </a:solidFill>
              </a:rPr>
              <a:t>National Center for Drug Abuse Statistics. (2024). Drug abuse statistics. https://drugabusestatistics.org/</a:t>
            </a:r>
          </a:p>
          <a:p>
            <a:pPr>
              <a:defRPr sz="1400" baseline="875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>
                  <a:alpha val="84705"/>
                </a:srgbClr>
              </a:solidFill>
            </a:endParaRPr>
          </a:p>
          <a:p>
            <a:pPr>
              <a:defRPr sz="1400" baseline="875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>
                    <a:alpha val="84705"/>
                  </a:srgbClr>
                </a:solidFill>
              </a:rPr>
              <a:t>Tang, Y., Caswell, E., Mohamed, R., Wilson, N., Osmanovic, E., Smith, G., Hartley, S.D., Bhandari, R. (2024). A systematic review of validity of US survey measures for assessing substance use and substance use disorders. </a:t>
            </a:r>
            <a:r>
              <a:rPr i="1">
                <a:solidFill>
                  <a:srgbClr val="000000">
                    <a:alpha val="84705"/>
                  </a:srgbClr>
                </a:solidFill>
              </a:rPr>
              <a:t>BMC, 13</a:t>
            </a:r>
            <a:r>
              <a:rPr>
                <a:solidFill>
                  <a:srgbClr val="000000">
                    <a:alpha val="84705"/>
                  </a:srgbClr>
                </a:solidFill>
              </a:rPr>
              <a:t>(166). https</a:t>
            </a:r>
            <a:r>
              <a:rPr i="1">
                <a:solidFill>
                  <a:srgbClr val="000000">
                    <a:alpha val="84705"/>
                  </a:srgbClr>
                </a:solidFill>
              </a:rPr>
              <a:t>://doi.org/10.1186/s13643-024-02536-x</a:t>
            </a:r>
            <a:endParaRPr>
              <a:solidFill>
                <a:srgbClr val="000000">
                  <a:alpha val="84705"/>
                </a:srgbClr>
              </a:solidFill>
            </a:endParaRPr>
          </a:p>
          <a:p>
            <a:pPr>
              <a:defRPr sz="1400" baseline="875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>
                  <a:alpha val="84705"/>
                </a:srgbClr>
              </a:solidFill>
            </a:endParaRPr>
          </a:p>
          <a:p>
            <a:pPr>
              <a:defRPr sz="1400" baseline="875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U.S. Department of Health and Human Services. (2024). Healthy people 2030: Addiction. </a:t>
            </a:r>
            <a:r>
              <a:rPr i="1"/>
              <a:t>Office of Disease Prevention and Health Promotion. </a:t>
            </a:r>
            <a:r>
              <a:rPr u="sng">
                <a:hlinkClick r:id="rId6"/>
              </a:rPr>
              <a:t>https://health.gov/healthypeople/objectives-and-data/browse-objectives/addiction#cit1</a:t>
            </a:r>
            <a:endParaRPr>
              <a:solidFill>
                <a:srgbClr val="000000">
                  <a:alpha val="84705"/>
                </a:srgbClr>
              </a:solidFill>
            </a:endParaRPr>
          </a:p>
          <a:p>
            <a:pPr>
              <a:defRPr sz="1400" baseline="875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>
                  <a:alpha val="84705"/>
                </a:srgbClr>
              </a:solidFill>
            </a:endParaRPr>
          </a:p>
          <a:p>
            <a:pPr>
              <a:defRPr sz="1400" baseline="875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>
                    <a:alpha val="84705"/>
                  </a:srgbClr>
                </a:solidFill>
              </a:rPr>
              <a:t>U.S. Department of Health and Human Services. (2023). CDC - BRFSS Prevalence Data &amp; Data Analysis Tools. https://www.cdc.gov/brfss/data_tools.htm</a:t>
            </a:r>
            <a:endParaRPr>
              <a:solidFill>
                <a:srgbClr val="000000">
                  <a:alpha val="84705"/>
                </a:srgb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3500" y="2857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5000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 noGrp="1"/>
          </p:cNvSpPr>
          <p:nvPr>
            <p:ph type="title"/>
          </p:nvPr>
        </p:nvSpPr>
        <p:spPr>
          <a:xfrm>
            <a:off x="-78829" y="-1"/>
            <a:ext cx="9310415" cy="139262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Assignment Objectives</a:t>
            </a:r>
          </a:p>
        </p:txBody>
      </p:sp>
      <p:sp>
        <p:nvSpPr>
          <p:cNvPr id="12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38003" y="1802295"/>
            <a:ext cx="7076749" cy="399256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</a:pPr>
            <a:r>
              <a:t>At the end of this presentation, the participant will be able to:</a:t>
            </a:r>
          </a:p>
          <a:p>
            <a:pPr marL="457200" indent="-457200">
              <a:buAutoNum type="arabicPeriod"/>
            </a:pPr>
            <a:r>
              <a:t>Understand the goal for individuals battling addiction</a:t>
            </a:r>
          </a:p>
          <a:p>
            <a:pPr marL="457200" indent="-457200">
              <a:buAutoNum type="arabicPeriod"/>
            </a:pPr>
            <a:r>
              <a:t>Explain the importance to epidemiology</a:t>
            </a:r>
          </a:p>
          <a:p>
            <a:pPr marL="457200" indent="-457200">
              <a:buAutoNum type="arabicPeriod"/>
            </a:pPr>
            <a:r>
              <a:t>Identify the needs within different levels of prevention to aid those with addiction</a:t>
            </a:r>
          </a:p>
        </p:txBody>
      </p:sp>
      <p:pic>
        <p:nvPicPr>
          <p:cNvPr id="122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85125" y="4937125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8333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xfrm>
            <a:off x="-78829" y="-1"/>
            <a:ext cx="9310415" cy="1392623"/>
          </a:xfrm>
          <a:prstGeom prst="rect">
            <a:avLst/>
          </a:prstGeom>
        </p:spPr>
        <p:txBody>
          <a:bodyPr/>
          <a:lstStyle/>
          <a:p>
            <a:r>
              <a:t>Healthy People 2030 Objective</a:t>
            </a:r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33626" y="2081878"/>
            <a:ext cx="7076748" cy="3992564"/>
          </a:xfrm>
          <a:prstGeom prst="rect">
            <a:avLst/>
          </a:prstGeom>
        </p:spPr>
        <p:txBody>
          <a:bodyPr/>
          <a:lstStyle/>
          <a:p>
            <a:r>
              <a:t>Reduce drug and alcohol addiction</a:t>
            </a:r>
          </a:p>
          <a:p>
            <a:r>
              <a:t>Increase treatment options</a:t>
            </a:r>
          </a:p>
          <a:p>
            <a:r>
              <a:t>Increase admissions to inpatient treatment</a:t>
            </a:r>
          </a:p>
          <a:p>
            <a:r>
              <a:t>Improve referrals after use of emergent services</a:t>
            </a:r>
          </a:p>
        </p:txBody>
      </p:sp>
      <p:sp>
        <p:nvSpPr>
          <p:cNvPr id="126" name="U.S. Department of Health and Human Services, 2024"/>
          <p:cNvSpPr txBox="1"/>
          <p:nvPr/>
        </p:nvSpPr>
        <p:spPr>
          <a:xfrm>
            <a:off x="3217798" y="5516164"/>
            <a:ext cx="7579351" cy="355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aseline="4831">
                <a:solidFill>
                  <a:srgbClr val="191919"/>
                </a:solidFill>
              </a:defRPr>
            </a:lvl1pPr>
          </a:lstStyle>
          <a:p>
            <a:r>
              <a:t>U.S. Department of Health and Human Services, 2024</a:t>
            </a:r>
          </a:p>
        </p:txBody>
      </p:sp>
      <p:pic>
        <p:nvPicPr>
          <p:cNvPr id="127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5625" y="50165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3333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>
            <a:spLocks noGrp="1"/>
          </p:cNvSpPr>
          <p:nvPr>
            <p:ph type="title"/>
          </p:nvPr>
        </p:nvSpPr>
        <p:spPr>
          <a:xfrm>
            <a:off x="-78829" y="-1"/>
            <a:ext cx="9310415" cy="1392623"/>
          </a:xfrm>
          <a:prstGeom prst="rect">
            <a:avLst/>
          </a:prstGeom>
        </p:spPr>
        <p:txBody>
          <a:bodyPr/>
          <a:lstStyle/>
          <a:p>
            <a:r>
              <a:t>Importance to Epidemiology </a:t>
            </a:r>
          </a:p>
        </p:txBody>
      </p:sp>
      <p:sp>
        <p:nvSpPr>
          <p:cNvPr id="13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38003" y="1802295"/>
            <a:ext cx="7076749" cy="3992564"/>
          </a:xfrm>
          <a:prstGeom prst="rect">
            <a:avLst/>
          </a:prstGeom>
        </p:spPr>
        <p:txBody>
          <a:bodyPr/>
          <a:lstStyle/>
          <a:p>
            <a:r>
              <a:t>Set national health objective to improve health and wellbeing</a:t>
            </a:r>
          </a:p>
          <a:p>
            <a:r>
              <a:t>Identifies trends and disparities </a:t>
            </a:r>
          </a:p>
          <a:p>
            <a:r>
              <a:t>Addresses social determinants </a:t>
            </a:r>
          </a:p>
          <a:p>
            <a:r>
              <a:t>Influence public health policies </a:t>
            </a:r>
          </a:p>
          <a:p>
            <a:r>
              <a:t>Create supportive environment</a:t>
            </a:r>
          </a:p>
          <a:p>
            <a:r>
              <a:t>Establish benchmarks for progress</a:t>
            </a:r>
          </a:p>
        </p:txBody>
      </p:sp>
      <p:sp>
        <p:nvSpPr>
          <p:cNvPr id="133" name="U.S. Department of Health and Human Services, 2024"/>
          <p:cNvSpPr txBox="1"/>
          <p:nvPr/>
        </p:nvSpPr>
        <p:spPr>
          <a:xfrm>
            <a:off x="4036813" y="5712699"/>
            <a:ext cx="4984612" cy="343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aseline="5133">
                <a:solidFill>
                  <a:srgbClr val="191919"/>
                </a:solidFill>
              </a:defRPr>
            </a:lvl1pPr>
          </a:lstStyle>
          <a:p>
            <a:r>
              <a:t>U.S. Department of Health and Human Services, 2024</a:t>
            </a:r>
          </a:p>
        </p:txBody>
      </p:sp>
      <p:pic>
        <p:nvPicPr>
          <p:cNvPr id="134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2250" y="45085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30000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>
            <a:off x="-78829" y="-1"/>
            <a:ext cx="9310415" cy="1392623"/>
          </a:xfrm>
          <a:prstGeom prst="rect">
            <a:avLst/>
          </a:prstGeom>
        </p:spPr>
        <p:txBody>
          <a:bodyPr/>
          <a:lstStyle/>
          <a:p>
            <a:r>
              <a:t>Populations Affected</a:t>
            </a:r>
          </a:p>
        </p:txBody>
      </p:sp>
      <p:sp>
        <p:nvSpPr>
          <p:cNvPr id="13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214127" y="2010978"/>
            <a:ext cx="6900625" cy="3783881"/>
          </a:xfrm>
          <a:prstGeom prst="rect">
            <a:avLst/>
          </a:prstGeom>
        </p:spPr>
        <p:txBody>
          <a:bodyPr/>
          <a:lstStyle/>
          <a:p>
            <a:r>
              <a:t>Disabilities and Medical History</a:t>
            </a:r>
          </a:p>
          <a:p>
            <a:r>
              <a:t>Educational level and socioeconomic status</a:t>
            </a:r>
          </a:p>
          <a:p>
            <a:r>
              <a:t>Family history / Genetics</a:t>
            </a:r>
          </a:p>
          <a:p>
            <a:r>
              <a:t>Mental Health Disorders</a:t>
            </a:r>
          </a:p>
          <a:p>
            <a:r>
              <a:t>Exposure / Environment </a:t>
            </a:r>
          </a:p>
        </p:txBody>
      </p:sp>
      <p:sp>
        <p:nvSpPr>
          <p:cNvPr id="140" name="Addiction does not discriminate!"/>
          <p:cNvSpPr txBox="1"/>
          <p:nvPr/>
        </p:nvSpPr>
        <p:spPr>
          <a:xfrm>
            <a:off x="454782" y="1522730"/>
            <a:ext cx="455067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t>Addiction does not discriminate!</a:t>
            </a:r>
          </a:p>
        </p:txBody>
      </p:sp>
      <p:sp>
        <p:nvSpPr>
          <p:cNvPr id="141" name="(Ellis et al., 2024, United States Department of Health &amp; Human Services, 2023)"/>
          <p:cNvSpPr txBox="1"/>
          <p:nvPr/>
        </p:nvSpPr>
        <p:spPr>
          <a:xfrm>
            <a:off x="576195" y="5519484"/>
            <a:ext cx="965588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(Ellis et al., 2024, United States Department of Health &amp; Human Services, 2023)</a:t>
            </a:r>
          </a:p>
        </p:txBody>
      </p:sp>
      <p:pic>
        <p:nvPicPr>
          <p:cNvPr id="142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4302125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6666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rug Abuse Statist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Drug Abuse Statistics</a:t>
            </a:r>
          </a:p>
        </p:txBody>
      </p:sp>
      <p:sp>
        <p:nvSpPr>
          <p:cNvPr id="147" name="(National Center for Drug Abuse Statistics, 2024)"/>
          <p:cNvSpPr txBox="1"/>
          <p:nvPr/>
        </p:nvSpPr>
        <p:spPr>
          <a:xfrm>
            <a:off x="164543" y="5256317"/>
            <a:ext cx="452834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t>(National Center for Drug Abuse Statistics, 2024)</a:t>
            </a:r>
          </a:p>
        </p:txBody>
      </p:sp>
      <p:pic>
        <p:nvPicPr>
          <p:cNvPr id="148" name="Screenshot 2024-10-13 at 12.25.38 PM.png" descr="Screenshot 2024-10-13 at 12.25.3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194" y="1556697"/>
            <a:ext cx="6764233" cy="3744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reenshot 2024-10-13 at 12.23.53 PM.png" descr="Screenshot 2024-10-13 at 12.23.53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305" y="1517710"/>
            <a:ext cx="4356588" cy="4477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875" y="558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81666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>
            <a:spLocks noGrp="1"/>
          </p:cNvSpPr>
          <p:nvPr>
            <p:ph type="title"/>
          </p:nvPr>
        </p:nvSpPr>
        <p:spPr>
          <a:xfrm>
            <a:off x="-78829" y="-1"/>
            <a:ext cx="9310415" cy="1392623"/>
          </a:xfrm>
          <a:prstGeom prst="rect">
            <a:avLst/>
          </a:prstGeom>
        </p:spPr>
        <p:txBody>
          <a:bodyPr/>
          <a:lstStyle/>
          <a:p>
            <a:r>
              <a:t>Limitations and Gaps</a:t>
            </a:r>
            <a:r>
              <a:rPr b="0">
                <a:solidFill>
                  <a:srgbClr val="000000"/>
                </a:solidFill>
              </a:rPr>
              <a:t>​ </a:t>
            </a:r>
          </a:p>
        </p:txBody>
      </p:sp>
      <p:sp>
        <p:nvSpPr>
          <p:cNvPr id="153" name="Underreporting due to stigma…"/>
          <p:cNvSpPr txBox="1"/>
          <p:nvPr/>
        </p:nvSpPr>
        <p:spPr>
          <a:xfrm>
            <a:off x="1107016" y="2121455"/>
            <a:ext cx="6929967" cy="273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57200" indent="-317500">
              <a:buClr>
                <a:srgbClr val="000000"/>
              </a:buClr>
              <a:buSzPct val="100000"/>
              <a:buFont typeface="Helvetica"/>
              <a:buChar char="•"/>
              <a:defRPr sz="2900" baseline="133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Underreporting due to stigma</a:t>
            </a:r>
          </a:p>
          <a:p>
            <a:pPr>
              <a:defRPr sz="2900" baseline="133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-317500">
              <a:buClr>
                <a:srgbClr val="000000"/>
              </a:buClr>
              <a:buSzPct val="100000"/>
              <a:buFont typeface="Helvetica"/>
              <a:buChar char="•"/>
              <a:defRPr sz="2900" baseline="133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Data collection does not encompass marginalized communities</a:t>
            </a:r>
          </a:p>
          <a:p>
            <a:pPr>
              <a:defRPr sz="2900" baseline="133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-317500">
              <a:buClr>
                <a:srgbClr val="000000"/>
              </a:buClr>
              <a:buSzPct val="100000"/>
              <a:buFont typeface="Helvetica"/>
              <a:buChar char="•"/>
              <a:defRPr sz="2900" baseline="133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Lack granularity</a:t>
            </a:r>
          </a:p>
        </p:txBody>
      </p:sp>
      <p:pic>
        <p:nvPicPr>
          <p:cNvPr id="154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4500" y="4968875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0000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xfrm>
            <a:off x="-78829" y="-1"/>
            <a:ext cx="9310415" cy="1392623"/>
          </a:xfrm>
          <a:prstGeom prst="rect">
            <a:avLst/>
          </a:prstGeom>
        </p:spPr>
        <p:txBody>
          <a:bodyPr/>
          <a:lstStyle/>
          <a:p>
            <a:r>
              <a:t>Three Levels of Prevention</a:t>
            </a:r>
          </a:p>
        </p:txBody>
      </p:sp>
      <p:graphicFrame>
        <p:nvGraphicFramePr>
          <p:cNvPr id="159" name="Table"/>
          <p:cNvGraphicFramePr/>
          <p:nvPr/>
        </p:nvGraphicFramePr>
        <p:xfrm>
          <a:off x="1219200" y="1913475"/>
          <a:ext cx="7545561" cy="391703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51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096">
                <a:tc>
                  <a:txBody>
                    <a:bodyPr/>
                    <a:lstStyle/>
                    <a:p>
                      <a:pPr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Trebuchet MS"/>
                        </a:rPr>
                        <a:t>Before evidence of disease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Trebuchet MS"/>
                        </a:rPr>
                        <a:t>After disease has begun, before symptomatic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Trebuchet MS"/>
                        </a:rPr>
                        <a:t>After disease is established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096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B70005"/>
                          </a:solidFill>
                          <a:sym typeface="Trebuchet MS"/>
                        </a:rPr>
                        <a:t>Education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B70005"/>
                          </a:solidFill>
                          <a:sym typeface="Trebuchet MS"/>
                        </a:rPr>
                        <a:t>Early detection and intervention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B70005"/>
                          </a:solidFill>
                          <a:sym typeface="Trebuchet MS"/>
                        </a:rPr>
                        <a:t>Educate on safe practice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096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B70005"/>
                          </a:solidFill>
                          <a:sym typeface="Trebuchet MS"/>
                        </a:rPr>
                        <a:t>Increase protective factors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B70005"/>
                          </a:solidFill>
                          <a:sym typeface="Trebuchet MS"/>
                        </a:rPr>
                        <a:t>Decrease stigmatization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B70005"/>
                          </a:solidFill>
                          <a:sym typeface="Trebuchet MS"/>
                        </a:rPr>
                        <a:t>Offer continued treatment options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9943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B70005"/>
                          </a:solidFill>
                          <a:sym typeface="Trebuchet MS"/>
                        </a:rPr>
                        <a:t>Reduce risk factors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B70005"/>
                          </a:solidFill>
                          <a:sym typeface="Trebuchet MS"/>
                        </a:rPr>
                        <a:t>Increase treatment options post detection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B70005"/>
                          </a:solidFill>
                          <a:sym typeface="Trebuchet MS"/>
                        </a:rPr>
                        <a:t>Supplemental measures; medications, medical care, nutrition and support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0" name="Primary           Secondary        Tertiary"/>
          <p:cNvSpPr txBox="1"/>
          <p:nvPr/>
        </p:nvSpPr>
        <p:spPr>
          <a:xfrm>
            <a:off x="365432" y="1407303"/>
            <a:ext cx="8001218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2" algn="ctr">
              <a:defRPr sz="2700"/>
            </a:pPr>
            <a:r>
              <a:t>Primary           Secondary        Tertiary</a:t>
            </a:r>
          </a:p>
        </p:txBody>
      </p:sp>
      <p:sp>
        <p:nvSpPr>
          <p:cNvPr id="161" name="(Latimore et al., 2023)"/>
          <p:cNvSpPr txBox="1"/>
          <p:nvPr/>
        </p:nvSpPr>
        <p:spPr>
          <a:xfrm>
            <a:off x="6264005" y="5837741"/>
            <a:ext cx="2056115" cy="30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500" baseline="377">
                <a:solidFill>
                  <a:schemeClr val="accent4"/>
                </a:solidFill>
              </a:defRPr>
            </a:pPr>
            <a:r>
              <a:t>(Latimore et al., 2023)</a:t>
            </a:r>
            <a:r>
              <a:rPr>
                <a:solidFill>
                  <a:srgbClr val="000000"/>
                </a:solidFill>
              </a:rPr>
              <a:t>​</a:t>
            </a:r>
          </a:p>
        </p:txBody>
      </p:sp>
      <p:pic>
        <p:nvPicPr>
          <p:cNvPr id="162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250" y="51117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51666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xfrm>
            <a:off x="-78829" y="-1"/>
            <a:ext cx="9310415" cy="1392623"/>
          </a:xfrm>
          <a:prstGeom prst="rect">
            <a:avLst/>
          </a:prstGeom>
        </p:spPr>
        <p:txBody>
          <a:bodyPr/>
          <a:lstStyle/>
          <a:p>
            <a:r>
              <a:t>1979 - 2021 Case Study: </a:t>
            </a:r>
          </a:p>
        </p:txBody>
      </p:sp>
      <p:sp>
        <p:nvSpPr>
          <p:cNvPr id="16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25300" y="1595475"/>
            <a:ext cx="8355582" cy="3992563"/>
          </a:xfrm>
          <a:prstGeom prst="rect">
            <a:avLst/>
          </a:prstGeom>
        </p:spPr>
        <p:txBody>
          <a:bodyPr/>
          <a:lstStyle/>
          <a:p>
            <a:r>
              <a:t>46 studies combined : Increased Substance Use</a:t>
            </a:r>
          </a:p>
          <a:p>
            <a:pPr marL="911225" lvl="1" indent="-454025"/>
            <a:r>
              <a:t>Mental health</a:t>
            </a:r>
          </a:p>
          <a:p>
            <a:pPr marL="911225" lvl="1" indent="-454025"/>
            <a:r>
              <a:t>Black v. White</a:t>
            </a:r>
          </a:p>
          <a:p>
            <a:pPr marL="911225" lvl="1" indent="-454025"/>
            <a:r>
              <a:t>Limited access</a:t>
            </a:r>
          </a:p>
          <a:p>
            <a:pPr marL="911225" lvl="1" indent="-454025"/>
            <a:r>
              <a:t>Culturally accepted</a:t>
            </a:r>
          </a:p>
          <a:p>
            <a:pPr marL="911225" lvl="1" indent="-454025"/>
            <a:r>
              <a:t>Lower education &amp; socioeconomic status</a:t>
            </a:r>
          </a:p>
        </p:txBody>
      </p:sp>
      <p:sp>
        <p:nvSpPr>
          <p:cNvPr id="168" name="(Tang et al., 2024)"/>
          <p:cNvSpPr txBox="1"/>
          <p:nvPr/>
        </p:nvSpPr>
        <p:spPr>
          <a:xfrm>
            <a:off x="6934249" y="5733282"/>
            <a:ext cx="19928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(Tang et al., 2024)</a:t>
            </a:r>
          </a:p>
        </p:txBody>
      </p:sp>
      <p:pic>
        <p:nvPicPr>
          <p:cNvPr id="169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6375" y="4572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30000" fill="hold"/>
                                        <p:tgtEl>
                                          <p:spTgt spid="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5-089 PowerPoint Template 6-22-15">
  <a:themeElements>
    <a:clrScheme name="15-089 PowerPoint Template 6-22-15">
      <a:dk1>
        <a:srgbClr val="FFFFFF"/>
      </a:dk1>
      <a:lt1>
        <a:srgbClr val="B70005"/>
      </a:lt1>
      <a:dk2>
        <a:srgbClr val="A7A7A7"/>
      </a:dk2>
      <a:lt2>
        <a:srgbClr val="535353"/>
      </a:lt2>
      <a:accent1>
        <a:srgbClr val="990005"/>
      </a:accent1>
      <a:accent2>
        <a:srgbClr val="E89D00"/>
      </a:accent2>
      <a:accent3>
        <a:srgbClr val="5C91A4"/>
      </a:accent3>
      <a:accent4>
        <a:srgbClr val="2D0054"/>
      </a:accent4>
      <a:accent5>
        <a:srgbClr val="4C655C"/>
      </a:accent5>
      <a:accent6>
        <a:srgbClr val="333333"/>
      </a:accent6>
      <a:hlink>
        <a:srgbClr val="0000FF"/>
      </a:hlink>
      <a:folHlink>
        <a:srgbClr val="FF00FF"/>
      </a:folHlink>
    </a:clrScheme>
    <a:fontScheme name="15-089 PowerPoint Template 6-22-15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5-089 PowerPoint Template 6-22-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66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66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66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B7000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B7000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5-089 PowerPoint Template 6-22-15">
  <a:themeElements>
    <a:clrScheme name="15-089 PowerPoint Template 6-22-1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0005"/>
      </a:accent1>
      <a:accent2>
        <a:srgbClr val="E89D00"/>
      </a:accent2>
      <a:accent3>
        <a:srgbClr val="5C91A4"/>
      </a:accent3>
      <a:accent4>
        <a:srgbClr val="2D0054"/>
      </a:accent4>
      <a:accent5>
        <a:srgbClr val="4C655C"/>
      </a:accent5>
      <a:accent6>
        <a:srgbClr val="333333"/>
      </a:accent6>
      <a:hlink>
        <a:srgbClr val="0000FF"/>
      </a:hlink>
      <a:folHlink>
        <a:srgbClr val="FF00FF"/>
      </a:folHlink>
    </a:clrScheme>
    <a:fontScheme name="15-089 PowerPoint Template 6-22-15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5-089 PowerPoint Template 6-22-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66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66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66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B7000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B7000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Microsoft Office PowerPoint</Application>
  <PresentationFormat>On-screen Show (4:3)</PresentationFormat>
  <Paragraphs>137</Paragraphs>
  <Slides>11</Slides>
  <Notes>7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Times</vt:lpstr>
      <vt:lpstr>Trebuchet MS</vt:lpstr>
      <vt:lpstr>Wingdings</vt:lpstr>
      <vt:lpstr>15-089 PowerPoint Template 6-22-15</vt:lpstr>
      <vt:lpstr>Healthy People 2030 Population: Individuals with Addiction</vt:lpstr>
      <vt:lpstr>Assignment Objectives</vt:lpstr>
      <vt:lpstr>Healthy People 2030 Objective</vt:lpstr>
      <vt:lpstr>Importance to Epidemiology </vt:lpstr>
      <vt:lpstr>Populations Affected</vt:lpstr>
      <vt:lpstr>Drug Abuse Statistics</vt:lpstr>
      <vt:lpstr>Limitations and Gaps​ </vt:lpstr>
      <vt:lpstr>Three Levels of Prevention</vt:lpstr>
      <vt:lpstr>1979 - 2021 Case Study: </vt:lpstr>
      <vt:lpstr>Importance for DNP Prepared-Nurses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Annette Kivumbi</cp:lastModifiedBy>
  <cp:revision>1</cp:revision>
  <dcterms:modified xsi:type="dcterms:W3CDTF">2024-10-13T18:04:00Z</dcterms:modified>
</cp:coreProperties>
</file>