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4"/>
    <p:sldMasterId id="2147483653" r:id="rId5"/>
  </p:sldMasterIdLst>
  <p:notesMasterIdLst>
    <p:notesMasterId r:id="rId7"/>
  </p:notesMasterIdLst>
  <p:handoutMasterIdLst>
    <p:handoutMasterId r:id="rId8"/>
  </p:handoutMasterIdLst>
  <p:sldIdLst>
    <p:sldId id="258" r:id="rId6"/>
  </p:sldIdLst>
  <p:sldSz cx="27432000" cy="18288000"/>
  <p:notesSz cx="6858000" cy="9144000"/>
  <p:defaultTextStyle>
    <a:defPPr>
      <a:defRPr lang="en-US"/>
    </a:defPPr>
    <a:lvl1pPr marL="0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1pPr>
    <a:lvl2pPr marL="1253764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2pPr>
    <a:lvl3pPr marL="2507527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3pPr>
    <a:lvl4pPr marL="3761290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4pPr>
    <a:lvl5pPr marL="5015053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5pPr>
    <a:lvl6pPr marL="6268818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6pPr>
    <a:lvl7pPr marL="7522581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7pPr>
    <a:lvl8pPr marL="8776344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8pPr>
    <a:lvl9pPr marL="10030108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8640" userDrawn="1">
          <p15:clr>
            <a:srgbClr val="A4A3A4"/>
          </p15:clr>
        </p15:guide>
        <p15:guide id="3" orient="horz" pos="57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000099"/>
    <a:srgbClr val="C7D5ED"/>
    <a:srgbClr val="F6F8FC"/>
    <a:srgbClr val="545554"/>
    <a:srgbClr val="F3F5FA"/>
    <a:srgbClr val="CDD2DE"/>
    <a:srgbClr val="E3E9E5"/>
    <a:srgbClr val="EAEAE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898" autoAdjust="0"/>
    <p:restoredTop sz="94632" autoAdjust="0"/>
  </p:normalViewPr>
  <p:slideViewPr>
    <p:cSldViewPr snapToObjects="1" showGuides="1">
      <p:cViewPr>
        <p:scale>
          <a:sx n="30" d="100"/>
          <a:sy n="30" d="100"/>
        </p:scale>
        <p:origin x="1134" y="522"/>
      </p:cViewPr>
      <p:guideLst>
        <p:guide pos="8640"/>
        <p:guide orient="horz" pos="57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 showGuides="1">
      <p:cViewPr varScale="1">
        <p:scale>
          <a:sx n="79" d="100"/>
          <a:sy n="79" d="100"/>
        </p:scale>
        <p:origin x="-3768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8C5BC-9A70-462C-B28D-9600239EAC64}" type="datetimeFigureOut">
              <a:rPr lang="en-US" smtClean="0"/>
              <a:pPr/>
              <a:t>2/4/2025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C131B7-05CA-4AEE-9267-6D0ED4DC84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068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C2317-6751-4CD4-9995-8782DD78E936}" type="datetimeFigureOut">
              <a:rPr lang="en-US" smtClean="0"/>
              <a:pPr/>
              <a:t>2/4/2025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7250" y="685800"/>
            <a:ext cx="51435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637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1pPr>
    <a:lvl2pPr marL="1253764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2pPr>
    <a:lvl3pPr marL="2507527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3pPr>
    <a:lvl4pPr marL="3761290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4pPr>
    <a:lvl5pPr marL="5015053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5pPr>
    <a:lvl6pPr marL="6268818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6pPr>
    <a:lvl7pPr marL="7522581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7pPr>
    <a:lvl8pPr marL="8776344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8pPr>
    <a:lvl9pPr marL="10030108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 Gu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7">
            <a:extLst>
              <a:ext uri="{FF2B5EF4-FFF2-40B4-BE49-F238E27FC236}">
                <a16:creationId xmlns:a16="http://schemas.microsoft.com/office/drawing/2014/main" id="{1577A563-1DFB-A148-8992-034734602A2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81400" y="369717"/>
            <a:ext cx="20574000" cy="79142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4572" b="1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  <a:lvl2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2pPr>
            <a:lvl3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3pPr>
            <a:lvl4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4pPr>
            <a:lvl5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5pPr>
          </a:lstStyle>
          <a:p>
            <a:pPr lvl="0"/>
            <a:r>
              <a:rPr lang="en-US" dirty="0"/>
              <a:t>Poster presentation title</a:t>
            </a:r>
          </a:p>
        </p:txBody>
      </p:sp>
      <p:sp>
        <p:nvSpPr>
          <p:cNvPr id="3" name="Text Placeholder 17">
            <a:extLst>
              <a:ext uri="{FF2B5EF4-FFF2-40B4-BE49-F238E27FC236}">
                <a16:creationId xmlns:a16="http://schemas.microsoft.com/office/drawing/2014/main" id="{96DA654B-51EF-7D48-BB09-09FBB829AD3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81400" y="1161146"/>
            <a:ext cx="20574000" cy="61555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429" b="1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  <a:lvl2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2pPr>
            <a:lvl3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3pPr>
            <a:lvl4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4pPr>
            <a:lvl5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5pPr>
          </a:lstStyle>
          <a:p>
            <a:pPr lvl="0"/>
            <a:r>
              <a:rPr lang="en-US" dirty="0"/>
              <a:t>List of Authors and co-Authors / collaborators</a:t>
            </a:r>
          </a:p>
        </p:txBody>
      </p:sp>
      <p:sp>
        <p:nvSpPr>
          <p:cNvPr id="4" name="Text Placeholder 17">
            <a:extLst>
              <a:ext uri="{FF2B5EF4-FFF2-40B4-BE49-F238E27FC236}">
                <a16:creationId xmlns:a16="http://schemas.microsoft.com/office/drawing/2014/main" id="{51520EFC-303B-B948-949B-08B234FA88F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81400" y="1819703"/>
            <a:ext cx="20574000" cy="55692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048" b="1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  <a:lvl2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2pPr>
            <a:lvl3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3pPr>
            <a:lvl4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4pPr>
            <a:lvl5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5pPr>
          </a:lstStyle>
          <a:p>
            <a:pPr lvl="0"/>
            <a:r>
              <a:rPr lang="en-US" dirty="0"/>
              <a:t>List of affiliated programs, institutions, organizations, schools, etc.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F0BE95D8-3F03-5843-BCAB-4C11949F34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04800" y="3193143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PRACTICE PROBLEM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89A7C310-1CDD-4F48-943C-F7978D1EB1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93914" y="8758510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METHODOLOGY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B16F2EB0-C131-4241-A6C2-2E4CBD0258D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086600" y="3182775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CLINICAL QUESTION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AB7AD0AA-A50F-D34C-A759-F2DDA7323D2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3868400" y="3162040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RESULTS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65335A9C-A13A-1544-AD37-0C89F7E3D3B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0693744" y="3048000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IMPLICATIONS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EAC7053-C72D-5348-819B-36784C2EF31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661087" y="9155029"/>
            <a:ext cx="6466114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CONCLUSIONS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4EFA90DA-87B9-A946-9C4A-551DC46A898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0661087" y="14020800"/>
            <a:ext cx="6444343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REFERENCES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372552D2-E0BE-044B-B32B-FC7C7197123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04800" y="397384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CB3EA696-8799-8246-9DAB-ECA3F2FBAE9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04800" y="938404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BC9DC11-AFC9-BB4E-8155-301AB1FC793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130144" y="4333623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C56CB46E-73C2-324B-92AC-F43451D295F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3868400" y="420244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CBA5135E-79B4-1945-BC28-A7D184BDB265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20693744" y="4682924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917EB2D0-3B44-3F46-910B-6F669368BD19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20682857" y="982571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Text Placeholder 13">
            <a:extLst>
              <a:ext uri="{FF2B5EF4-FFF2-40B4-BE49-F238E27FC236}">
                <a16:creationId xmlns:a16="http://schemas.microsoft.com/office/drawing/2014/main" id="{2980F4DB-89B0-0246-8784-F8358D576535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20682858" y="14782802"/>
            <a:ext cx="6433457" cy="2880789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2400" dirty="0"/>
            </a:lvl1pPr>
            <a:lvl2pPr marL="219231" indent="0">
              <a:buNone/>
              <a:tabLst/>
              <a:defRPr lang="en-US" sz="2400" dirty="0"/>
            </a:lvl2pPr>
            <a:lvl3pPr marL="219231" indent="0">
              <a:buNone/>
              <a:tabLst/>
              <a:defRPr lang="en-US" sz="2400" dirty="0"/>
            </a:lvl3pPr>
            <a:lvl4pPr marL="439974" indent="-220743">
              <a:tabLst/>
              <a:defRPr lang="en-US" sz="2400" dirty="0"/>
            </a:lvl4pPr>
            <a:lvl5pPr marL="439974" indent="-220743">
              <a:tabLst/>
              <a:defRPr lang="en-US" sz="24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</a:t>
            </a:r>
            <a:r>
              <a:rPr lang="en-US" dirty="0" err="1"/>
              <a:t>leveL</a:t>
            </a:r>
            <a:endParaRPr lang="en-US" dirty="0"/>
          </a:p>
        </p:txBody>
      </p:sp>
      <p:sp>
        <p:nvSpPr>
          <p:cNvPr id="21" name="Text Placeholder 9">
            <a:extLst>
              <a:ext uri="{FF2B5EF4-FFF2-40B4-BE49-F238E27FC236}">
                <a16:creationId xmlns:a16="http://schemas.microsoft.com/office/drawing/2014/main" id="{CAC3B77C-1766-4E7B-8B0B-FA087AD4AE7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086600" y="8758511"/>
            <a:ext cx="6477000" cy="132343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PROJECT EVALUATION/RESULTS</a:t>
            </a:r>
          </a:p>
        </p:txBody>
      </p:sp>
      <p:sp>
        <p:nvSpPr>
          <p:cNvPr id="22" name="Text Placeholder 13">
            <a:extLst>
              <a:ext uri="{FF2B5EF4-FFF2-40B4-BE49-F238E27FC236}">
                <a16:creationId xmlns:a16="http://schemas.microsoft.com/office/drawing/2014/main" id="{C2FCF207-754E-418A-9461-B28EB9C5AEF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7086600" y="1022224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74" userDrawn="1">
          <p15:clr>
            <a:srgbClr val="FBAE40"/>
          </p15:clr>
        </p15:guide>
        <p15:guide id="2" orient="horz" pos="11246" userDrawn="1">
          <p15:clr>
            <a:srgbClr val="FBAE40"/>
          </p15:clr>
        </p15:guide>
        <p15:guide id="3" pos="192" userDrawn="1">
          <p15:clr>
            <a:srgbClr val="FBAE40"/>
          </p15:clr>
        </p15:guide>
        <p15:guide id="4" pos="4272" userDrawn="1">
          <p15:clr>
            <a:srgbClr val="FBAE40"/>
          </p15:clr>
        </p15:guide>
        <p15:guide id="5" pos="4464" userDrawn="1">
          <p15:clr>
            <a:srgbClr val="FBAE40"/>
          </p15:clr>
        </p15:guide>
        <p15:guide id="6" pos="8544" userDrawn="1">
          <p15:clr>
            <a:srgbClr val="FBAE40"/>
          </p15:clr>
        </p15:guide>
        <p15:guide id="7" pos="8736" userDrawn="1">
          <p15:clr>
            <a:srgbClr val="FBAE40"/>
          </p15:clr>
        </p15:guide>
        <p15:guide id="8" pos="12816" userDrawn="1">
          <p15:clr>
            <a:srgbClr val="FBAE40"/>
          </p15:clr>
        </p15:guide>
        <p15:guide id="9" pos="13008" userDrawn="1">
          <p15:clr>
            <a:srgbClr val="FBAE40"/>
          </p15:clr>
        </p15:guide>
        <p15:guide id="10" pos="1708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out Gu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11407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97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99000">
              <a:schemeClr val="accent1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6">
            <a:extLst>
              <a:ext uri="{FF2B5EF4-FFF2-40B4-BE49-F238E27FC236}">
                <a16:creationId xmlns:a16="http://schemas.microsoft.com/office/drawing/2014/main" id="{B82F2237-BAB6-704C-82F3-FA64CC22DF2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27432000" cy="2667000"/>
          </a:xfrm>
          <a:prstGeom prst="rect">
            <a:avLst/>
          </a:prstGeom>
          <a:solidFill>
            <a:srgbClr val="000066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33866" tIns="16932" rIns="33866" bIns="16932" anchor="ctr"/>
          <a:lstStyle/>
          <a:p>
            <a:pPr>
              <a:defRPr/>
            </a:pPr>
            <a:endParaRPr lang="en-US" sz="1820" dirty="0"/>
          </a:p>
        </p:txBody>
      </p:sp>
      <p:sp>
        <p:nvSpPr>
          <p:cNvPr id="12" name="Text Box 14">
            <a:extLst>
              <a:ext uri="{FF2B5EF4-FFF2-40B4-BE49-F238E27FC236}">
                <a16:creationId xmlns:a16="http://schemas.microsoft.com/office/drawing/2014/main" id="{4FAAEDB7-9BBE-8D43-950B-E1D90676549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67056" y="17925972"/>
            <a:ext cx="1309688" cy="126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33802" tIns="16898" rIns="33802" bIns="16898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186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TEMPLATE  © 2019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408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D485C5EC-23A0-7D40-81CB-4F3ADD296005}"/>
              </a:ext>
            </a:extLst>
          </p:cNvPr>
          <p:cNvSpPr/>
          <p:nvPr userDrawn="1"/>
        </p:nvSpPr>
        <p:spPr>
          <a:xfrm>
            <a:off x="152401" y="2986589"/>
            <a:ext cx="6781801" cy="14865985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57BE808-A53B-994E-80E2-9E761219D543}"/>
              </a:ext>
            </a:extLst>
          </p:cNvPr>
          <p:cNvCxnSpPr>
            <a:cxnSpLocks/>
          </p:cNvCxnSpPr>
          <p:nvPr userDrawn="1"/>
        </p:nvCxnSpPr>
        <p:spPr>
          <a:xfrm>
            <a:off x="0" y="2674832"/>
            <a:ext cx="2743200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12682DA0-9CCF-EF4B-8677-380B0751B423}"/>
              </a:ext>
            </a:extLst>
          </p:cNvPr>
          <p:cNvSpPr/>
          <p:nvPr userDrawn="1"/>
        </p:nvSpPr>
        <p:spPr>
          <a:xfrm>
            <a:off x="7086602" y="2986587"/>
            <a:ext cx="6629399" cy="14865987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D0ACBDFA-3EF8-044B-8D44-7BAE9EFDAB71}"/>
              </a:ext>
            </a:extLst>
          </p:cNvPr>
          <p:cNvSpPr/>
          <p:nvPr userDrawn="1"/>
        </p:nvSpPr>
        <p:spPr>
          <a:xfrm>
            <a:off x="13868401" y="2986587"/>
            <a:ext cx="6629398" cy="14865987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61B1F6FD-800A-7D49-B26F-452110B9E7F4}"/>
              </a:ext>
            </a:extLst>
          </p:cNvPr>
          <p:cNvSpPr/>
          <p:nvPr userDrawn="1"/>
        </p:nvSpPr>
        <p:spPr>
          <a:xfrm>
            <a:off x="20650201" y="2986588"/>
            <a:ext cx="6629398" cy="14865985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ctr" defTabSz="1625597" rtl="0" eaLnBrk="1" latinLnBrk="0" hangingPunct="1">
        <a:spcBef>
          <a:spcPct val="0"/>
        </a:spcBef>
        <a:buNone/>
        <a:defRPr sz="326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•"/>
        <a:tabLst/>
        <a:defRPr sz="1778" kern="1200">
          <a:solidFill>
            <a:schemeClr val="tx1"/>
          </a:solidFill>
          <a:latin typeface="+mn-lt"/>
          <a:ea typeface="+mn-ea"/>
          <a:cs typeface="+mn-cs"/>
        </a:defRPr>
      </a:lvl1pPr>
      <a:lvl2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–"/>
        <a:tabLst/>
        <a:defRPr sz="1482" kern="1200">
          <a:solidFill>
            <a:schemeClr val="tx1"/>
          </a:solidFill>
          <a:latin typeface="+mn-lt"/>
          <a:ea typeface="+mn-ea"/>
          <a:cs typeface="+mn-cs"/>
        </a:defRPr>
      </a:lvl2pPr>
      <a:lvl3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•"/>
        <a:tabLst/>
        <a:defRPr sz="1186" kern="1200">
          <a:solidFill>
            <a:schemeClr val="tx1"/>
          </a:solidFill>
          <a:latin typeface="+mn-lt"/>
          <a:ea typeface="+mn-ea"/>
          <a:cs typeface="+mn-cs"/>
        </a:defRPr>
      </a:lvl3pPr>
      <a:lvl4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–"/>
        <a:tabLst/>
        <a:defRPr sz="890" kern="1200">
          <a:solidFill>
            <a:schemeClr val="tx1"/>
          </a:solidFill>
          <a:latin typeface="+mn-lt"/>
          <a:ea typeface="+mn-ea"/>
          <a:cs typeface="+mn-cs"/>
        </a:defRPr>
      </a:lvl4pPr>
      <a:lvl5pPr marL="282236" indent="-282236" algn="l" defTabSz="1625597" rtl="0" eaLnBrk="1" latinLnBrk="0" hangingPunct="1">
        <a:spcBef>
          <a:spcPct val="20000"/>
        </a:spcBef>
        <a:buFont typeface="Arial" pitchFamily="34" charset="0"/>
        <a:buChar char="»"/>
        <a:tabLst/>
        <a:defRPr sz="890" kern="1200">
          <a:solidFill>
            <a:schemeClr val="tx1"/>
          </a:solidFill>
          <a:latin typeface="+mn-lt"/>
          <a:ea typeface="+mn-ea"/>
          <a:cs typeface="+mn-cs"/>
        </a:defRPr>
      </a:lvl5pPr>
      <a:lvl6pPr marL="4470394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6pPr>
      <a:lvl7pPr marL="5283192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7pPr>
      <a:lvl8pPr marL="6095991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8pPr>
      <a:lvl9pPr marL="6908791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1pPr>
      <a:lvl2pPr marL="812800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2pPr>
      <a:lvl3pPr marL="1625597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3pPr>
      <a:lvl4pPr marL="2438397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4pPr>
      <a:lvl5pPr marL="3251195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5pPr>
      <a:lvl6pPr marL="4063995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6pPr>
      <a:lvl7pPr marL="4876794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7pPr>
      <a:lvl8pPr marL="5689592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8pPr>
      <a:lvl9pPr marL="6502392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99000">
              <a:schemeClr val="accent1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6">
            <a:extLst>
              <a:ext uri="{FF2B5EF4-FFF2-40B4-BE49-F238E27FC236}">
                <a16:creationId xmlns:a16="http://schemas.microsoft.com/office/drawing/2014/main" id="{B82F2237-BAB6-704C-82F3-FA64CC22DF2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27432000" cy="2667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33866" tIns="16932" rIns="33866" bIns="16932" anchor="ctr"/>
          <a:lstStyle/>
          <a:p>
            <a:pPr>
              <a:defRPr/>
            </a:pPr>
            <a:endParaRPr lang="en-US" sz="1820" dirty="0"/>
          </a:p>
        </p:txBody>
      </p:sp>
      <p:sp>
        <p:nvSpPr>
          <p:cNvPr id="12" name="Text Box 14">
            <a:extLst>
              <a:ext uri="{FF2B5EF4-FFF2-40B4-BE49-F238E27FC236}">
                <a16:creationId xmlns:a16="http://schemas.microsoft.com/office/drawing/2014/main" id="{4FAAEDB7-9BBE-8D43-950B-E1D90676549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67056" y="17925972"/>
            <a:ext cx="1309688" cy="126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33802" tIns="16898" rIns="33802" bIns="16898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186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TEMPLATE  © 2019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408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D485C5EC-23A0-7D40-81CB-4F3ADD296005}"/>
              </a:ext>
            </a:extLst>
          </p:cNvPr>
          <p:cNvSpPr/>
          <p:nvPr userDrawn="1"/>
        </p:nvSpPr>
        <p:spPr>
          <a:xfrm>
            <a:off x="304800" y="2986589"/>
            <a:ext cx="6477000" cy="14865985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57BE808-A53B-994E-80E2-9E761219D543}"/>
              </a:ext>
            </a:extLst>
          </p:cNvPr>
          <p:cNvCxnSpPr>
            <a:cxnSpLocks/>
          </p:cNvCxnSpPr>
          <p:nvPr userDrawn="1"/>
        </p:nvCxnSpPr>
        <p:spPr>
          <a:xfrm>
            <a:off x="0" y="2674832"/>
            <a:ext cx="2743200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12682DA0-9CCF-EF4B-8677-380B0751B423}"/>
              </a:ext>
            </a:extLst>
          </p:cNvPr>
          <p:cNvSpPr/>
          <p:nvPr userDrawn="1"/>
        </p:nvSpPr>
        <p:spPr>
          <a:xfrm>
            <a:off x="7086602" y="2986587"/>
            <a:ext cx="6477001" cy="14865987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D0ACBDFA-3EF8-044B-8D44-7BAE9EFDAB71}"/>
              </a:ext>
            </a:extLst>
          </p:cNvPr>
          <p:cNvSpPr/>
          <p:nvPr userDrawn="1"/>
        </p:nvSpPr>
        <p:spPr>
          <a:xfrm>
            <a:off x="13868401" y="2986587"/>
            <a:ext cx="6477000" cy="14865987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61B1F6FD-800A-7D49-B26F-452110B9E7F4}"/>
              </a:ext>
            </a:extLst>
          </p:cNvPr>
          <p:cNvSpPr/>
          <p:nvPr userDrawn="1"/>
        </p:nvSpPr>
        <p:spPr>
          <a:xfrm>
            <a:off x="20650201" y="2986588"/>
            <a:ext cx="6477000" cy="14865985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</p:spTree>
    <p:extLst>
      <p:ext uri="{BB962C8B-B14F-4D97-AF65-F5344CB8AC3E}">
        <p14:creationId xmlns:p14="http://schemas.microsoft.com/office/powerpoint/2010/main" val="3184206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1625597" rtl="0" eaLnBrk="1" latinLnBrk="0" hangingPunct="1">
        <a:spcBef>
          <a:spcPct val="0"/>
        </a:spcBef>
        <a:buNone/>
        <a:defRPr sz="326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•"/>
        <a:tabLst/>
        <a:defRPr sz="1778" kern="1200">
          <a:solidFill>
            <a:schemeClr val="tx1"/>
          </a:solidFill>
          <a:latin typeface="+mn-lt"/>
          <a:ea typeface="+mn-ea"/>
          <a:cs typeface="+mn-cs"/>
        </a:defRPr>
      </a:lvl1pPr>
      <a:lvl2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–"/>
        <a:tabLst/>
        <a:defRPr sz="1482" kern="1200">
          <a:solidFill>
            <a:schemeClr val="tx1"/>
          </a:solidFill>
          <a:latin typeface="+mn-lt"/>
          <a:ea typeface="+mn-ea"/>
          <a:cs typeface="+mn-cs"/>
        </a:defRPr>
      </a:lvl2pPr>
      <a:lvl3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•"/>
        <a:tabLst/>
        <a:defRPr sz="1186" kern="1200">
          <a:solidFill>
            <a:schemeClr val="tx1"/>
          </a:solidFill>
          <a:latin typeface="+mn-lt"/>
          <a:ea typeface="+mn-ea"/>
          <a:cs typeface="+mn-cs"/>
        </a:defRPr>
      </a:lvl3pPr>
      <a:lvl4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–"/>
        <a:tabLst/>
        <a:defRPr sz="890" kern="1200">
          <a:solidFill>
            <a:schemeClr val="tx1"/>
          </a:solidFill>
          <a:latin typeface="+mn-lt"/>
          <a:ea typeface="+mn-ea"/>
          <a:cs typeface="+mn-cs"/>
        </a:defRPr>
      </a:lvl4pPr>
      <a:lvl5pPr marL="282236" indent="-282236" algn="l" defTabSz="1625597" rtl="0" eaLnBrk="1" latinLnBrk="0" hangingPunct="1">
        <a:spcBef>
          <a:spcPct val="20000"/>
        </a:spcBef>
        <a:buFont typeface="Arial" pitchFamily="34" charset="0"/>
        <a:buChar char="»"/>
        <a:tabLst/>
        <a:defRPr sz="890" kern="1200">
          <a:solidFill>
            <a:schemeClr val="tx1"/>
          </a:solidFill>
          <a:latin typeface="+mn-lt"/>
          <a:ea typeface="+mn-ea"/>
          <a:cs typeface="+mn-cs"/>
        </a:defRPr>
      </a:lvl5pPr>
      <a:lvl6pPr marL="4470394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6pPr>
      <a:lvl7pPr marL="5283192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7pPr>
      <a:lvl8pPr marL="6095991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8pPr>
      <a:lvl9pPr marL="6908791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1pPr>
      <a:lvl2pPr marL="812800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2pPr>
      <a:lvl3pPr marL="1625597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3pPr>
      <a:lvl4pPr marL="2438397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4pPr>
      <a:lvl5pPr marL="3251195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5pPr>
      <a:lvl6pPr marL="4063995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6pPr>
      <a:lvl7pPr marL="4876794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7pPr>
      <a:lvl8pPr marL="5689592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8pPr>
      <a:lvl9pPr marL="6502392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who.int/news-room/fact-sheets/detail/depression" TargetMode="External"/><Relationship Id="rId3" Type="http://schemas.openxmlformats.org/officeDocument/2006/relationships/hyperlink" Target="https://doi.org/10.1016/j.amepre.2022.05.014" TargetMode="External"/><Relationship Id="rId7" Type="http://schemas.openxmlformats.org/officeDocument/2006/relationships/hyperlink" Target="https://doi.org/10.1192/bjp.2019.20" TargetMode="External"/><Relationship Id="rId2" Type="http://schemas.openxmlformats.org/officeDocument/2006/relationships/hyperlink" Target="https://doi.org/10.1097/QAI.0000000000002790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doi.org/10.3390/healthcare11070943" TargetMode="External"/><Relationship Id="rId5" Type="http://schemas.openxmlformats.org/officeDocument/2006/relationships/hyperlink" Target="https://doi.org/10.15585/mmwr.mm7224a1" TargetMode="External"/><Relationship Id="rId4" Type="http://schemas.openxmlformats.org/officeDocument/2006/relationships/hyperlink" Target="https://doi.org/10.1007/s12325-023-02622-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7023262-4614-1A4C-8F48-867592ED43F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1734" y="203537"/>
            <a:ext cx="27105157" cy="1015663"/>
          </a:xfrm>
        </p:spPr>
        <p:txBody>
          <a:bodyPr/>
          <a:lstStyle/>
          <a:p>
            <a:r>
              <a:rPr lang="en-US" sz="6000" dirty="0">
                <a:latin typeface="Calibri" panose="020F0502020204030204" pitchFamily="34" charset="0"/>
                <a:cs typeface="Calibri" panose="020F0502020204030204" pitchFamily="34" charset="0"/>
              </a:rPr>
              <a:t>FACE-T0-FACE COGNITIVE BEHAVIORAL THERAPY FOR ADULTS WITH DEPRESSION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62CFC6-E25A-C045-A3CA-D28E57F73FD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77732" y="1884485"/>
            <a:ext cx="21869400" cy="646331"/>
          </a:xfrm>
        </p:spPr>
        <p:txBody>
          <a:bodyPr/>
          <a:lstStyle/>
          <a:p>
            <a:r>
              <a:rPr lang="en-US" sz="3600" b="0" dirty="0">
                <a:latin typeface="Calibri" panose="020F0502020204030204" pitchFamily="34" charset="0"/>
                <a:cs typeface="Calibri" panose="020F0502020204030204" pitchFamily="34" charset="0"/>
              </a:rPr>
              <a:t>Chinyere E. </a:t>
            </a:r>
            <a:r>
              <a:rPr lang="en-US" sz="3600" b="0" dirty="0" err="1">
                <a:latin typeface="Calibri" panose="020F0502020204030204" pitchFamily="34" charset="0"/>
                <a:cs typeface="Calibri" panose="020F0502020204030204" pitchFamily="34" charset="0"/>
              </a:rPr>
              <a:t>Uzoukwu</a:t>
            </a:r>
            <a:endParaRPr lang="en-US" sz="3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FEF424-4DB5-C546-A802-50FC3B742AE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52400" y="2971800"/>
            <a:ext cx="6779904" cy="646331"/>
          </a:xfrm>
          <a:solidFill>
            <a:srgbClr val="000066"/>
          </a:solidFill>
        </p:spPr>
        <p:txBody>
          <a:bodyPr/>
          <a:lstStyle/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PRACTICE PROBLEM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2BAE0C8-6CA6-0D42-93A8-F176DEDB95A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100770" y="2971800"/>
            <a:ext cx="6615232" cy="646331"/>
          </a:xfrm>
          <a:solidFill>
            <a:srgbClr val="000066"/>
          </a:solidFill>
        </p:spPr>
        <p:txBody>
          <a:bodyPr/>
          <a:lstStyle/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METHODOLOGY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4176C86-0D66-B644-96DD-6BA8C83A119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44775" y="3505203"/>
            <a:ext cx="6787524" cy="9971961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Depression is among the most prevalent mental health disorders, affecting over 3.8% of the global population. However, less than 25% of the global population receives adequate or optimal care (World Health Organization, 2023).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 18% of the American population has depression (Lee et al., 2023).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 the disorder costs the country an excess of $330 billion (Greenberg et al., 2023), less than 50% of the adults diagnosed with depression in the U.S. receive adequate care (Goodwin et al., 2022).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Delayed treatment of depression increases the risk of disability, morbidity, and high cost of care.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Evidence demonstrates the utility of cognitive behavioral therapy (CBT) in reducing depressive symptoms and improving patients’ quality of life (Brown et al., 2021).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Aim: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integrate face-to-face CBT in the current practices to reduce depressive symptoms. 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89ACCF44-3857-DA40-9FB6-08724D07ECF0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172065" y="15163800"/>
            <a:ext cx="6787524" cy="2585323"/>
          </a:xfrm>
        </p:spPr>
        <p:txBody>
          <a:bodyPr/>
          <a:lstStyle/>
          <a:p>
            <a:pPr lvl="0">
              <a:spcBef>
                <a:spcPts val="0"/>
              </a:spcBef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adults diagnosed with depression in a mental health clinic, does implementing nurse-led face-to-face cognitive behavioral therapy compared to the current practice impact PHQ-9 scores over 10 weeks?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12D9379-792D-4F4F-8EDB-A4EB0C6EE255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7121714" y="3581400"/>
            <a:ext cx="6594285" cy="13074348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Translational Science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odel: </a:t>
            </a:r>
            <a:r>
              <a:rPr lang="en-US" sz="24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Knowledge-to-Action (KTA) model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Setting: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Outpatient mental and behavioral health clinic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Population:</a:t>
            </a:r>
            <a:r>
              <a:rPr lang="en-US" sz="24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43 patients with a confirmed diagnosis of depression</a:t>
            </a:r>
            <a:endParaRPr lang="en-US" sz="24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Inclusion Criteria: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18-65 years and not currently receiving another psychological intervention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Exclusion Criteria: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Individuals less than 18 years of age, no confirmed diagnosis of depression, individuals with other psychiatric disorders, comorbid psychiatric disorders, and cognitive impairments that could compromise participation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Intervention: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Face-to-face cognitive behavioral therapy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Formative Evaluation: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Chart audits done twice a week and weekly staff meetings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Summative Evaluation: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PHQ-9 scores post-implementation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Outcome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Changes in depressive symptoms</a:t>
            </a:r>
            <a:endParaRPr lang="en-US" sz="240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Collection: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Patient-reported surveys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Data Source: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Patient Health Questionnaire (PHQ-9)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Data Analysis: </a:t>
            </a:r>
            <a:r>
              <a:rPr lang="en-US" sz="24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Paired samples 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t-test to compare pre- and post-intervention mean PHQ-9 scores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Timeframe: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Intervention implementation: 8 weeks; Total implementation: 10 weeks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4BF6C29-3EA5-D143-8743-C49F6BAD29F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0622126" y="3686414"/>
            <a:ext cx="6733674" cy="4023489"/>
          </a:xfrm>
          <a:noFill/>
        </p:spPr>
        <p:txBody>
          <a:bodyPr/>
          <a:lstStyle/>
          <a:p>
            <a:pPr marL="0" lvl="1" indent="0">
              <a:spcBef>
                <a:spcPts val="0"/>
              </a:spcBef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implementation of face-to-face CBT may:</a:t>
            </a:r>
          </a:p>
          <a:p>
            <a:pPr marL="3429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Improve of patients’ outcomes, including reduction of depressive symptoms and improvement of their quality of life.</a:t>
            </a:r>
          </a:p>
          <a:p>
            <a:pPr marL="3429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Prompt the adoption of strategies to sustain CBT as an evidence-based intervention for depression.</a:t>
            </a:r>
          </a:p>
          <a:p>
            <a:pPr marL="3429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Motivate organization-wide training programs to prepare staff for consistent use of evidence-based interventions. 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F94FC43D-C451-BE4B-916B-7339DCD03C33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20695362" y="11686092"/>
            <a:ext cx="6631582" cy="6684907"/>
          </a:xfrm>
        </p:spPr>
        <p:txBody>
          <a:bodyPr/>
          <a:lstStyle/>
          <a:p>
            <a:pPr marL="457200" indent="-457200"/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Brown, L. K., Chernoff, M., Kennard, B. D., Emslie, G. J., Lypen, K., Buisson, S., Weinberg, A., Whiteley, L. B., Traite, S., Krotje, C., Harriff, L., Townley, E., Bunch, A., Purswani, M., Shaw, R., Spector, S. A., Agwu, A., Shapiro, D. E., &amp; IMPAACT 2002 team (2021). Site-randomized controlled trial of a combined cognitive behavioral therapy and a medication management algorithm for treatment of depression among youth living with hiv in the United States. </a:t>
            </a:r>
            <a:r>
              <a:rPr lang="en-US" sz="12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Journal of acquired immune deficiency syndromes (1999)</a:t>
            </a: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12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88</a:t>
            </a: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(5), 497–505</a:t>
            </a:r>
            <a:r>
              <a:rPr lang="en-US" sz="12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sz="12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2"/>
              </a:rPr>
              <a:t>https://doi.org/10.1097/QAI.0000000000002790</a:t>
            </a: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/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Goodwin, R. D., Dierker, L. C., Wu, M., Galea, S., Hoven, C. W., &amp; Weinberger, A. H. (2022). Trends in U.S. depression prevalence from 2015 to 2020: The widening treatment gap. </a:t>
            </a:r>
            <a:r>
              <a:rPr lang="en-US" sz="12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American Journal of Preventive Medicine</a:t>
            </a: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 </a:t>
            </a:r>
            <a:r>
              <a:rPr lang="en-US" sz="12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63</a:t>
            </a: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(5), 726–733. </a:t>
            </a:r>
            <a:r>
              <a:rPr lang="en-US" sz="12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https://doi.org/10.1016/j.amepre.2022.05.014</a:t>
            </a: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/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Greenberg, P., Chitnis, A., Louie, D., Suthoff, E., Chen, S. Y., Maitland, J., Gagnon-Sanschagrin, P., Fournier, A. A., &amp; Kessler, R. C. (2023). The economic burden of adults with major depressive disorder in the United States (2019). </a:t>
            </a:r>
            <a:r>
              <a:rPr lang="en-US" sz="12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Advances in Therapy</a:t>
            </a: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 </a:t>
            </a:r>
            <a:r>
              <a:rPr lang="en-US" sz="12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40</a:t>
            </a: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(10), 4460–4479. </a:t>
            </a:r>
            <a:r>
              <a:rPr lang="en-US" sz="12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https://doi.org/10.1007/s12325-023-02622-x</a:t>
            </a: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/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Lee, B., Wang, Y., Carlson, S. A., Greenlund, K. J., Lu, H., Liu, Y., Croft, J. B., Eke, P. I., Town, M., &amp; Thomas, C. W. (2023). National, state-level, and county-level prevalence estimates of adults aged ≥18 years self-reporting a lifetime diagnosis of depression - United States, 2020. </a:t>
            </a:r>
            <a:r>
              <a:rPr lang="en-US" sz="12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MMWR. Morbidity and Mortality Weekly Report</a:t>
            </a: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 </a:t>
            </a:r>
            <a:r>
              <a:rPr lang="en-US" sz="12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72</a:t>
            </a: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(24), 644–650. </a:t>
            </a:r>
            <a:r>
              <a:rPr lang="en-US" sz="12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5"/>
              </a:rPr>
              <a:t>https://doi.org/10.15585/mmwr.mm7224a1</a:t>
            </a: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457200" indent="-457200"/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Nuraeni, A., Suryani, S., Trisyani, Y., &amp; Sofiatin, Y. (2023). Efficacy of cognitive behavior therapy in reducing depression among patients with coronary heart disease: an updated systematic review and meta-analysis of RCTs. </a:t>
            </a:r>
            <a:r>
              <a:rPr lang="en-US" sz="12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Healthcare</a:t>
            </a: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12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</a:t>
            </a: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(7), p. 943.  </a:t>
            </a:r>
            <a:r>
              <a:rPr lang="en-US" sz="12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6"/>
              </a:rPr>
              <a:t>https://doi.org/10.3390/healthcare11070943</a:t>
            </a:r>
            <a:endParaRPr lang="en-US" sz="1200" u="sng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/>
            <a:r>
              <a:rPr lang="en-US" sz="12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Serfaty, M., King, M., Nazareth, I., Moorey, S., Aspden, T., Mannix, K., Davis, S., Wood, J., &amp; Jones, L. (2020). Effectiveness of cognitive–behavioural therapy for depression in advanced cancer: CanTalk randomised controlled trial. </a:t>
            </a:r>
            <a:r>
              <a:rPr lang="en-US" sz="1200" i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British Journal of Psychiatry,</a:t>
            </a:r>
            <a:r>
              <a:rPr lang="en-US" sz="12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216(4), 213-221. </a:t>
            </a:r>
            <a:r>
              <a:rPr lang="en-US" sz="12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7"/>
              </a:rPr>
              <a:t>https://doi.org/10.1192/bjp.2019.20</a:t>
            </a: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/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World Health Organization. (2023). </a:t>
            </a:r>
            <a:r>
              <a:rPr lang="en-US" sz="12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Depressive disorder (depression)</a:t>
            </a: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sz="12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8"/>
              </a:rPr>
              <a:t>https://www.who.int/news-room/fact-sheets/detail/depression</a:t>
            </a: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6711078C-9D9E-4DF8-A713-352487EB51E9}"/>
              </a:ext>
            </a:extLst>
          </p:cNvPr>
          <p:cNvSpPr txBox="1">
            <a:spLocks/>
          </p:cNvSpPr>
          <p:nvPr/>
        </p:nvSpPr>
        <p:spPr>
          <a:xfrm>
            <a:off x="13868400" y="2971800"/>
            <a:ext cx="6629400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RESULTS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86DB004B-B891-4316-8143-83B375A2FC17}"/>
              </a:ext>
            </a:extLst>
          </p:cNvPr>
          <p:cNvSpPr txBox="1">
            <a:spLocks/>
          </p:cNvSpPr>
          <p:nvPr/>
        </p:nvSpPr>
        <p:spPr>
          <a:xfrm>
            <a:off x="20666265" y="2971800"/>
            <a:ext cx="6613335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IMPLICATIONS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D7357AA3-7767-4293-903A-C909398D03AF}"/>
              </a:ext>
            </a:extLst>
          </p:cNvPr>
          <p:cNvSpPr txBox="1">
            <a:spLocks/>
          </p:cNvSpPr>
          <p:nvPr/>
        </p:nvSpPr>
        <p:spPr>
          <a:xfrm>
            <a:off x="20650200" y="7848600"/>
            <a:ext cx="6623957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CONCLUSIONS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113BEA7F-632F-4FFE-A7AE-BE745561D9AF}"/>
              </a:ext>
            </a:extLst>
          </p:cNvPr>
          <p:cNvSpPr txBox="1">
            <a:spLocks/>
          </p:cNvSpPr>
          <p:nvPr/>
        </p:nvSpPr>
        <p:spPr>
          <a:xfrm>
            <a:off x="161026" y="14249400"/>
            <a:ext cx="6791326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PRACTICE QUESTION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E4E05F94-CA43-4D6F-B07F-38C6973773A4}"/>
              </a:ext>
            </a:extLst>
          </p:cNvPr>
          <p:cNvSpPr txBox="1">
            <a:spLocks/>
          </p:cNvSpPr>
          <p:nvPr/>
        </p:nvSpPr>
        <p:spPr>
          <a:xfrm>
            <a:off x="20668324" y="11317069"/>
            <a:ext cx="6623956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REFERENCES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BF5BC316-AB58-4F1C-98D9-312CD5FDBFB1}"/>
              </a:ext>
            </a:extLst>
          </p:cNvPr>
          <p:cNvSpPr txBox="1">
            <a:spLocks/>
          </p:cNvSpPr>
          <p:nvPr/>
        </p:nvSpPr>
        <p:spPr>
          <a:xfrm>
            <a:off x="13796211" y="3686414"/>
            <a:ext cx="6777789" cy="6204776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 algn="l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Forty-five adults met the inclusion criteria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Three withdrew ; N=42 participants completed the intervention.</a:t>
            </a:r>
          </a:p>
          <a:p>
            <a:pPr marL="897174" lvl="1" indent="-457200"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 age of </a:t>
            </a:r>
            <a:r>
              <a:rPr lang="en-US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35.81±12.98; 52.4% female and 47.6% male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PHQ-9 scores were as follows:</a:t>
            </a:r>
          </a:p>
          <a:p>
            <a:pPr marL="897174" lvl="1" indent="-457200"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Pre-implementation: 14.57±2.63</a:t>
            </a:r>
          </a:p>
          <a:p>
            <a:pPr marL="897174" lvl="1" indent="-457200"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Post-implementation: 11.05±1.87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Overall, this implies a decrease in PHQ-9 scores by about 24%.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change was statistically significant</a:t>
            </a:r>
          </a:p>
          <a:p>
            <a:pPr marL="897174" lvl="1" indent="-457200"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3.52; 95% CI: 3.04 – 4.01,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0.001</a:t>
            </a:r>
          </a:p>
          <a:p>
            <a:pPr marL="457200" indent="-457200">
              <a:buFont typeface="Arial" pitchFamily="34" charset="0"/>
              <a:buChar char="•"/>
            </a:pPr>
            <a:endParaRPr lang="en-US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Text Placeholder 13">
            <a:extLst>
              <a:ext uri="{FF2B5EF4-FFF2-40B4-BE49-F238E27FC236}">
                <a16:creationId xmlns:a16="http://schemas.microsoft.com/office/drawing/2014/main" id="{1035021E-5B08-4C8E-A41C-4653030A552F}"/>
              </a:ext>
            </a:extLst>
          </p:cNvPr>
          <p:cNvSpPr txBox="1">
            <a:spLocks/>
          </p:cNvSpPr>
          <p:nvPr/>
        </p:nvSpPr>
        <p:spPr>
          <a:xfrm>
            <a:off x="14027841" y="13477164"/>
            <a:ext cx="6594285" cy="3767185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 algn="l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Overall, the findings indicate that the intervention had a significant effect on medication adherence.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results align with previous literature on the effectiveness of CBT in reducing the frequency and severity of depressive symptoms (</a:t>
            </a:r>
            <a:r>
              <a:rPr lang="en-US" sz="2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Nuraeni</a:t>
            </a:r>
            <a:r>
              <a:rPr lang="en-US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et al., 2023; </a:t>
            </a:r>
            <a:r>
              <a:rPr lang="en-US" sz="2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Serfaty</a:t>
            </a:r>
            <a:r>
              <a:rPr lang="en-US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et al., 2020).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9FCF8B0-94C7-4B71-9348-70264AA3D6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4908123"/>
              </p:ext>
            </p:extLst>
          </p:nvPr>
        </p:nvGraphicFramePr>
        <p:xfrm>
          <a:off x="14035862" y="9525000"/>
          <a:ext cx="6309538" cy="3429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51169">
                  <a:extLst>
                    <a:ext uri="{9D8B030D-6E8A-4147-A177-3AD203B41FA5}">
                      <a16:colId xmlns:a16="http://schemas.microsoft.com/office/drawing/2014/main" val="1176387904"/>
                    </a:ext>
                  </a:extLst>
                </a:gridCol>
                <a:gridCol w="1051169">
                  <a:extLst>
                    <a:ext uri="{9D8B030D-6E8A-4147-A177-3AD203B41FA5}">
                      <a16:colId xmlns:a16="http://schemas.microsoft.com/office/drawing/2014/main" val="2890281296"/>
                    </a:ext>
                  </a:extLst>
                </a:gridCol>
                <a:gridCol w="1051169">
                  <a:extLst>
                    <a:ext uri="{9D8B030D-6E8A-4147-A177-3AD203B41FA5}">
                      <a16:colId xmlns:a16="http://schemas.microsoft.com/office/drawing/2014/main" val="3547998791"/>
                    </a:ext>
                  </a:extLst>
                </a:gridCol>
                <a:gridCol w="1051169">
                  <a:extLst>
                    <a:ext uri="{9D8B030D-6E8A-4147-A177-3AD203B41FA5}">
                      <a16:colId xmlns:a16="http://schemas.microsoft.com/office/drawing/2014/main" val="1408153493"/>
                    </a:ext>
                  </a:extLst>
                </a:gridCol>
                <a:gridCol w="1052431">
                  <a:extLst>
                    <a:ext uri="{9D8B030D-6E8A-4147-A177-3AD203B41FA5}">
                      <a16:colId xmlns:a16="http://schemas.microsoft.com/office/drawing/2014/main" val="2882819726"/>
                    </a:ext>
                  </a:extLst>
                </a:gridCol>
                <a:gridCol w="1052431">
                  <a:extLst>
                    <a:ext uri="{9D8B030D-6E8A-4147-A177-3AD203B41FA5}">
                      <a16:colId xmlns:a16="http://schemas.microsoft.com/office/drawing/2014/main" val="1056587262"/>
                    </a:ext>
                  </a:extLst>
                </a:gridCol>
              </a:tblGrid>
              <a:tr h="1143000"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Paired differences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3836135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Std. Deviation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Lower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Upper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Sig. (2-tailed)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49325340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Pre-Post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3.524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1.565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3.036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4.012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&lt; 0.001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72866277"/>
                  </a:ext>
                </a:extLst>
              </a:tr>
            </a:tbl>
          </a:graphicData>
        </a:graphic>
      </p:graphicFrame>
      <p:sp>
        <p:nvSpPr>
          <p:cNvPr id="21" name="Text Placeholder 15">
            <a:extLst>
              <a:ext uri="{FF2B5EF4-FFF2-40B4-BE49-F238E27FC236}">
                <a16:creationId xmlns:a16="http://schemas.microsoft.com/office/drawing/2014/main" id="{CEE3EDA6-8B5C-4761-A8F3-B49542C3DF0D}"/>
              </a:ext>
            </a:extLst>
          </p:cNvPr>
          <p:cNvSpPr txBox="1">
            <a:spLocks/>
          </p:cNvSpPr>
          <p:nvPr/>
        </p:nvSpPr>
        <p:spPr>
          <a:xfrm>
            <a:off x="20622126" y="8534400"/>
            <a:ext cx="6517110" cy="2954655"/>
          </a:xfrm>
          <a:prstGeom prst="rect">
            <a:avLst/>
          </a:prstGeom>
          <a:noFill/>
        </p:spPr>
        <p:txBody>
          <a:bodyPr wrap="square" lIns="365760" tIns="365760" rIns="365760" bIns="365760">
            <a:spAutoFit/>
          </a:bodyPr>
          <a:lstStyle>
            <a:lvl1pPr marL="0" indent="0" algn="l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Implementing face-to-face CBT offers an alternative to medications, with significant effects on depressive symptoms. </a:t>
            </a:r>
          </a:p>
          <a:p>
            <a:pPr marL="3429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Scaling the project by embedding face-to-face CBT into clinical workflows is recommended.</a:t>
            </a:r>
          </a:p>
        </p:txBody>
      </p:sp>
    </p:spTree>
    <p:extLst>
      <p:ext uri="{BB962C8B-B14F-4D97-AF65-F5344CB8AC3E}">
        <p14:creationId xmlns:p14="http://schemas.microsoft.com/office/powerpoint/2010/main" val="2368233799"/>
      </p:ext>
    </p:extLst>
  </p:cSld>
  <p:clrMapOvr>
    <a:masterClrMapping/>
  </p:clrMapOvr>
</p:sld>
</file>

<file path=ppt/theme/theme1.xml><?xml version="1.0" encoding="utf-8"?>
<a:theme xmlns:a="http://schemas.openxmlformats.org/drawingml/2006/main" name="With Gu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6" id="{6CD38F43-BC11-D541-A765-0CC0030C5828}" vid="{39AE24C9-BE46-B142-8FDB-84C70E8283D9}"/>
    </a:ext>
  </a:extLst>
</a:theme>
</file>

<file path=ppt/theme/theme2.xml><?xml version="1.0" encoding="utf-8"?>
<a:theme xmlns:a="http://schemas.openxmlformats.org/drawingml/2006/main" name="Without Gu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6" id="{6CD38F43-BC11-D541-A765-0CC0030C5828}" vid="{B8008906-C728-D147-9DBA-2156C83D3A8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22D65F7A54174E98A28353DA67A368" ma:contentTypeVersion="18" ma:contentTypeDescription="Create a new document." ma:contentTypeScope="" ma:versionID="47b6b655efb31a0b60361fdd0bdae503">
  <xsd:schema xmlns:xsd="http://www.w3.org/2001/XMLSchema" xmlns:xs="http://www.w3.org/2001/XMLSchema" xmlns:p="http://schemas.microsoft.com/office/2006/metadata/properties" xmlns:ns2="b7412cc2-8c54-4109-8bdb-a0d9e879cd0e" xmlns:ns3="ebf7c323-d544-45fe-96ae-e20868859bfe" targetNamespace="http://schemas.microsoft.com/office/2006/metadata/properties" ma:root="true" ma:fieldsID="f72c1ce9593b4f0ed80ed357cee48c47" ns2:_="" ns3:_="">
    <xsd:import namespace="b7412cc2-8c54-4109-8bdb-a0d9e879cd0e"/>
    <xsd:import namespace="ebf7c323-d544-45fe-96ae-e20868859b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Comments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412cc2-8c54-4109-8bdb-a0d9e879cd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Comments" ma:index="18" nillable="true" ma:displayName="Comments" ma:format="Dropdown" ma:internalName="Comments">
      <xsd:simpleType>
        <xsd:restriction base="dms:Note">
          <xsd:maxLength value="255"/>
        </xsd:restriction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bbb6d5a3-f596-450b-b1ba-fe4d84599c1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f7c323-d544-45fe-96ae-e20868859bfe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ff5dca5c-f859-4ec1-93db-7f1f4bb2187b}" ma:internalName="TaxCatchAll" ma:showField="CatchAllData" ma:web="ebf7c323-d544-45fe-96ae-e20868859bf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s xmlns="b7412cc2-8c54-4109-8bdb-a0d9e879cd0e" xsi:nil="true"/>
    <TaxCatchAll xmlns="ebf7c323-d544-45fe-96ae-e20868859bfe" xsi:nil="true"/>
    <lcf76f155ced4ddcb4097134ff3c332f xmlns="b7412cc2-8c54-4109-8bdb-a0d9e879cd0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BA6A4CD-F949-4D3D-914B-F2B53E4A80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412cc2-8c54-4109-8bdb-a0d9e879cd0e"/>
    <ds:schemaRef ds:uri="ebf7c323-d544-45fe-96ae-e20868859bf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DD1A1CD-F5B6-43A1-A6F1-8CEEA73556D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E2E3C1F-0856-42DD-8FC4-F62984DFEBCD}">
  <ds:schemaRefs>
    <ds:schemaRef ds:uri="http://purl.org/dc/terms/"/>
    <ds:schemaRef ds:uri="206d4e98-133b-49dc-8987-a81603ec3b31"/>
    <ds:schemaRef ds:uri="4f713e13-41aa-44b4-85c0-8602a305a90b"/>
    <ds:schemaRef ds:uri="http://www.w3.org/XML/1998/namespace"/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b7412cc2-8c54-4109-8bdb-a0d9e879cd0e"/>
    <ds:schemaRef ds:uri="ebf7c323-d544-45fe-96ae-e20868859bf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36x48-Template-V2b</Template>
  <TotalTime>19187</TotalTime>
  <Words>783</Words>
  <Application>Microsoft Office PowerPoint</Application>
  <PresentationFormat>Custom</PresentationFormat>
  <Paragraphs>66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Arial Narrow</vt:lpstr>
      <vt:lpstr>Calibri</vt:lpstr>
      <vt:lpstr>Tahoma</vt:lpstr>
      <vt:lpstr>Times New Roman</vt:lpstr>
      <vt:lpstr>Trebuchet MS</vt:lpstr>
      <vt:lpstr>Wingdings</vt:lpstr>
      <vt:lpstr>With Guides</vt:lpstr>
      <vt:lpstr>Without Guides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Station 5</dc:creator>
  <dc:description>This template is the property of PosterPresentations.com. Call us if you need help with this poster template._x000d_
1-866-649-3004           _x000d_
 (c)PosterPresentations.com</dc:description>
  <cp:lastModifiedBy>Admin</cp:lastModifiedBy>
  <cp:revision>180</cp:revision>
  <dcterms:created xsi:type="dcterms:W3CDTF">2019-01-09T23:43:53Z</dcterms:created>
  <dcterms:modified xsi:type="dcterms:W3CDTF">2025-02-04T20:06:00Z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0x0101005922D65F7A54174E98A28353DA67A368</vt:lpwstr>
  </property>
</Properties>
</file>